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9"/>
  </p:notesMasterIdLst>
  <p:sldIdLst>
    <p:sldId id="258" r:id="rId2"/>
    <p:sldId id="284" r:id="rId3"/>
    <p:sldId id="278" r:id="rId4"/>
    <p:sldId id="296" r:id="rId5"/>
    <p:sldId id="320" r:id="rId6"/>
    <p:sldId id="321" r:id="rId7"/>
    <p:sldId id="322" r:id="rId8"/>
    <p:sldId id="323" r:id="rId9"/>
    <p:sldId id="328" r:id="rId10"/>
    <p:sldId id="330" r:id="rId11"/>
    <p:sldId id="329" r:id="rId12"/>
    <p:sldId id="331" r:id="rId13"/>
    <p:sldId id="332" r:id="rId14"/>
    <p:sldId id="343" r:id="rId15"/>
    <p:sldId id="344" r:id="rId16"/>
    <p:sldId id="333" r:id="rId17"/>
    <p:sldId id="334" r:id="rId18"/>
    <p:sldId id="335" r:id="rId19"/>
    <p:sldId id="336" r:id="rId20"/>
    <p:sldId id="337" r:id="rId21"/>
    <p:sldId id="345" r:id="rId22"/>
    <p:sldId id="340" r:id="rId23"/>
    <p:sldId id="341" r:id="rId24"/>
    <p:sldId id="338" r:id="rId25"/>
    <p:sldId id="339" r:id="rId26"/>
    <p:sldId id="346" r:id="rId27"/>
    <p:sldId id="34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5" autoAdjust="0"/>
    <p:restoredTop sz="94444" autoAdjust="0"/>
  </p:normalViewPr>
  <p:slideViewPr>
    <p:cSldViewPr>
      <p:cViewPr varScale="1">
        <p:scale>
          <a:sx n="87" d="100"/>
          <a:sy n="87" d="100"/>
        </p:scale>
        <p:origin x="33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pPr/>
              <a:t>5/23/2021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pPr/>
              <a:t>‹#›</a:t>
            </a:fld>
            <a:endParaRPr lang="en-US"/>
          </a:p>
        </p:txBody>
      </p:sp>
    </p:spTree>
    <p:extLst>
      <p:ext uri="{BB962C8B-B14F-4D97-AF65-F5344CB8AC3E}">
        <p14:creationId xmlns:p14="http://schemas.microsoft.com/office/powerpoint/2010/main" val="85231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1</a:t>
            </a:fld>
            <a:endParaRPr lang="en-US"/>
          </a:p>
        </p:txBody>
      </p:sp>
    </p:spTree>
    <p:extLst>
      <p:ext uri="{BB962C8B-B14F-4D97-AF65-F5344CB8AC3E}">
        <p14:creationId xmlns:p14="http://schemas.microsoft.com/office/powerpoint/2010/main" val="1106749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11</a:t>
            </a:fld>
            <a:endParaRPr lang="en-US"/>
          </a:p>
        </p:txBody>
      </p:sp>
    </p:spTree>
    <p:extLst>
      <p:ext uri="{BB962C8B-B14F-4D97-AF65-F5344CB8AC3E}">
        <p14:creationId xmlns:p14="http://schemas.microsoft.com/office/powerpoint/2010/main" val="2107888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4</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5</a:t>
            </a:fld>
            <a:endParaRPr lang="en-US"/>
          </a:p>
        </p:txBody>
      </p:sp>
    </p:spTree>
    <p:extLst>
      <p:ext uri="{BB962C8B-B14F-4D97-AF65-F5344CB8AC3E}">
        <p14:creationId xmlns:p14="http://schemas.microsoft.com/office/powerpoint/2010/main" val="2671519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6</a:t>
            </a:fld>
            <a:endParaRPr lang="en-US"/>
          </a:p>
        </p:txBody>
      </p:sp>
    </p:spTree>
    <p:extLst>
      <p:ext uri="{BB962C8B-B14F-4D97-AF65-F5344CB8AC3E}">
        <p14:creationId xmlns:p14="http://schemas.microsoft.com/office/powerpoint/2010/main" val="332723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7</a:t>
            </a:fld>
            <a:endParaRPr lang="en-US"/>
          </a:p>
        </p:txBody>
      </p:sp>
    </p:spTree>
    <p:extLst>
      <p:ext uri="{BB962C8B-B14F-4D97-AF65-F5344CB8AC3E}">
        <p14:creationId xmlns:p14="http://schemas.microsoft.com/office/powerpoint/2010/main" val="179394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8</a:t>
            </a:fld>
            <a:endParaRPr lang="en-US"/>
          </a:p>
        </p:txBody>
      </p:sp>
    </p:spTree>
    <p:extLst>
      <p:ext uri="{BB962C8B-B14F-4D97-AF65-F5344CB8AC3E}">
        <p14:creationId xmlns:p14="http://schemas.microsoft.com/office/powerpoint/2010/main" val="4212105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9</a:t>
            </a:fld>
            <a:endParaRPr lang="en-US"/>
          </a:p>
        </p:txBody>
      </p:sp>
    </p:spTree>
    <p:extLst>
      <p:ext uri="{BB962C8B-B14F-4D97-AF65-F5344CB8AC3E}">
        <p14:creationId xmlns:p14="http://schemas.microsoft.com/office/powerpoint/2010/main" val="2497989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10</a:t>
            </a:fld>
            <a:endParaRPr lang="en-US"/>
          </a:p>
        </p:txBody>
      </p:sp>
    </p:spTree>
    <p:extLst>
      <p:ext uri="{BB962C8B-B14F-4D97-AF65-F5344CB8AC3E}">
        <p14:creationId xmlns:p14="http://schemas.microsoft.com/office/powerpoint/2010/main" val="2951175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AB6EE-EAEA-4561-8880-8DF9D3AB28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7543800" y="5330952"/>
            <a:ext cx="841248" cy="841248"/>
          </a:xfrm>
          <a:prstGeom prst="rect">
            <a:avLst/>
          </a:prstGeom>
        </p:spPr>
      </p:pic>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Bismillah1.jpg"/>
          <p:cNvPicPr>
            <a:picLocks noChangeAspect="1"/>
          </p:cNvPicPr>
          <p:nvPr/>
        </p:nvPicPr>
        <p:blipFill>
          <a:blip r:embed="rId4"/>
          <a:stretch>
            <a:fillRect/>
          </a:stretch>
        </p:blipFill>
        <p:spPr>
          <a:xfrm>
            <a:off x="318448" y="1905000"/>
            <a:ext cx="8458200" cy="2109095"/>
          </a:xfrm>
          <a:prstGeom prst="rect">
            <a:avLst/>
          </a:prstGeom>
        </p:spPr>
      </p:pic>
      <p:sp>
        <p:nvSpPr>
          <p:cNvPr id="11" name="Slide Number Placeholder 10"/>
          <p:cNvSpPr>
            <a:spLocks noGrp="1"/>
          </p:cNvSpPr>
          <p:nvPr>
            <p:ph type="sldNum" sz="quarter" idx="12"/>
          </p:nvPr>
        </p:nvSpPr>
        <p:spPr/>
        <p:txBody>
          <a:bodyPr/>
          <a:lstStyle/>
          <a:p>
            <a:fld id="{21BAB6EE-EAEA-4561-8880-8DF9D3AB286A}" type="slidenum">
              <a:rPr lang="en-US" smtClean="0"/>
              <a:pPr/>
              <a:t>1</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228600"/>
            <a:ext cx="8229600" cy="851535"/>
          </a:xfrm>
        </p:spPr>
        <p:txBody>
          <a:bodyPr/>
          <a:lstStyle/>
          <a:p>
            <a:r>
              <a:rPr lang="en-US" dirty="0"/>
              <a:t>Tool and Techniques</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10</a:t>
            </a:fld>
            <a:endParaRPr lang="en-US"/>
          </a:p>
        </p:txBody>
      </p:sp>
      <p:pic>
        <p:nvPicPr>
          <p:cNvPr id="19" name="Picture 18"/>
          <p:cNvPicPr/>
          <p:nvPr/>
        </p:nvPicPr>
        <p:blipFill>
          <a:blip r:embed="rId3"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pic>
        <p:nvPicPr>
          <p:cNvPr id="11" name="Picture 1"/>
          <p:cNvPicPr>
            <a:picLocks noGrp="1" noChangeAspect="1" noChangeArrowheads="1"/>
          </p:cNvPicPr>
          <p:nvPr>
            <p:ph idx="1"/>
          </p:nvPr>
        </p:nvPicPr>
        <p:blipFill>
          <a:blip r:embed="rId4"/>
          <a:srcRect/>
          <a:stretch>
            <a:fillRect/>
          </a:stretch>
        </p:blipFill>
        <p:spPr bwMode="auto">
          <a:xfrm>
            <a:off x="557530" y="1049019"/>
            <a:ext cx="8028940" cy="5292145"/>
          </a:xfrm>
          <a:prstGeom prst="rect">
            <a:avLst/>
          </a:prstGeom>
          <a:noFill/>
          <a:ln w="9525">
            <a:noFill/>
            <a:miter lim="800000"/>
            <a:headEnd/>
            <a:tailEnd/>
          </a:ln>
          <a:effectLst/>
        </p:spPr>
      </p:pic>
    </p:spTree>
    <p:extLst>
      <p:ext uri="{BB962C8B-B14F-4D97-AF65-F5344CB8AC3E}">
        <p14:creationId xmlns:p14="http://schemas.microsoft.com/office/powerpoint/2010/main" val="3645481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274638"/>
            <a:ext cx="8229600" cy="944562"/>
          </a:xfrm>
        </p:spPr>
        <p:txBody>
          <a:bodyPr>
            <a:normAutofit/>
          </a:bodyPr>
          <a:lstStyle/>
          <a:p>
            <a:r>
              <a:rPr lang="en-US" u="sng" dirty="0">
                <a:latin typeface="Times New Roman" pitchFamily="18" charset="0"/>
                <a:cs typeface="Times New Roman" pitchFamily="18" charset="0"/>
                <a:sym typeface="+mn-ea"/>
              </a:rPr>
              <a:t>Benefits </a:t>
            </a:r>
            <a:endParaRPr lang="en-US" u="sng" dirty="0">
              <a:latin typeface="Times New Roman" pitchFamily="18" charset="0"/>
              <a:cs typeface="Times New Roman" pitchFamily="18" charset="0"/>
            </a:endParaRPr>
          </a:p>
        </p:txBody>
      </p:sp>
      <p:sp>
        <p:nvSpPr>
          <p:cNvPr id="12" name="Content Placeholder 2"/>
          <p:cNvSpPr>
            <a:spLocks noGrp="1"/>
          </p:cNvSpPr>
          <p:nvPr>
            <p:ph idx="1"/>
          </p:nvPr>
        </p:nvSpPr>
        <p:spPr>
          <a:xfrm>
            <a:off x="457200" y="1219200"/>
            <a:ext cx="8229600" cy="4906963"/>
          </a:xfrm>
        </p:spPr>
        <p:txBody>
          <a:bodyPr>
            <a:normAutofit fontScale="97500"/>
          </a:bodyPr>
          <a:lstStyle/>
          <a:p>
            <a:r>
              <a:rPr lang="en-US" dirty="0"/>
              <a:t>Time Saving.</a:t>
            </a:r>
          </a:p>
          <a:p>
            <a:r>
              <a:rPr lang="en-US" dirty="0"/>
              <a:t>Providing earning opportunity for rider.</a:t>
            </a:r>
          </a:p>
          <a:p>
            <a:r>
              <a:rPr lang="en-US" dirty="0"/>
              <a:t>Ease to find products and ordering.</a:t>
            </a:r>
          </a:p>
          <a:p>
            <a:r>
              <a:rPr lang="en-US" dirty="0"/>
              <a:t>Nearest riders will be shown to user for urgent need</a:t>
            </a:r>
            <a:r>
              <a:rPr lang="en-US" dirty="0" smtClean="0"/>
              <a:t>.</a:t>
            </a:r>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11</a:t>
            </a:fld>
            <a:endParaRPr lang="en-US"/>
          </a:p>
        </p:txBody>
      </p:sp>
      <p:sp>
        <p:nvSpPr>
          <p:cNvPr id="17" name="Rectangle 1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p:cNvPicPr/>
          <p:nvPr/>
        </p:nvPicPr>
        <p:blipFill>
          <a:blip r:embed="rId3"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spTree>
    <p:extLst>
      <p:ext uri="{BB962C8B-B14F-4D97-AF65-F5344CB8AC3E}">
        <p14:creationId xmlns:p14="http://schemas.microsoft.com/office/powerpoint/2010/main" val="3714463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Design</a:t>
            </a:r>
            <a:endParaRPr lang="en-US" dirty="0"/>
          </a:p>
        </p:txBody>
      </p:sp>
      <p:sp>
        <p:nvSpPr>
          <p:cNvPr id="3" name="Content Placeholder 2"/>
          <p:cNvSpPr>
            <a:spLocks noGrp="1"/>
          </p:cNvSpPr>
          <p:nvPr>
            <p:ph idx="1"/>
          </p:nvPr>
        </p:nvSpPr>
        <p:spPr/>
        <p:txBody>
          <a:bodyPr/>
          <a:lstStyle/>
          <a:p>
            <a:r>
              <a:rPr lang="en-US" dirty="0" smtClean="0"/>
              <a:t>Use </a:t>
            </a:r>
            <a:r>
              <a:rPr lang="en-US" dirty="0"/>
              <a:t>C</a:t>
            </a:r>
            <a:r>
              <a:rPr lang="en-US" dirty="0" smtClean="0"/>
              <a:t>ase Diagram</a:t>
            </a:r>
          </a:p>
          <a:p>
            <a:pPr marL="0" indent="0">
              <a:buNone/>
            </a:pPr>
            <a:endParaRPr lang="en-US" dirty="0" smtClean="0"/>
          </a:p>
        </p:txBody>
      </p:sp>
      <p:sp>
        <p:nvSpPr>
          <p:cNvPr id="4" name="Slide Number Placeholder 3"/>
          <p:cNvSpPr>
            <a:spLocks noGrp="1"/>
          </p:cNvSpPr>
          <p:nvPr>
            <p:ph type="sldNum" sz="quarter" idx="12"/>
          </p:nvPr>
        </p:nvSpPr>
        <p:spPr/>
        <p:txBody>
          <a:bodyPr/>
          <a:lstStyle/>
          <a:p>
            <a:fld id="{21BAB6EE-EAEA-4561-8880-8DF9D3AB286A}" type="slidenum">
              <a:rPr lang="en-US" smtClean="0"/>
              <a:pPr/>
              <a:t>12</a:t>
            </a:fld>
            <a:endParaRPr lang="en-US"/>
          </a:p>
        </p:txBody>
      </p:sp>
      <p:sp>
        <p:nvSpPr>
          <p:cNvPr id="8" name="Rectangle 7"/>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p:nvPr/>
        </p:nvPicPr>
        <p:blipFill>
          <a:blip r:embed="rId2"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pic>
        <p:nvPicPr>
          <p:cNvPr id="11" name="Picture 10"/>
          <p:cNvPicPr/>
          <p:nvPr/>
        </p:nvPicPr>
        <p:blipFill>
          <a:blip r:embed="rId3"/>
          <a:stretch>
            <a:fillRect/>
          </a:stretch>
        </p:blipFill>
        <p:spPr>
          <a:xfrm>
            <a:off x="3886200" y="2107542"/>
            <a:ext cx="4500245" cy="4589145"/>
          </a:xfrm>
          <a:prstGeom prst="rect">
            <a:avLst/>
          </a:prstGeom>
        </p:spPr>
      </p:pic>
    </p:spTree>
    <p:extLst>
      <p:ext uri="{BB962C8B-B14F-4D97-AF65-F5344CB8AC3E}">
        <p14:creationId xmlns:p14="http://schemas.microsoft.com/office/powerpoint/2010/main" val="3421144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Design</a:t>
            </a:r>
            <a:endParaRPr lang="en-US" dirty="0"/>
          </a:p>
        </p:txBody>
      </p:sp>
      <p:sp>
        <p:nvSpPr>
          <p:cNvPr id="3" name="Content Placeholder 2"/>
          <p:cNvSpPr>
            <a:spLocks noGrp="1"/>
          </p:cNvSpPr>
          <p:nvPr>
            <p:ph idx="1"/>
          </p:nvPr>
        </p:nvSpPr>
        <p:spPr/>
        <p:txBody>
          <a:bodyPr/>
          <a:lstStyle/>
          <a:p>
            <a:r>
              <a:rPr lang="en-US" dirty="0"/>
              <a:t>Sequence Diagram of User:</a:t>
            </a:r>
            <a:endParaRPr lang="en-US" dirty="0" smtClean="0"/>
          </a:p>
        </p:txBody>
      </p:sp>
      <p:sp>
        <p:nvSpPr>
          <p:cNvPr id="4" name="Slide Number Placeholder 3"/>
          <p:cNvSpPr>
            <a:spLocks noGrp="1"/>
          </p:cNvSpPr>
          <p:nvPr>
            <p:ph type="sldNum" sz="quarter" idx="12"/>
          </p:nvPr>
        </p:nvSpPr>
        <p:spPr/>
        <p:txBody>
          <a:bodyPr/>
          <a:lstStyle/>
          <a:p>
            <a:fld id="{21BAB6EE-EAEA-4561-8880-8DF9D3AB286A}" type="slidenum">
              <a:rPr lang="en-US" smtClean="0"/>
              <a:pPr/>
              <a:t>13</a:t>
            </a:fld>
            <a:endParaRPr lang="en-US"/>
          </a:p>
        </p:txBody>
      </p:sp>
      <p:sp>
        <p:nvSpPr>
          <p:cNvPr id="9" name="Rectangle 8"/>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p:nvPr/>
        </p:nvPicPr>
        <p:blipFill>
          <a:blip r:embed="rId2"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pic>
        <p:nvPicPr>
          <p:cNvPr id="12" name="Picture 11"/>
          <p:cNvPicPr/>
          <p:nvPr/>
        </p:nvPicPr>
        <p:blipFill>
          <a:blip r:embed="rId3"/>
          <a:stretch>
            <a:fillRect/>
          </a:stretch>
        </p:blipFill>
        <p:spPr>
          <a:xfrm>
            <a:off x="863860" y="2280285"/>
            <a:ext cx="5513070" cy="4441190"/>
          </a:xfrm>
          <a:prstGeom prst="rect">
            <a:avLst/>
          </a:prstGeom>
        </p:spPr>
      </p:pic>
    </p:spTree>
    <p:extLst>
      <p:ext uri="{BB962C8B-B14F-4D97-AF65-F5344CB8AC3E}">
        <p14:creationId xmlns:p14="http://schemas.microsoft.com/office/powerpoint/2010/main" val="1545261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Design</a:t>
            </a:r>
            <a:endParaRPr lang="en-US" dirty="0"/>
          </a:p>
        </p:txBody>
      </p:sp>
      <p:sp>
        <p:nvSpPr>
          <p:cNvPr id="3" name="Content Placeholder 2"/>
          <p:cNvSpPr>
            <a:spLocks noGrp="1"/>
          </p:cNvSpPr>
          <p:nvPr>
            <p:ph idx="1"/>
          </p:nvPr>
        </p:nvSpPr>
        <p:spPr/>
        <p:txBody>
          <a:bodyPr/>
          <a:lstStyle/>
          <a:p>
            <a:r>
              <a:rPr lang="en-US" dirty="0"/>
              <a:t>Sequence Diagram of </a:t>
            </a:r>
            <a:r>
              <a:rPr lang="en-US" dirty="0" smtClean="0"/>
              <a:t>Rider:</a:t>
            </a:r>
          </a:p>
        </p:txBody>
      </p:sp>
      <p:sp>
        <p:nvSpPr>
          <p:cNvPr id="4" name="Slide Number Placeholder 3"/>
          <p:cNvSpPr>
            <a:spLocks noGrp="1"/>
          </p:cNvSpPr>
          <p:nvPr>
            <p:ph type="sldNum" sz="quarter" idx="12"/>
          </p:nvPr>
        </p:nvSpPr>
        <p:spPr/>
        <p:txBody>
          <a:bodyPr/>
          <a:lstStyle/>
          <a:p>
            <a:fld id="{21BAB6EE-EAEA-4561-8880-8DF9D3AB286A}" type="slidenum">
              <a:rPr lang="en-US" smtClean="0"/>
              <a:pPr/>
              <a:t>14</a:t>
            </a:fld>
            <a:endParaRPr lang="en-US"/>
          </a:p>
        </p:txBody>
      </p:sp>
      <p:sp>
        <p:nvSpPr>
          <p:cNvPr id="9" name="Rectangle 8"/>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p:nvPr/>
        </p:nvPicPr>
        <p:blipFill>
          <a:blip r:embed="rId2"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pic>
        <p:nvPicPr>
          <p:cNvPr id="13" name="Picture 12"/>
          <p:cNvPicPr/>
          <p:nvPr/>
        </p:nvPicPr>
        <p:blipFill>
          <a:blip r:embed="rId3"/>
          <a:stretch>
            <a:fillRect/>
          </a:stretch>
        </p:blipFill>
        <p:spPr>
          <a:xfrm>
            <a:off x="853761" y="2209800"/>
            <a:ext cx="5513070" cy="4467225"/>
          </a:xfrm>
          <a:prstGeom prst="rect">
            <a:avLst/>
          </a:prstGeom>
        </p:spPr>
      </p:pic>
    </p:spTree>
    <p:extLst>
      <p:ext uri="{BB962C8B-B14F-4D97-AF65-F5344CB8AC3E}">
        <p14:creationId xmlns:p14="http://schemas.microsoft.com/office/powerpoint/2010/main" val="438765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Design</a:t>
            </a:r>
            <a:endParaRPr lang="en-US" dirty="0"/>
          </a:p>
        </p:txBody>
      </p:sp>
      <p:sp>
        <p:nvSpPr>
          <p:cNvPr id="3" name="Content Placeholder 2"/>
          <p:cNvSpPr>
            <a:spLocks noGrp="1"/>
          </p:cNvSpPr>
          <p:nvPr>
            <p:ph idx="1"/>
          </p:nvPr>
        </p:nvSpPr>
        <p:spPr/>
        <p:txBody>
          <a:bodyPr/>
          <a:lstStyle/>
          <a:p>
            <a:r>
              <a:rPr lang="en-US" dirty="0"/>
              <a:t>Sequence Diagram of </a:t>
            </a:r>
            <a:r>
              <a:rPr lang="en-US" dirty="0" smtClean="0"/>
              <a:t>Mart:</a:t>
            </a:r>
          </a:p>
        </p:txBody>
      </p:sp>
      <p:sp>
        <p:nvSpPr>
          <p:cNvPr id="4" name="Slide Number Placeholder 3"/>
          <p:cNvSpPr>
            <a:spLocks noGrp="1"/>
          </p:cNvSpPr>
          <p:nvPr>
            <p:ph type="sldNum" sz="quarter" idx="12"/>
          </p:nvPr>
        </p:nvSpPr>
        <p:spPr/>
        <p:txBody>
          <a:bodyPr/>
          <a:lstStyle/>
          <a:p>
            <a:fld id="{21BAB6EE-EAEA-4561-8880-8DF9D3AB286A}" type="slidenum">
              <a:rPr lang="en-US" smtClean="0"/>
              <a:pPr/>
              <a:t>15</a:t>
            </a:fld>
            <a:endParaRPr lang="en-US"/>
          </a:p>
        </p:txBody>
      </p:sp>
      <p:sp>
        <p:nvSpPr>
          <p:cNvPr id="9" name="Rectangle 8"/>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p:nvPr/>
        </p:nvPicPr>
        <p:blipFill>
          <a:blip r:embed="rId2"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pic>
        <p:nvPicPr>
          <p:cNvPr id="12" name="Picture 11"/>
          <p:cNvPicPr/>
          <p:nvPr/>
        </p:nvPicPr>
        <p:blipFill>
          <a:blip r:embed="rId3"/>
          <a:stretch>
            <a:fillRect/>
          </a:stretch>
        </p:blipFill>
        <p:spPr>
          <a:xfrm>
            <a:off x="672465" y="2286000"/>
            <a:ext cx="5513070" cy="4710430"/>
          </a:xfrm>
          <a:prstGeom prst="rect">
            <a:avLst/>
          </a:prstGeom>
        </p:spPr>
      </p:pic>
    </p:spTree>
    <p:extLst>
      <p:ext uri="{BB962C8B-B14F-4D97-AF65-F5344CB8AC3E}">
        <p14:creationId xmlns:p14="http://schemas.microsoft.com/office/powerpoint/2010/main" val="4283254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Content Placeholder 2"/>
          <p:cNvSpPr>
            <a:spLocks noGrp="1"/>
          </p:cNvSpPr>
          <p:nvPr>
            <p:ph idx="1"/>
          </p:nvPr>
        </p:nvSpPr>
        <p:spPr/>
        <p:txBody>
          <a:bodyPr/>
          <a:lstStyle/>
          <a:p>
            <a:r>
              <a:rPr lang="en-US" dirty="0"/>
              <a:t>Login/Register</a:t>
            </a:r>
          </a:p>
          <a:p>
            <a:pPr marL="0" indent="0">
              <a:buNone/>
            </a:pP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pPr/>
              <a:t>16</a:t>
            </a:fld>
            <a:endParaRPr lang="en-US"/>
          </a:p>
        </p:txBody>
      </p:sp>
      <p:sp>
        <p:nvSpPr>
          <p:cNvPr id="9" name="Rectangle 8"/>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p:nvPr/>
        </p:nvPicPr>
        <p:blipFill>
          <a:blip r:embed="rId2"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pic>
        <p:nvPicPr>
          <p:cNvPr id="12" name="Picture 11"/>
          <p:cNvPicPr/>
          <p:nvPr/>
        </p:nvPicPr>
        <p:blipFill>
          <a:blip r:embed="rId3"/>
          <a:stretch>
            <a:fillRect/>
          </a:stretch>
        </p:blipFill>
        <p:spPr>
          <a:xfrm>
            <a:off x="990600" y="2344420"/>
            <a:ext cx="1981200" cy="4011930"/>
          </a:xfrm>
          <a:prstGeom prst="rect">
            <a:avLst/>
          </a:prstGeom>
        </p:spPr>
      </p:pic>
      <p:pic>
        <p:nvPicPr>
          <p:cNvPr id="7" name="Picture 6"/>
          <p:cNvPicPr>
            <a:picLocks noChangeAspect="1"/>
          </p:cNvPicPr>
          <p:nvPr/>
        </p:nvPicPr>
        <p:blipFill>
          <a:blip r:embed="rId4"/>
          <a:stretch>
            <a:fillRect/>
          </a:stretch>
        </p:blipFill>
        <p:spPr>
          <a:xfrm>
            <a:off x="4191000" y="1905000"/>
            <a:ext cx="2438400" cy="4580709"/>
          </a:xfrm>
          <a:prstGeom prst="rect">
            <a:avLst/>
          </a:prstGeom>
        </p:spPr>
      </p:pic>
    </p:spTree>
    <p:extLst>
      <p:ext uri="{BB962C8B-B14F-4D97-AF65-F5344CB8AC3E}">
        <p14:creationId xmlns:p14="http://schemas.microsoft.com/office/powerpoint/2010/main" val="41550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BF2D9E1-405A-44A2-93BC-415BA581D620}"/>
              </a:ext>
            </a:extLst>
          </p:cNvPr>
          <p:cNvSpPr>
            <a:spLocks noGrp="1"/>
          </p:cNvSpPr>
          <p:nvPr>
            <p:ph type="title"/>
          </p:nvPr>
        </p:nvSpPr>
        <p:spPr/>
        <p:txBody>
          <a:bodyPr/>
          <a:lstStyle/>
          <a:p>
            <a:r>
              <a:rPr lang="en-US" dirty="0"/>
              <a:t>User Interface</a:t>
            </a:r>
          </a:p>
        </p:txBody>
      </p:sp>
      <p:sp>
        <p:nvSpPr>
          <p:cNvPr id="2" name="Content Placeholder 1">
            <a:extLst>
              <a:ext uri="{FF2B5EF4-FFF2-40B4-BE49-F238E27FC236}">
                <a16:creationId xmlns:a16="http://schemas.microsoft.com/office/drawing/2014/main" xmlns="" id="{D9765037-AD2A-4278-B3FA-97CE3B24138A}"/>
              </a:ext>
            </a:extLst>
          </p:cNvPr>
          <p:cNvSpPr>
            <a:spLocks noGrp="1"/>
          </p:cNvSpPr>
          <p:nvPr>
            <p:ph idx="1"/>
          </p:nvPr>
        </p:nvSpPr>
        <p:spPr/>
        <p:txBody>
          <a:bodyPr>
            <a:normAutofit/>
          </a:bodyPr>
          <a:lstStyle/>
          <a:p>
            <a:r>
              <a:rPr lang="en-US" sz="1350" dirty="0"/>
              <a:t>Home Page</a:t>
            </a:r>
          </a:p>
          <a:p>
            <a:endParaRPr lang="en-US" sz="1350" dirty="0"/>
          </a:p>
          <a:p>
            <a:endParaRPr lang="en-US" sz="1350" dirty="0"/>
          </a:p>
        </p:txBody>
      </p:sp>
      <p:sp>
        <p:nvSpPr>
          <p:cNvPr id="6" name="Rectangle 5"/>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pic>
        <p:nvPicPr>
          <p:cNvPr id="9" name="Picture 8"/>
          <p:cNvPicPr/>
          <p:nvPr/>
        </p:nvPicPr>
        <p:blipFill>
          <a:blip r:embed="rId3"/>
          <a:stretch>
            <a:fillRect/>
          </a:stretch>
        </p:blipFill>
        <p:spPr>
          <a:xfrm>
            <a:off x="1981200" y="1982154"/>
            <a:ext cx="2286000" cy="4144009"/>
          </a:xfrm>
          <a:prstGeom prst="rect">
            <a:avLst/>
          </a:prstGeom>
        </p:spPr>
      </p:pic>
    </p:spTree>
    <p:extLst>
      <p:ext uri="{BB962C8B-B14F-4D97-AF65-F5344CB8AC3E}">
        <p14:creationId xmlns:p14="http://schemas.microsoft.com/office/powerpoint/2010/main" val="460781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BF2D9E1-405A-44A2-93BC-415BA581D620}"/>
              </a:ext>
            </a:extLst>
          </p:cNvPr>
          <p:cNvSpPr>
            <a:spLocks noGrp="1"/>
          </p:cNvSpPr>
          <p:nvPr>
            <p:ph type="title"/>
          </p:nvPr>
        </p:nvSpPr>
        <p:spPr/>
        <p:txBody>
          <a:bodyPr/>
          <a:lstStyle/>
          <a:p>
            <a:r>
              <a:rPr lang="en-US" dirty="0"/>
              <a:t>User Interface</a:t>
            </a:r>
          </a:p>
        </p:txBody>
      </p:sp>
      <p:sp>
        <p:nvSpPr>
          <p:cNvPr id="2" name="Content Placeholder 1">
            <a:extLst>
              <a:ext uri="{FF2B5EF4-FFF2-40B4-BE49-F238E27FC236}">
                <a16:creationId xmlns:a16="http://schemas.microsoft.com/office/drawing/2014/main" xmlns="" id="{D9765037-AD2A-4278-B3FA-97CE3B24138A}"/>
              </a:ext>
            </a:extLst>
          </p:cNvPr>
          <p:cNvSpPr>
            <a:spLocks noGrp="1"/>
          </p:cNvSpPr>
          <p:nvPr>
            <p:ph idx="1"/>
          </p:nvPr>
        </p:nvSpPr>
        <p:spPr/>
        <p:txBody>
          <a:bodyPr>
            <a:normAutofit/>
          </a:bodyPr>
          <a:lstStyle/>
          <a:p>
            <a:r>
              <a:rPr lang="en-US" dirty="0" smtClean="0"/>
              <a:t>Marts Available</a:t>
            </a:r>
            <a:endParaRPr lang="en-US" sz="1350" dirty="0"/>
          </a:p>
          <a:p>
            <a:endParaRPr lang="en-US" sz="1350" dirty="0"/>
          </a:p>
          <a:p>
            <a:endParaRPr lang="en-US" sz="1350" dirty="0"/>
          </a:p>
        </p:txBody>
      </p:sp>
      <p:pic>
        <p:nvPicPr>
          <p:cNvPr id="4" name="Picture 3"/>
          <p:cNvPicPr>
            <a:picLocks noChangeAspect="1"/>
          </p:cNvPicPr>
          <p:nvPr/>
        </p:nvPicPr>
        <p:blipFill>
          <a:blip r:embed="rId2"/>
          <a:stretch>
            <a:fillRect/>
          </a:stretch>
        </p:blipFill>
        <p:spPr>
          <a:xfrm>
            <a:off x="3709933" y="2362200"/>
            <a:ext cx="1724134" cy="3478304"/>
          </a:xfrm>
          <a:prstGeom prst="rect">
            <a:avLst/>
          </a:prstGeom>
        </p:spPr>
      </p:pic>
      <p:sp>
        <p:nvSpPr>
          <p:cNvPr id="5" name="Rectangle 4"/>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spTree>
    <p:extLst>
      <p:ext uri="{BB962C8B-B14F-4D97-AF65-F5344CB8AC3E}">
        <p14:creationId xmlns:p14="http://schemas.microsoft.com/office/powerpoint/2010/main" val="3164406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BF2D9E1-405A-44A2-93BC-415BA581D620}"/>
              </a:ext>
            </a:extLst>
          </p:cNvPr>
          <p:cNvSpPr>
            <a:spLocks noGrp="1"/>
          </p:cNvSpPr>
          <p:nvPr>
            <p:ph type="title"/>
          </p:nvPr>
        </p:nvSpPr>
        <p:spPr/>
        <p:txBody>
          <a:bodyPr/>
          <a:lstStyle/>
          <a:p>
            <a:r>
              <a:rPr lang="en-US" dirty="0"/>
              <a:t>User Interface</a:t>
            </a:r>
          </a:p>
        </p:txBody>
      </p:sp>
      <p:sp>
        <p:nvSpPr>
          <p:cNvPr id="2" name="Content Placeholder 1">
            <a:extLst>
              <a:ext uri="{FF2B5EF4-FFF2-40B4-BE49-F238E27FC236}">
                <a16:creationId xmlns:a16="http://schemas.microsoft.com/office/drawing/2014/main" xmlns="" id="{D9765037-AD2A-4278-B3FA-97CE3B24138A}"/>
              </a:ext>
            </a:extLst>
          </p:cNvPr>
          <p:cNvSpPr>
            <a:spLocks noGrp="1"/>
          </p:cNvSpPr>
          <p:nvPr>
            <p:ph idx="1"/>
          </p:nvPr>
        </p:nvSpPr>
        <p:spPr/>
        <p:txBody>
          <a:bodyPr>
            <a:normAutofit/>
          </a:bodyPr>
          <a:lstStyle/>
          <a:p>
            <a:r>
              <a:rPr lang="en-US" dirty="0" smtClean="0"/>
              <a:t>Cart Menu</a:t>
            </a:r>
            <a:endParaRPr lang="en-US" sz="1350" dirty="0"/>
          </a:p>
          <a:p>
            <a:endParaRPr lang="en-US" sz="1350" dirty="0"/>
          </a:p>
          <a:p>
            <a:endParaRPr lang="en-US" sz="1350" dirty="0"/>
          </a:p>
        </p:txBody>
      </p:sp>
      <p:sp>
        <p:nvSpPr>
          <p:cNvPr id="6" name="Rectangle 5"/>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pic>
        <p:nvPicPr>
          <p:cNvPr id="9" name="Picture 8"/>
          <p:cNvPicPr/>
          <p:nvPr/>
        </p:nvPicPr>
        <p:blipFill>
          <a:blip r:embed="rId3"/>
          <a:stretch>
            <a:fillRect/>
          </a:stretch>
        </p:blipFill>
        <p:spPr>
          <a:xfrm>
            <a:off x="3048000" y="1828800"/>
            <a:ext cx="2514600" cy="4724400"/>
          </a:xfrm>
          <a:prstGeom prst="rect">
            <a:avLst/>
          </a:prstGeom>
        </p:spPr>
      </p:pic>
    </p:spTree>
    <p:extLst>
      <p:ext uri="{BB962C8B-B14F-4D97-AF65-F5344CB8AC3E}">
        <p14:creationId xmlns:p14="http://schemas.microsoft.com/office/powerpoint/2010/main" val="194741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3733800" y="914400"/>
            <a:ext cx="1302336" cy="1298448"/>
          </a:xfrm>
          <a:prstGeom prst="rect">
            <a:avLst/>
          </a:prstGeom>
        </p:spPr>
      </p:pic>
      <p:sp>
        <p:nvSpPr>
          <p:cNvPr id="2" name="Title 1"/>
          <p:cNvSpPr>
            <a:spLocks noGrp="1"/>
          </p:cNvSpPr>
          <p:nvPr>
            <p:ph type="title"/>
          </p:nvPr>
        </p:nvSpPr>
        <p:spPr>
          <a:xfrm>
            <a:off x="330958" y="-96699"/>
            <a:ext cx="8229600" cy="1143000"/>
          </a:xfrm>
        </p:spPr>
        <p:txBody>
          <a:bodyPr>
            <a:noAutofit/>
          </a:bodyPr>
          <a:lstStyle/>
          <a:p>
            <a:r>
              <a:rPr lang="en-US" sz="2400" dirty="0" err="1" smtClean="0">
                <a:latin typeface="Times New Roman" panose="02020603050405020304" pitchFamily="18" charset="0"/>
                <a:cs typeface="Times New Roman" panose="02020603050405020304" pitchFamily="18" charset="0"/>
              </a:rPr>
              <a:t>FoodByte</a:t>
            </a:r>
            <a:r>
              <a:rPr lang="en-US" sz="2400" dirty="0" smtClean="0">
                <a:latin typeface="Times New Roman" panose="02020603050405020304" pitchFamily="18" charset="0"/>
                <a:cs typeface="Times New Roman" panose="02020603050405020304" pitchFamily="18" charset="0"/>
              </a:rPr>
              <a:t>: </a:t>
            </a:r>
            <a:r>
              <a:rPr lang="en-IE" sz="2400" dirty="0"/>
              <a:t>A Grocery Shopping App and </a:t>
            </a:r>
            <a:r>
              <a:rPr lang="en-IE" sz="2400" dirty="0" smtClean="0"/>
              <a:t>Website</a:t>
            </a:r>
            <a:endParaRPr lang="en-US" sz="2400"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21BAB6EE-EAEA-4561-8880-8DF9D3AB286A}" type="slidenum">
              <a:rPr lang="en-US" smtClean="0"/>
              <a:pPr/>
              <a:t>2</a:t>
            </a:fld>
            <a:endParaRPr lang="en-US"/>
          </a:p>
        </p:txBody>
      </p:sp>
      <p:sp>
        <p:nvSpPr>
          <p:cNvPr id="5" name="Rectangle 4"/>
          <p:cNvSpPr/>
          <p:nvPr/>
        </p:nvSpPr>
        <p:spPr>
          <a:xfrm>
            <a:off x="0" y="1905000"/>
            <a:ext cx="8763000" cy="4401205"/>
          </a:xfrm>
          <a:prstGeom prst="rect">
            <a:avLst/>
          </a:prstGeom>
        </p:spPr>
        <p:txBody>
          <a:bodyPr wrap="square">
            <a:spAutoFit/>
          </a:bodyPr>
          <a:lstStyle/>
          <a:p>
            <a:pPr algn="ctr"/>
            <a:endParaRPr lang="en-US" sz="2000" b="1" u="sng" dirty="0" smtClean="0">
              <a:solidFill>
                <a:schemeClr val="tx1"/>
              </a:solidFill>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
            </a:r>
            <a:br>
              <a:rPr lang="en-US" sz="2000" b="1" u="sng" dirty="0">
                <a:solidFill>
                  <a:schemeClr val="tx1"/>
                </a:solidFill>
                <a:latin typeface="Times New Roman" panose="02020603050405020304" pitchFamily="18" charset="0"/>
                <a:cs typeface="Times New Roman" panose="02020603050405020304" pitchFamily="18" charset="0"/>
              </a:rPr>
            </a:br>
            <a:r>
              <a:rPr lang="en-US" sz="2000" b="1" u="sng" dirty="0">
                <a:solidFill>
                  <a:schemeClr val="tx1"/>
                </a:solidFill>
                <a:latin typeface="Times New Roman" panose="02020603050405020304" pitchFamily="18" charset="0"/>
                <a:cs typeface="Times New Roman" panose="02020603050405020304" pitchFamily="18" charset="0"/>
              </a:rPr>
              <a:t>Supervised by</a:t>
            </a:r>
            <a:r>
              <a:rPr lang="en-US" sz="2000" b="1" u="sng" dirty="0" smtClean="0">
                <a:latin typeface="Times New Roman" panose="02020603050405020304" pitchFamily="18" charset="0"/>
                <a:cs typeface="Times New Roman" panose="02020603050405020304" pitchFamily="18" charset="0"/>
              </a:rPr>
              <a:t>:</a:t>
            </a:r>
          </a:p>
          <a:p>
            <a:pPr algn="ctr"/>
            <a:r>
              <a:rPr lang="en-US" sz="2000" dirty="0" smtClean="0">
                <a:latin typeface="Times New Roman" panose="02020603050405020304" pitchFamily="18" charset="0"/>
                <a:cs typeface="Times New Roman" panose="02020603050405020304" pitchFamily="18" charset="0"/>
              </a:rPr>
              <a:t>Mam </a:t>
            </a:r>
            <a:r>
              <a:rPr lang="en-US" sz="2000" dirty="0" err="1" smtClean="0">
                <a:latin typeface="Times New Roman" panose="02020603050405020304" pitchFamily="18" charset="0"/>
                <a:cs typeface="Times New Roman" panose="02020603050405020304" pitchFamily="18" charset="0"/>
              </a:rPr>
              <a:t>Tahira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Sadaf</a:t>
            </a:r>
            <a:endParaRPr lang="en-US" sz="2000" dirty="0">
              <a:latin typeface="Times New Roman" panose="02020603050405020304" pitchFamily="18" charset="0"/>
              <a:cs typeface="Times New Roman" panose="02020603050405020304" pitchFamily="18" charset="0"/>
            </a:endParaRPr>
          </a:p>
          <a:p>
            <a:pPr algn="ctr"/>
            <a:endParaRPr lang="en-US" sz="2000" u="sng" dirty="0" smtClean="0">
              <a:latin typeface="Times New Roman" panose="02020603050405020304" pitchFamily="18" charset="0"/>
              <a:cs typeface="Times New Roman" panose="02020603050405020304" pitchFamily="18" charset="0"/>
            </a:endParaRPr>
          </a:p>
          <a:p>
            <a:pPr algn="ctr"/>
            <a:endParaRPr lang="en-US" sz="2000" u="sng" dirty="0">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Group Members</a:t>
            </a:r>
            <a:r>
              <a:rPr lang="en-US" sz="2000" b="1" u="sng" dirty="0" smtClean="0">
                <a:solidFill>
                  <a:schemeClr val="tx1"/>
                </a:solidFill>
                <a:latin typeface="Times New Roman" panose="02020603050405020304" pitchFamily="18" charset="0"/>
                <a:cs typeface="Times New Roman" panose="02020603050405020304" pitchFamily="18" charset="0"/>
              </a:rPr>
              <a:t>:</a:t>
            </a:r>
            <a:endParaRPr lang="en-US" sz="2000" b="1" u="sng" dirty="0">
              <a:solidFill>
                <a:schemeClr val="tx1"/>
              </a:solidFill>
              <a:latin typeface="Times New Roman" panose="02020603050405020304" pitchFamily="18" charset="0"/>
              <a:cs typeface="Times New Roman" panose="02020603050405020304" pitchFamily="18" charset="0"/>
            </a:endParaRPr>
          </a:p>
          <a:p>
            <a:pPr algn="ctr"/>
            <a:r>
              <a:rPr lang="en-US" sz="2000" dirty="0"/>
              <a:t>Muhammad Bilal </a:t>
            </a:r>
            <a:r>
              <a:rPr lang="en-US" sz="2000" dirty="0" smtClean="0"/>
              <a:t>(FA17-BCS-014)</a:t>
            </a:r>
            <a:endParaRPr lang="en-US" sz="2000" dirty="0"/>
          </a:p>
          <a:p>
            <a:pPr algn="ctr"/>
            <a:r>
              <a:rPr lang="en-US" sz="2000" dirty="0"/>
              <a:t>Muhammad </a:t>
            </a:r>
            <a:r>
              <a:rPr lang="en-US" sz="2000" dirty="0" err="1"/>
              <a:t>Afshal</a:t>
            </a:r>
            <a:r>
              <a:rPr lang="en-US" sz="2000" dirty="0"/>
              <a:t> </a:t>
            </a:r>
            <a:r>
              <a:rPr lang="en-US" sz="2000" dirty="0" smtClean="0"/>
              <a:t>(FA17-BCS-029)</a:t>
            </a:r>
            <a:endParaRPr lang="en-US" sz="2000" dirty="0"/>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Department of </a:t>
            </a:r>
            <a:r>
              <a:rPr lang="en-US" sz="2000" dirty="0">
                <a:latin typeface="Times New Roman" panose="02020603050405020304" pitchFamily="18" charset="0"/>
                <a:cs typeface="Times New Roman" panose="02020603050405020304" pitchFamily="18" charset="0"/>
              </a:rPr>
              <a:t>Computer Science</a:t>
            </a:r>
            <a:r>
              <a:rPr lang="en-US" sz="2000" dirty="0">
                <a:solidFill>
                  <a:schemeClr val="tx1"/>
                </a:solidFill>
                <a:latin typeface="Times New Roman" panose="02020603050405020304" pitchFamily="18" charset="0"/>
                <a:cs typeface="Times New Roman" panose="02020603050405020304" pitchFamily="18" charset="0"/>
              </a:rPr>
              <a:t> </a:t>
            </a:r>
          </a:p>
          <a:p>
            <a:pPr algn="ctr"/>
            <a:r>
              <a:rPr lang="en-US" sz="2000" b="1" dirty="0">
                <a:solidFill>
                  <a:schemeClr val="tx1"/>
                </a:solidFill>
                <a:latin typeface="Times New Roman" panose="02020603050405020304" pitchFamily="18" charset="0"/>
                <a:cs typeface="Times New Roman" panose="02020603050405020304" pitchFamily="18" charset="0"/>
              </a:rPr>
              <a:t>COMSATS </a:t>
            </a:r>
            <a:r>
              <a:rPr lang="en-US" sz="2000" dirty="0">
                <a:solidFill>
                  <a:schemeClr val="tx1"/>
                </a:solidFill>
                <a:latin typeface="Times New Roman" panose="02020603050405020304" pitchFamily="18" charset="0"/>
                <a:cs typeface="Times New Roman" panose="02020603050405020304" pitchFamily="18" charset="0"/>
              </a:rPr>
              <a:t>University Islamabad, </a:t>
            </a:r>
            <a:r>
              <a:rPr lang="en-US" sz="2000" dirty="0" err="1">
                <a:solidFill>
                  <a:schemeClr val="tx1"/>
                </a:solidFill>
                <a:latin typeface="Times New Roman" panose="02020603050405020304" pitchFamily="18" charset="0"/>
                <a:cs typeface="Times New Roman" panose="02020603050405020304" pitchFamily="18" charset="0"/>
              </a:rPr>
              <a:t>Attock</a:t>
            </a:r>
            <a:r>
              <a:rPr lang="en-US" sz="2000" dirty="0">
                <a:solidFill>
                  <a:schemeClr val="tx1"/>
                </a:solidFill>
                <a:latin typeface="Times New Roman" panose="02020603050405020304" pitchFamily="18" charset="0"/>
                <a:cs typeface="Times New Roman" panose="02020603050405020304" pitchFamily="18" charset="0"/>
              </a:rPr>
              <a:t> Campus</a:t>
            </a:r>
          </a:p>
        </p:txBody>
      </p:sp>
      <p:sp>
        <p:nvSpPr>
          <p:cNvPr id="9" name="Rectangle 8"/>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BF2D9E1-405A-44A2-93BC-415BA581D620}"/>
              </a:ext>
            </a:extLst>
          </p:cNvPr>
          <p:cNvSpPr>
            <a:spLocks noGrp="1"/>
          </p:cNvSpPr>
          <p:nvPr>
            <p:ph type="title"/>
          </p:nvPr>
        </p:nvSpPr>
        <p:spPr/>
        <p:txBody>
          <a:bodyPr/>
          <a:lstStyle/>
          <a:p>
            <a:r>
              <a:rPr lang="en-US" dirty="0"/>
              <a:t>User Interface</a:t>
            </a:r>
          </a:p>
        </p:txBody>
      </p:sp>
      <p:sp>
        <p:nvSpPr>
          <p:cNvPr id="2" name="Content Placeholder 1">
            <a:extLst>
              <a:ext uri="{FF2B5EF4-FFF2-40B4-BE49-F238E27FC236}">
                <a16:creationId xmlns:a16="http://schemas.microsoft.com/office/drawing/2014/main" xmlns="" id="{D9765037-AD2A-4278-B3FA-97CE3B24138A}"/>
              </a:ext>
            </a:extLst>
          </p:cNvPr>
          <p:cNvSpPr>
            <a:spLocks noGrp="1"/>
          </p:cNvSpPr>
          <p:nvPr>
            <p:ph idx="1"/>
          </p:nvPr>
        </p:nvSpPr>
        <p:spPr/>
        <p:txBody>
          <a:bodyPr>
            <a:normAutofit/>
          </a:bodyPr>
          <a:lstStyle/>
          <a:p>
            <a:r>
              <a:rPr lang="en-US" dirty="0" smtClean="0"/>
              <a:t>User Profile</a:t>
            </a:r>
            <a:endParaRPr lang="en-US" sz="1350" dirty="0"/>
          </a:p>
          <a:p>
            <a:endParaRPr lang="en-US" sz="1350" dirty="0"/>
          </a:p>
          <a:p>
            <a:endParaRPr lang="en-US" sz="1350" dirty="0"/>
          </a:p>
        </p:txBody>
      </p:sp>
      <p:sp>
        <p:nvSpPr>
          <p:cNvPr id="5" name="Rectangle 4"/>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pic>
        <p:nvPicPr>
          <p:cNvPr id="8" name="Picture 7"/>
          <p:cNvPicPr/>
          <p:nvPr/>
        </p:nvPicPr>
        <p:blipFill>
          <a:blip r:embed="rId3"/>
          <a:stretch>
            <a:fillRect/>
          </a:stretch>
        </p:blipFill>
        <p:spPr>
          <a:xfrm>
            <a:off x="3124200" y="2133600"/>
            <a:ext cx="2385060" cy="4465320"/>
          </a:xfrm>
          <a:prstGeom prst="rect">
            <a:avLst/>
          </a:prstGeom>
        </p:spPr>
      </p:pic>
    </p:spTree>
    <p:extLst>
      <p:ext uri="{BB962C8B-B14F-4D97-AF65-F5344CB8AC3E}">
        <p14:creationId xmlns:p14="http://schemas.microsoft.com/office/powerpoint/2010/main" val="2728245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Rider Notifications</a:t>
            </a: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pPr/>
              <a:t>21</a:t>
            </a:fld>
            <a:endParaRPr lang="en-US"/>
          </a:p>
        </p:txBody>
      </p:sp>
      <p:pic>
        <p:nvPicPr>
          <p:cNvPr id="5" name="Content Placeholder 4"/>
          <p:cNvPicPr>
            <a:picLocks noGrp="1"/>
          </p:cNvPicPr>
          <p:nvPr>
            <p:ph idx="1"/>
          </p:nvPr>
        </p:nvPicPr>
        <p:blipFill>
          <a:blip r:embed="rId2"/>
          <a:stretch>
            <a:fillRect/>
          </a:stretch>
        </p:blipFill>
        <p:spPr>
          <a:xfrm>
            <a:off x="2819400" y="1624012"/>
            <a:ext cx="2391074" cy="4525963"/>
          </a:xfrm>
          <a:prstGeom prst="rect">
            <a:avLst/>
          </a:prstGeom>
        </p:spPr>
      </p:pic>
    </p:spTree>
    <p:extLst>
      <p:ext uri="{BB962C8B-B14F-4D97-AF65-F5344CB8AC3E}">
        <p14:creationId xmlns:p14="http://schemas.microsoft.com/office/powerpoint/2010/main" val="273444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BF2D9E1-405A-44A2-93BC-415BA581D620}"/>
              </a:ext>
            </a:extLst>
          </p:cNvPr>
          <p:cNvSpPr>
            <a:spLocks noGrp="1"/>
          </p:cNvSpPr>
          <p:nvPr>
            <p:ph type="title"/>
          </p:nvPr>
        </p:nvSpPr>
        <p:spPr/>
        <p:txBody>
          <a:bodyPr/>
          <a:lstStyle/>
          <a:p>
            <a:r>
              <a:rPr lang="en-US" dirty="0" smtClean="0"/>
              <a:t>Admin Interface</a:t>
            </a:r>
            <a:endParaRPr lang="en-US" dirty="0"/>
          </a:p>
        </p:txBody>
      </p:sp>
      <p:sp>
        <p:nvSpPr>
          <p:cNvPr id="2" name="Content Placeholder 1">
            <a:extLst>
              <a:ext uri="{FF2B5EF4-FFF2-40B4-BE49-F238E27FC236}">
                <a16:creationId xmlns:a16="http://schemas.microsoft.com/office/drawing/2014/main" xmlns="" id="{D9765037-AD2A-4278-B3FA-97CE3B24138A}"/>
              </a:ext>
            </a:extLst>
          </p:cNvPr>
          <p:cNvSpPr>
            <a:spLocks noGrp="1"/>
          </p:cNvSpPr>
          <p:nvPr>
            <p:ph idx="1"/>
          </p:nvPr>
        </p:nvSpPr>
        <p:spPr/>
        <p:txBody>
          <a:bodyPr>
            <a:normAutofit/>
          </a:bodyPr>
          <a:lstStyle/>
          <a:p>
            <a:r>
              <a:rPr lang="en-US" dirty="0" smtClean="0"/>
              <a:t>Website Home Page</a:t>
            </a:r>
            <a:endParaRPr lang="en-US" sz="1350" dirty="0"/>
          </a:p>
          <a:p>
            <a:endParaRPr lang="en-US" sz="1350" dirty="0"/>
          </a:p>
          <a:p>
            <a:endParaRPr lang="en-US" sz="1350" dirty="0"/>
          </a:p>
        </p:txBody>
      </p:sp>
      <p:pic>
        <p:nvPicPr>
          <p:cNvPr id="4" name="Picture 3"/>
          <p:cNvPicPr>
            <a:picLocks noChangeAspect="1"/>
          </p:cNvPicPr>
          <p:nvPr/>
        </p:nvPicPr>
        <p:blipFill>
          <a:blip r:embed="rId2"/>
          <a:stretch>
            <a:fillRect/>
          </a:stretch>
        </p:blipFill>
        <p:spPr>
          <a:xfrm>
            <a:off x="1295400" y="2286000"/>
            <a:ext cx="6858000" cy="4286250"/>
          </a:xfrm>
          <a:prstGeom prst="rect">
            <a:avLst/>
          </a:prstGeom>
        </p:spPr>
      </p:pic>
      <p:sp>
        <p:nvSpPr>
          <p:cNvPr id="5" name="Rectangle 4"/>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spTree>
    <p:extLst>
      <p:ext uri="{BB962C8B-B14F-4D97-AF65-F5344CB8AC3E}">
        <p14:creationId xmlns:p14="http://schemas.microsoft.com/office/powerpoint/2010/main" val="1706399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BF2D9E1-405A-44A2-93BC-415BA581D620}"/>
              </a:ext>
            </a:extLst>
          </p:cNvPr>
          <p:cNvSpPr>
            <a:spLocks noGrp="1"/>
          </p:cNvSpPr>
          <p:nvPr>
            <p:ph type="title"/>
          </p:nvPr>
        </p:nvSpPr>
        <p:spPr/>
        <p:txBody>
          <a:bodyPr/>
          <a:lstStyle/>
          <a:p>
            <a:r>
              <a:rPr lang="en-US" dirty="0" smtClean="0"/>
              <a:t>Admin Interface</a:t>
            </a:r>
            <a:endParaRPr lang="en-US" dirty="0"/>
          </a:p>
        </p:txBody>
      </p:sp>
      <p:sp>
        <p:nvSpPr>
          <p:cNvPr id="2" name="Content Placeholder 1">
            <a:extLst>
              <a:ext uri="{FF2B5EF4-FFF2-40B4-BE49-F238E27FC236}">
                <a16:creationId xmlns:a16="http://schemas.microsoft.com/office/drawing/2014/main" xmlns="" id="{D9765037-AD2A-4278-B3FA-97CE3B24138A}"/>
              </a:ext>
            </a:extLst>
          </p:cNvPr>
          <p:cNvSpPr>
            <a:spLocks noGrp="1"/>
          </p:cNvSpPr>
          <p:nvPr>
            <p:ph idx="1"/>
          </p:nvPr>
        </p:nvSpPr>
        <p:spPr/>
        <p:txBody>
          <a:bodyPr>
            <a:normAutofit/>
          </a:bodyPr>
          <a:lstStyle/>
          <a:p>
            <a:r>
              <a:rPr lang="en-US" dirty="0"/>
              <a:t>Website Home </a:t>
            </a:r>
            <a:r>
              <a:rPr lang="en-US" dirty="0" smtClean="0"/>
              <a:t>Page</a:t>
            </a:r>
            <a:endParaRPr lang="en-US" sz="1350" dirty="0"/>
          </a:p>
          <a:p>
            <a:endParaRPr lang="en-US" sz="1350" dirty="0"/>
          </a:p>
          <a:p>
            <a:endParaRPr lang="en-US" sz="1350" dirty="0"/>
          </a:p>
        </p:txBody>
      </p:sp>
      <p:pic>
        <p:nvPicPr>
          <p:cNvPr id="4" name="Picture 3"/>
          <p:cNvPicPr>
            <a:picLocks noChangeAspect="1"/>
          </p:cNvPicPr>
          <p:nvPr/>
        </p:nvPicPr>
        <p:blipFill>
          <a:blip r:embed="rId2"/>
          <a:stretch>
            <a:fillRect/>
          </a:stretch>
        </p:blipFill>
        <p:spPr>
          <a:xfrm>
            <a:off x="1143000" y="2362200"/>
            <a:ext cx="6705600" cy="4066351"/>
          </a:xfrm>
          <a:prstGeom prst="rect">
            <a:avLst/>
          </a:prstGeom>
        </p:spPr>
      </p:pic>
    </p:spTree>
    <p:extLst>
      <p:ext uri="{BB962C8B-B14F-4D97-AF65-F5344CB8AC3E}">
        <p14:creationId xmlns:p14="http://schemas.microsoft.com/office/powerpoint/2010/main" val="4185049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BF2D9E1-405A-44A2-93BC-415BA581D620}"/>
              </a:ext>
            </a:extLst>
          </p:cNvPr>
          <p:cNvSpPr>
            <a:spLocks noGrp="1"/>
          </p:cNvSpPr>
          <p:nvPr>
            <p:ph type="title"/>
          </p:nvPr>
        </p:nvSpPr>
        <p:spPr/>
        <p:txBody>
          <a:bodyPr/>
          <a:lstStyle/>
          <a:p>
            <a:r>
              <a:rPr lang="en-US" dirty="0" smtClean="0"/>
              <a:t>Admin/Mart </a:t>
            </a:r>
            <a:r>
              <a:rPr lang="en-US" dirty="0" smtClean="0"/>
              <a:t>Interface</a:t>
            </a:r>
            <a:endParaRPr lang="en-US" dirty="0"/>
          </a:p>
        </p:txBody>
      </p:sp>
      <p:sp>
        <p:nvSpPr>
          <p:cNvPr id="2" name="Content Placeholder 1">
            <a:extLst>
              <a:ext uri="{FF2B5EF4-FFF2-40B4-BE49-F238E27FC236}">
                <a16:creationId xmlns:a16="http://schemas.microsoft.com/office/drawing/2014/main" xmlns="" id="{D9765037-AD2A-4278-B3FA-97CE3B24138A}"/>
              </a:ext>
            </a:extLst>
          </p:cNvPr>
          <p:cNvSpPr>
            <a:spLocks noGrp="1"/>
          </p:cNvSpPr>
          <p:nvPr>
            <p:ph idx="1"/>
          </p:nvPr>
        </p:nvSpPr>
        <p:spPr/>
        <p:txBody>
          <a:bodyPr>
            <a:normAutofit/>
          </a:bodyPr>
          <a:lstStyle/>
          <a:p>
            <a:r>
              <a:rPr lang="en-US" dirty="0" smtClean="0"/>
              <a:t>Login</a:t>
            </a:r>
            <a:endParaRPr lang="en-US" sz="1350" dirty="0"/>
          </a:p>
          <a:p>
            <a:endParaRPr lang="en-US" sz="1350" dirty="0"/>
          </a:p>
          <a:p>
            <a:endParaRPr lang="en-US" sz="1350" dirty="0"/>
          </a:p>
        </p:txBody>
      </p:sp>
      <p:pic>
        <p:nvPicPr>
          <p:cNvPr id="4" name="Picture 3"/>
          <p:cNvPicPr>
            <a:picLocks noChangeAspect="1"/>
          </p:cNvPicPr>
          <p:nvPr/>
        </p:nvPicPr>
        <p:blipFill>
          <a:blip r:embed="rId2"/>
          <a:stretch>
            <a:fillRect/>
          </a:stretch>
        </p:blipFill>
        <p:spPr>
          <a:xfrm>
            <a:off x="1415415" y="2397936"/>
            <a:ext cx="6248400" cy="3910789"/>
          </a:xfrm>
          <a:prstGeom prst="rect">
            <a:avLst/>
          </a:prstGeom>
        </p:spPr>
      </p:pic>
      <p:sp>
        <p:nvSpPr>
          <p:cNvPr id="5" name="Rectangle 4"/>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spTree>
    <p:extLst>
      <p:ext uri="{BB962C8B-B14F-4D97-AF65-F5344CB8AC3E}">
        <p14:creationId xmlns:p14="http://schemas.microsoft.com/office/powerpoint/2010/main" val="1717002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BF2D9E1-405A-44A2-93BC-415BA581D620}"/>
              </a:ext>
            </a:extLst>
          </p:cNvPr>
          <p:cNvSpPr>
            <a:spLocks noGrp="1"/>
          </p:cNvSpPr>
          <p:nvPr>
            <p:ph type="title"/>
          </p:nvPr>
        </p:nvSpPr>
        <p:spPr/>
        <p:txBody>
          <a:bodyPr/>
          <a:lstStyle/>
          <a:p>
            <a:r>
              <a:rPr lang="en-US" dirty="0" smtClean="0"/>
              <a:t>Admin Interface</a:t>
            </a:r>
            <a:endParaRPr lang="en-US" dirty="0"/>
          </a:p>
        </p:txBody>
      </p:sp>
      <p:sp>
        <p:nvSpPr>
          <p:cNvPr id="2" name="Content Placeholder 1">
            <a:extLst>
              <a:ext uri="{FF2B5EF4-FFF2-40B4-BE49-F238E27FC236}">
                <a16:creationId xmlns:a16="http://schemas.microsoft.com/office/drawing/2014/main" xmlns="" id="{D9765037-AD2A-4278-B3FA-97CE3B24138A}"/>
              </a:ext>
            </a:extLst>
          </p:cNvPr>
          <p:cNvSpPr>
            <a:spLocks noGrp="1"/>
          </p:cNvSpPr>
          <p:nvPr>
            <p:ph idx="1"/>
          </p:nvPr>
        </p:nvSpPr>
        <p:spPr/>
        <p:txBody>
          <a:bodyPr>
            <a:normAutofit/>
          </a:bodyPr>
          <a:lstStyle/>
          <a:p>
            <a:r>
              <a:rPr lang="en-US" dirty="0" smtClean="0"/>
              <a:t>Dashboard of admin</a:t>
            </a:r>
            <a:endParaRPr lang="en-US" sz="1350" dirty="0"/>
          </a:p>
          <a:p>
            <a:endParaRPr lang="en-US" sz="1350" dirty="0"/>
          </a:p>
          <a:p>
            <a:endParaRPr lang="en-US" sz="1350" dirty="0"/>
          </a:p>
        </p:txBody>
      </p:sp>
      <p:sp>
        <p:nvSpPr>
          <p:cNvPr id="6" name="Rectangle 5"/>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pic>
        <p:nvPicPr>
          <p:cNvPr id="9" name="Picture 8"/>
          <p:cNvPicPr/>
          <p:nvPr/>
        </p:nvPicPr>
        <p:blipFill>
          <a:blip r:embed="rId3"/>
          <a:stretch>
            <a:fillRect/>
          </a:stretch>
        </p:blipFill>
        <p:spPr>
          <a:xfrm>
            <a:off x="1219200" y="2245241"/>
            <a:ext cx="6248400" cy="4063483"/>
          </a:xfrm>
          <a:prstGeom prst="rect">
            <a:avLst/>
          </a:prstGeom>
        </p:spPr>
      </p:pic>
    </p:spTree>
    <p:extLst>
      <p:ext uri="{BB962C8B-B14F-4D97-AF65-F5344CB8AC3E}">
        <p14:creationId xmlns:p14="http://schemas.microsoft.com/office/powerpoint/2010/main" val="3721704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Marts Interface</a:t>
            </a:r>
            <a:endParaRPr lang="en-US" dirty="0"/>
          </a:p>
        </p:txBody>
      </p:sp>
      <p:sp>
        <p:nvSpPr>
          <p:cNvPr id="3" name="Content Placeholder 2"/>
          <p:cNvSpPr>
            <a:spLocks noGrp="1"/>
          </p:cNvSpPr>
          <p:nvPr>
            <p:ph idx="1"/>
          </p:nvPr>
        </p:nvSpPr>
        <p:spPr/>
        <p:txBody>
          <a:bodyPr/>
          <a:lstStyle/>
          <a:p>
            <a:r>
              <a:rPr lang="en-US" dirty="0" smtClean="0"/>
              <a:t>Dashboard Of Mart owner</a:t>
            </a: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pPr/>
              <a:t>26</a:t>
            </a:fld>
            <a:endParaRPr lang="en-US"/>
          </a:p>
        </p:txBody>
      </p:sp>
      <p:pic>
        <p:nvPicPr>
          <p:cNvPr id="5" name="Picture 4"/>
          <p:cNvPicPr/>
          <p:nvPr/>
        </p:nvPicPr>
        <p:blipFill>
          <a:blip r:embed="rId2"/>
          <a:stretch>
            <a:fillRect/>
          </a:stretch>
        </p:blipFill>
        <p:spPr>
          <a:xfrm>
            <a:off x="1371600" y="2514600"/>
            <a:ext cx="5692775" cy="3409950"/>
          </a:xfrm>
          <a:prstGeom prst="rect">
            <a:avLst/>
          </a:prstGeom>
        </p:spPr>
      </p:pic>
    </p:spTree>
    <p:extLst>
      <p:ext uri="{BB962C8B-B14F-4D97-AF65-F5344CB8AC3E}">
        <p14:creationId xmlns:p14="http://schemas.microsoft.com/office/powerpoint/2010/main" val="1759235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8625" b="1" i="1" dirty="0">
                <a:solidFill>
                  <a:schemeClr val="accent4">
                    <a:lumMod val="60000"/>
                    <a:lumOff val="40000"/>
                  </a:schemeClr>
                </a:solidFill>
              </a:rPr>
              <a:t>Thank You</a:t>
            </a:r>
          </a:p>
        </p:txBody>
      </p:sp>
    </p:spTree>
    <p:extLst>
      <p:ext uri="{BB962C8B-B14F-4D97-AF65-F5344CB8AC3E}">
        <p14:creationId xmlns:p14="http://schemas.microsoft.com/office/powerpoint/2010/main" val="4086637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2" name="Title 1"/>
          <p:cNvSpPr>
            <a:spLocks noGrp="1"/>
          </p:cNvSpPr>
          <p:nvPr>
            <p:ph type="title"/>
          </p:nvPr>
        </p:nvSpPr>
        <p:spPr/>
        <p:txBody>
          <a:bodyPr>
            <a:normAutofit/>
          </a:bodyPr>
          <a:lstStyle/>
          <a:p>
            <a:r>
              <a:rPr lang="en-US" u="sng" dirty="0" smtClean="0">
                <a:latin typeface="Times New Roman" pitchFamily="18" charset="0"/>
                <a:cs typeface="Times New Roman" pitchFamily="18" charset="0"/>
              </a:rPr>
              <a:t>Outline</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7848600" cy="4525963"/>
          </a:xfrm>
        </p:spPr>
        <p:txBody>
          <a:bodyPr>
            <a:normAutofit/>
          </a:bodyPr>
          <a:lstStyle/>
          <a:p>
            <a:r>
              <a:rPr lang="en-US" sz="2400" dirty="0"/>
              <a:t>Introduction</a:t>
            </a:r>
          </a:p>
          <a:p>
            <a:r>
              <a:rPr lang="en-US" sz="2400" dirty="0"/>
              <a:t>Problem statement</a:t>
            </a:r>
          </a:p>
          <a:p>
            <a:r>
              <a:rPr lang="en-US" sz="2400" dirty="0"/>
              <a:t>Goals and Objectives</a:t>
            </a:r>
          </a:p>
          <a:p>
            <a:r>
              <a:rPr lang="en-US" sz="2400" dirty="0" smtClean="0"/>
              <a:t>Functional/Non-Functional Requirements</a:t>
            </a:r>
          </a:p>
          <a:p>
            <a:r>
              <a:rPr lang="en-US" sz="2400" dirty="0" smtClean="0"/>
              <a:t>Methodology</a:t>
            </a:r>
          </a:p>
          <a:p>
            <a:r>
              <a:rPr lang="en-US" sz="2400" dirty="0" smtClean="0"/>
              <a:t>Tool and Techniques</a:t>
            </a:r>
          </a:p>
          <a:p>
            <a:r>
              <a:rPr lang="en-US" sz="2400" dirty="0" smtClean="0"/>
              <a:t>Benefits</a:t>
            </a:r>
          </a:p>
          <a:p>
            <a:r>
              <a:rPr lang="en-US" sz="2400" dirty="0" smtClean="0"/>
              <a:t>Project Design</a:t>
            </a:r>
          </a:p>
          <a:p>
            <a:r>
              <a:rPr lang="en-US" sz="2400" dirty="0" smtClean="0"/>
              <a:t>User Interface</a:t>
            </a:r>
            <a:endParaRPr lang="en-US" sz="2400" dirty="0"/>
          </a:p>
          <a:p>
            <a:r>
              <a:rPr lang="en-US" sz="2400" dirty="0"/>
              <a:t>References</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3</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smtClean="0">
                <a:solidFill>
                  <a:schemeClr val="tx2">
                    <a:lumMod val="75000"/>
                  </a:schemeClr>
                </a:solidFill>
              </a:rPr>
              <a:t>_______________________________</a:t>
            </a:r>
            <a:endParaRPr lang="en-US" sz="4400" u="sng" dirty="0">
              <a:solidFill>
                <a:schemeClr val="tx2">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228600"/>
            <a:ext cx="8229600" cy="851535"/>
          </a:xfrm>
        </p:spPr>
        <p:txBody>
          <a:bodyPr/>
          <a:lstStyle/>
          <a:p>
            <a:r>
              <a:rPr lang="en-US" u="sng" dirty="0">
                <a:latin typeface="Times New Roman" pitchFamily="18" charset="0"/>
                <a:cs typeface="Times New Roman" pitchFamily="18" charset="0"/>
              </a:rPr>
              <a:t>Introduction</a:t>
            </a:r>
            <a:r>
              <a:rPr lang="en-US" dirty="0"/>
              <a:t>   </a:t>
            </a:r>
          </a:p>
        </p:txBody>
      </p:sp>
      <p:sp>
        <p:nvSpPr>
          <p:cNvPr id="18" name="Content Placeholder 2"/>
          <p:cNvSpPr>
            <a:spLocks noGrp="1"/>
          </p:cNvSpPr>
          <p:nvPr>
            <p:ph idx="1"/>
          </p:nvPr>
        </p:nvSpPr>
        <p:spPr>
          <a:xfrm>
            <a:off x="381000" y="1049020"/>
            <a:ext cx="8305800" cy="5181600"/>
          </a:xfrm>
        </p:spPr>
        <p:txBody>
          <a:bodyPr>
            <a:normAutofit fontScale="90000" lnSpcReduction="20000"/>
          </a:bodyPr>
          <a:lstStyle/>
          <a:p>
            <a:r>
              <a:rPr lang="en-IE" sz="2400" dirty="0" err="1"/>
              <a:t>FoodByte</a:t>
            </a:r>
            <a:r>
              <a:rPr lang="en-IE" sz="2400" dirty="0"/>
              <a:t> is a grocery shopping android app and web (Portal) App where user can buy grocery items online. Grocery items are displayed in effective graphical user interface. This system will be like a virtual supermarket. Marts will register themselves on our app and their products will be displayed in well graphical way. The purpose of this system is to give benefit and ease to user by saving their precious time. Through this app and website user will be able to get all grocery items on their door step without going to supermarket with carrying heavy bags and waiting in queue outside the shop for your turn. Secondly it will give an opportunity of earning for those riders who will go to supermarket instead of you and also it will be an advertisement platform for the marts that will register themselves on our app. nearest rider to the picking point, will be allocated to the user automatically. Admin will handle the system where he can add or remove items and riders. User will create a list of items in the cart and this will be shared among both user and rider.</a:t>
            </a:r>
            <a:endParaRPr lang="en-US" sz="2400"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4</a:t>
            </a:fld>
            <a:endParaRPr lang="en-US"/>
          </a:p>
        </p:txBody>
      </p:sp>
      <p:pic>
        <p:nvPicPr>
          <p:cNvPr id="19" name="Picture 18"/>
          <p:cNvPicPr/>
          <p:nvPr/>
        </p:nvPicPr>
        <p:blipFill>
          <a:blip r:embed="rId3"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228600"/>
            <a:ext cx="8229600" cy="851535"/>
          </a:xfrm>
        </p:spPr>
        <p:txBody>
          <a:bodyPr/>
          <a:lstStyle/>
          <a:p>
            <a:r>
              <a:rPr lang="en-US" u="sng" dirty="0" smtClean="0">
                <a:latin typeface="Times New Roman" pitchFamily="18" charset="0"/>
                <a:cs typeface="Times New Roman" pitchFamily="18" charset="0"/>
              </a:rPr>
              <a:t>Problem Statement</a:t>
            </a:r>
            <a:endParaRPr lang="en-US" dirty="0"/>
          </a:p>
        </p:txBody>
      </p:sp>
      <p:sp>
        <p:nvSpPr>
          <p:cNvPr id="18" name="Content Placeholder 2"/>
          <p:cNvSpPr>
            <a:spLocks noGrp="1"/>
          </p:cNvSpPr>
          <p:nvPr>
            <p:ph idx="1"/>
          </p:nvPr>
        </p:nvSpPr>
        <p:spPr>
          <a:xfrm>
            <a:off x="381000" y="1049020"/>
            <a:ext cx="8305800" cy="5181600"/>
          </a:xfrm>
        </p:spPr>
        <p:txBody>
          <a:bodyPr>
            <a:normAutofit fontScale="97500"/>
          </a:bodyPr>
          <a:lstStyle/>
          <a:p>
            <a:endParaRPr lang="en-US" sz="2400" dirty="0" smtClean="0"/>
          </a:p>
          <a:p>
            <a:endParaRPr lang="en-US" sz="2400" dirty="0"/>
          </a:p>
          <a:p>
            <a:r>
              <a:rPr lang="en-IE" sz="2400" dirty="0"/>
              <a:t>Food Byte grocery system to provide a facility to do grocery without going to supermarket, by providing the facility of creating grocery lists, assigning the riders, tracking riders and updating the grocery lists in order to provide services at user’s door step. </a:t>
            </a:r>
            <a:endParaRPr lang="en-US" sz="2400"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5</a:t>
            </a:fld>
            <a:endParaRPr lang="en-US"/>
          </a:p>
        </p:txBody>
      </p:sp>
      <p:pic>
        <p:nvPicPr>
          <p:cNvPr id="19" name="Picture 18"/>
          <p:cNvPicPr/>
          <p:nvPr/>
        </p:nvPicPr>
        <p:blipFill>
          <a:blip r:embed="rId3"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spTree>
    <p:extLst>
      <p:ext uri="{BB962C8B-B14F-4D97-AF65-F5344CB8AC3E}">
        <p14:creationId xmlns:p14="http://schemas.microsoft.com/office/powerpoint/2010/main" val="1769386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228600"/>
            <a:ext cx="8229600" cy="851535"/>
          </a:xfrm>
        </p:spPr>
        <p:txBody>
          <a:bodyPr/>
          <a:lstStyle/>
          <a:p>
            <a:r>
              <a:rPr lang="en-US" u="sng" dirty="0" smtClean="0">
                <a:latin typeface="Times New Roman" pitchFamily="18" charset="0"/>
                <a:cs typeface="Times New Roman" pitchFamily="18" charset="0"/>
              </a:rPr>
              <a:t>Goals and Objectives</a:t>
            </a:r>
            <a:endParaRPr lang="en-US" dirty="0"/>
          </a:p>
        </p:txBody>
      </p:sp>
      <p:sp>
        <p:nvSpPr>
          <p:cNvPr id="18" name="Content Placeholder 2"/>
          <p:cNvSpPr>
            <a:spLocks noGrp="1"/>
          </p:cNvSpPr>
          <p:nvPr>
            <p:ph idx="1"/>
          </p:nvPr>
        </p:nvSpPr>
        <p:spPr>
          <a:xfrm>
            <a:off x="381000" y="1049020"/>
            <a:ext cx="8305800" cy="5181600"/>
          </a:xfrm>
        </p:spPr>
        <p:txBody>
          <a:bodyPr>
            <a:normAutofit fontScale="97500"/>
          </a:bodyPr>
          <a:lstStyle/>
          <a:p>
            <a:endParaRPr lang="en-US" sz="2400" dirty="0" smtClean="0"/>
          </a:p>
          <a:p>
            <a:endParaRPr lang="en-US" sz="2400" dirty="0"/>
          </a:p>
          <a:p>
            <a:pPr lvl="0">
              <a:buFont typeface="Wingdings" pitchFamily="2" charset="2"/>
              <a:buChar char="Ø"/>
            </a:pPr>
            <a:r>
              <a:rPr lang="en-US" sz="2400" dirty="0"/>
              <a:t>Providing rider service.</a:t>
            </a:r>
          </a:p>
          <a:p>
            <a:pPr lvl="0">
              <a:buFont typeface="Wingdings" pitchFamily="2" charset="2"/>
              <a:buChar char="Ø"/>
            </a:pPr>
            <a:r>
              <a:rPr lang="en-US" sz="2400" dirty="0"/>
              <a:t>Earning Opportunity.</a:t>
            </a:r>
          </a:p>
          <a:p>
            <a:pPr lvl="0">
              <a:buFont typeface="Wingdings" pitchFamily="2" charset="2"/>
              <a:buChar char="Ø"/>
            </a:pPr>
            <a:r>
              <a:rPr lang="en-US" sz="2400" dirty="0"/>
              <a:t>Order made to the registered shopkeepers.</a:t>
            </a:r>
          </a:p>
          <a:p>
            <a:pPr lvl="0">
              <a:buFont typeface="Wingdings" pitchFamily="2" charset="2"/>
              <a:buChar char="Ø"/>
            </a:pPr>
            <a:r>
              <a:rPr lang="en-US" sz="2400" dirty="0" smtClean="0"/>
              <a:t>Registered shops can be accessed only.</a:t>
            </a:r>
          </a:p>
          <a:p>
            <a:pPr lvl="0">
              <a:buFont typeface="Wingdings" pitchFamily="2" charset="2"/>
              <a:buChar char="Ø"/>
            </a:pPr>
            <a:r>
              <a:rPr lang="en-US" sz="2400" dirty="0" smtClean="0"/>
              <a:t>Machine </a:t>
            </a:r>
            <a:r>
              <a:rPr lang="en-US" sz="2400" dirty="0"/>
              <a:t>learning Algorithm for Content Based </a:t>
            </a:r>
          </a:p>
          <a:p>
            <a:pPr lvl="0"/>
            <a:r>
              <a:rPr lang="en-US" sz="2400" dirty="0"/>
              <a:t>   recommendations.</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6</a:t>
            </a:fld>
            <a:endParaRPr lang="en-US"/>
          </a:p>
        </p:txBody>
      </p:sp>
      <p:pic>
        <p:nvPicPr>
          <p:cNvPr id="19" name="Picture 18"/>
          <p:cNvPicPr/>
          <p:nvPr/>
        </p:nvPicPr>
        <p:blipFill>
          <a:blip r:embed="rId3"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spTree>
    <p:extLst>
      <p:ext uri="{BB962C8B-B14F-4D97-AF65-F5344CB8AC3E}">
        <p14:creationId xmlns:p14="http://schemas.microsoft.com/office/powerpoint/2010/main" val="2089332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228600"/>
            <a:ext cx="8229600" cy="851535"/>
          </a:xfrm>
        </p:spPr>
        <p:txBody>
          <a:bodyPr/>
          <a:lstStyle/>
          <a:p>
            <a:r>
              <a:rPr lang="en-US" dirty="0"/>
              <a:t>Functional Requirements</a:t>
            </a:r>
          </a:p>
        </p:txBody>
      </p:sp>
      <p:sp>
        <p:nvSpPr>
          <p:cNvPr id="18" name="Content Placeholder 2"/>
          <p:cNvSpPr>
            <a:spLocks noGrp="1"/>
          </p:cNvSpPr>
          <p:nvPr>
            <p:ph idx="1"/>
          </p:nvPr>
        </p:nvSpPr>
        <p:spPr>
          <a:xfrm>
            <a:off x="381000" y="1049020"/>
            <a:ext cx="8305800" cy="5181600"/>
          </a:xfrm>
        </p:spPr>
        <p:txBody>
          <a:bodyPr>
            <a:normAutofit fontScale="97500"/>
          </a:bodyPr>
          <a:lstStyle/>
          <a:p>
            <a:pPr>
              <a:buFont typeface="Wingdings" pitchFamily="2" charset="2"/>
              <a:buChar char="Ø"/>
            </a:pPr>
            <a:endParaRPr lang="en-US" sz="2400" dirty="0"/>
          </a:p>
          <a:p>
            <a:pPr>
              <a:lnSpc>
                <a:spcPct val="150000"/>
              </a:lnSpc>
              <a:buFont typeface="Wingdings" pitchFamily="2" charset="2"/>
              <a:buChar char="Ø"/>
            </a:pPr>
            <a:r>
              <a:rPr lang="en-GB" sz="2400" dirty="0"/>
              <a:t>Requirements are important part of software development. Before starting a project, requirements are gathered, to formulate and manage the designing phase.</a:t>
            </a:r>
            <a:endParaRPr lang="en-US" sz="2400" dirty="0"/>
          </a:p>
          <a:p>
            <a:pPr lvl="0">
              <a:buFont typeface="Wingdings" pitchFamily="2" charset="2"/>
              <a:buChar char="Ø"/>
            </a:pPr>
            <a:r>
              <a:rPr lang="en-US" sz="2400" dirty="0"/>
              <a:t>Initially user will be registered in this app.</a:t>
            </a:r>
          </a:p>
          <a:p>
            <a:pPr lvl="0">
              <a:buFont typeface="Wingdings" pitchFamily="2" charset="2"/>
              <a:buChar char="Ø"/>
            </a:pPr>
            <a:r>
              <a:rPr lang="en-US" sz="2400" dirty="0"/>
              <a:t>System will automatically get the </a:t>
            </a:r>
            <a:r>
              <a:rPr lang="en-US" sz="2400" dirty="0" smtClean="0"/>
              <a:t>riders location</a:t>
            </a:r>
            <a:r>
              <a:rPr lang="en-US" sz="2400" dirty="0"/>
              <a:t>.</a:t>
            </a:r>
          </a:p>
          <a:p>
            <a:pPr lvl="0">
              <a:buFont typeface="Wingdings" pitchFamily="2" charset="2"/>
              <a:buChar char="Ø"/>
            </a:pPr>
            <a:r>
              <a:rPr lang="en-US" sz="2400" dirty="0"/>
              <a:t>Allow user to choose nearest Mart.</a:t>
            </a:r>
          </a:p>
          <a:p>
            <a:pPr lvl="0">
              <a:buFont typeface="Wingdings" pitchFamily="2" charset="2"/>
              <a:buChar char="Ø"/>
            </a:pPr>
            <a:r>
              <a:rPr lang="en-US" sz="2400" dirty="0"/>
              <a:t>System maintains the database of the Customers.</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7</a:t>
            </a:fld>
            <a:endParaRPr lang="en-US"/>
          </a:p>
        </p:txBody>
      </p:sp>
      <p:pic>
        <p:nvPicPr>
          <p:cNvPr id="19" name="Picture 18"/>
          <p:cNvPicPr/>
          <p:nvPr/>
        </p:nvPicPr>
        <p:blipFill>
          <a:blip r:embed="rId3"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spTree>
    <p:extLst>
      <p:ext uri="{BB962C8B-B14F-4D97-AF65-F5344CB8AC3E}">
        <p14:creationId xmlns:p14="http://schemas.microsoft.com/office/powerpoint/2010/main" val="493466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228600"/>
            <a:ext cx="8229600" cy="851535"/>
          </a:xfrm>
        </p:spPr>
        <p:txBody>
          <a:bodyPr/>
          <a:lstStyle/>
          <a:p>
            <a:r>
              <a:rPr lang="en-GB" dirty="0"/>
              <a:t>Non-Functional Requirements</a:t>
            </a:r>
            <a:endParaRPr lang="en-US" dirty="0"/>
          </a:p>
        </p:txBody>
      </p:sp>
      <p:sp>
        <p:nvSpPr>
          <p:cNvPr id="18" name="Content Placeholder 2"/>
          <p:cNvSpPr>
            <a:spLocks noGrp="1"/>
          </p:cNvSpPr>
          <p:nvPr>
            <p:ph idx="1"/>
          </p:nvPr>
        </p:nvSpPr>
        <p:spPr>
          <a:xfrm>
            <a:off x="381000" y="1049020"/>
            <a:ext cx="8305800" cy="5181600"/>
          </a:xfrm>
        </p:spPr>
        <p:txBody>
          <a:bodyPr>
            <a:normAutofit fontScale="97500" lnSpcReduction="10000"/>
          </a:bodyPr>
          <a:lstStyle/>
          <a:p>
            <a:pPr algn="just">
              <a:lnSpc>
                <a:spcPct val="150000"/>
              </a:lnSpc>
              <a:tabLst>
                <a:tab pos="4124325" algn="l"/>
              </a:tabLst>
            </a:pPr>
            <a:r>
              <a:rPr lang="en-GB" sz="2400" dirty="0">
                <a:ea typeface="Batang" panose="02030600000101010101" pitchFamily="18" charset="-127"/>
              </a:rPr>
              <a:t>Non-Functional requirement defines a function and its components.</a:t>
            </a:r>
            <a:endParaRPr lang="en-US" sz="2400" dirty="0">
              <a:ea typeface="Batang" panose="02030600000101010101" pitchFamily="18" charset="-127"/>
            </a:endParaRPr>
          </a:p>
          <a:p>
            <a:pPr>
              <a:buFont typeface="Wingdings" pitchFamily="2" charset="2"/>
              <a:buChar char="Ø"/>
            </a:pPr>
            <a:r>
              <a:rPr lang="en-US" sz="2400" b="1" dirty="0"/>
              <a:t> Performance</a:t>
            </a:r>
          </a:p>
          <a:p>
            <a:r>
              <a:rPr lang="en-US" sz="2400" dirty="0"/>
              <a:t>The system will be able to perform all the tasks efficiently. All the features which we introduced in this app are performing all the functionality properly.</a:t>
            </a:r>
          </a:p>
          <a:p>
            <a:pPr algn="just">
              <a:lnSpc>
                <a:spcPct val="150000"/>
              </a:lnSpc>
              <a:buFont typeface="Wingdings" pitchFamily="2" charset="2"/>
              <a:buChar char="Ø"/>
              <a:tabLst>
                <a:tab pos="4124325" algn="l"/>
              </a:tabLst>
            </a:pPr>
            <a:r>
              <a:rPr lang="en-GB" sz="2400" b="1" dirty="0">
                <a:ea typeface="Batang" panose="02030600000101010101" pitchFamily="18" charset="-127"/>
              </a:rPr>
              <a:t>Availability</a:t>
            </a:r>
            <a:endParaRPr lang="en-US" sz="2400" dirty="0">
              <a:ea typeface="Batang" panose="02030600000101010101" pitchFamily="18" charset="-127"/>
            </a:endParaRPr>
          </a:p>
          <a:p>
            <a:pPr algn="just">
              <a:lnSpc>
                <a:spcPct val="150000"/>
              </a:lnSpc>
              <a:tabLst>
                <a:tab pos="4124325" algn="l"/>
              </a:tabLst>
            </a:pPr>
            <a:r>
              <a:rPr lang="en-GB" sz="2400" dirty="0">
                <a:ea typeface="Batang" panose="02030600000101010101" pitchFamily="18" charset="-127"/>
              </a:rPr>
              <a:t>Users can access the system anytime, anywhere.</a:t>
            </a:r>
            <a:endParaRPr lang="en-US" sz="2400" dirty="0">
              <a:ea typeface="Batang" panose="02030600000101010101" pitchFamily="18" charset="-127"/>
            </a:endParaRPr>
          </a:p>
          <a:p>
            <a:pPr>
              <a:buFont typeface="Wingdings" pitchFamily="2" charset="2"/>
              <a:buChar char="Ø"/>
            </a:pPr>
            <a:r>
              <a:rPr lang="en-US" sz="2400" b="1" dirty="0"/>
              <a:t>Response time</a:t>
            </a:r>
          </a:p>
          <a:p>
            <a:r>
              <a:rPr lang="en-US" sz="2400" dirty="0"/>
              <a:t>The system will be able to respond in few seconds. It is easy to install and take just few seconds to install if your internet availability is much better.</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8</a:t>
            </a:fld>
            <a:endParaRPr lang="en-US"/>
          </a:p>
        </p:txBody>
      </p:sp>
      <p:pic>
        <p:nvPicPr>
          <p:cNvPr id="19" name="Picture 18"/>
          <p:cNvPicPr/>
          <p:nvPr/>
        </p:nvPicPr>
        <p:blipFill>
          <a:blip r:embed="rId3"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spTree>
    <p:extLst>
      <p:ext uri="{BB962C8B-B14F-4D97-AF65-F5344CB8AC3E}">
        <p14:creationId xmlns:p14="http://schemas.microsoft.com/office/powerpoint/2010/main" val="3957079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228600"/>
            <a:ext cx="8229600" cy="851535"/>
          </a:xfrm>
        </p:spPr>
        <p:txBody>
          <a:bodyPr/>
          <a:lstStyle/>
          <a:p>
            <a:r>
              <a:rPr lang="en-US" dirty="0"/>
              <a:t>Methodology</a:t>
            </a:r>
          </a:p>
        </p:txBody>
      </p:sp>
      <p:sp>
        <p:nvSpPr>
          <p:cNvPr id="18" name="Content Placeholder 2"/>
          <p:cNvSpPr>
            <a:spLocks noGrp="1"/>
          </p:cNvSpPr>
          <p:nvPr>
            <p:ph idx="1"/>
          </p:nvPr>
        </p:nvSpPr>
        <p:spPr>
          <a:xfrm>
            <a:off x="381000" y="1049020"/>
            <a:ext cx="8305800" cy="5181600"/>
          </a:xfrm>
        </p:spPr>
        <p:txBody>
          <a:bodyPr>
            <a:normAutofit fontScale="97500" lnSpcReduction="10000"/>
          </a:bodyPr>
          <a:lstStyle/>
          <a:p>
            <a:pPr marL="0" indent="0" algn="just">
              <a:lnSpc>
                <a:spcPct val="150000"/>
              </a:lnSpc>
              <a:buNone/>
              <a:tabLst>
                <a:tab pos="4124325" algn="l"/>
              </a:tabLst>
            </a:pPr>
            <a:r>
              <a:rPr lang="en-US" sz="2400" dirty="0" smtClean="0"/>
              <a:t>As </a:t>
            </a:r>
            <a:r>
              <a:rPr lang="en-US" sz="2400" dirty="0"/>
              <a:t>there is no such facility for the Customers that provides nearest Mart and Rider according to Location therefore, we will develop this android based app in which, when User logins or registers,</a:t>
            </a:r>
            <a:br>
              <a:rPr lang="en-US" sz="2400" dirty="0"/>
            </a:br>
            <a:r>
              <a:rPr lang="en-US" sz="2400" dirty="0"/>
              <a:t>They will choose any Mart which is near to their location and where all the desired items are available. Customer will make a List of items, which customer wants to buy. Customer will select the nearest </a:t>
            </a:r>
            <a:r>
              <a:rPr lang="en-US" sz="2400" dirty="0" smtClean="0"/>
              <a:t>rider, the </a:t>
            </a:r>
            <a:r>
              <a:rPr lang="en-US" sz="2400" dirty="0"/>
              <a:t>Item list will be shared with the rider and Mart. Rider will buy these items and deliver these items to customers on their doorstep. Also Customer will pay rider on doorstep.</a:t>
            </a:r>
            <a:br>
              <a:rPr lang="en-US" sz="2400" dirty="0"/>
            </a:br>
            <a:endParaRPr lang="en-US" sz="2400"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9</a:t>
            </a:fld>
            <a:endParaRPr lang="en-US"/>
          </a:p>
        </p:txBody>
      </p:sp>
      <p:pic>
        <p:nvPicPr>
          <p:cNvPr id="19" name="Picture 18"/>
          <p:cNvPicPr/>
          <p:nvPr/>
        </p:nvPicPr>
        <p:blipFill>
          <a:blip r:embed="rId3"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spTree>
    <p:extLst>
      <p:ext uri="{BB962C8B-B14F-4D97-AF65-F5344CB8AC3E}">
        <p14:creationId xmlns:p14="http://schemas.microsoft.com/office/powerpoint/2010/main" val="268782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1093</TotalTime>
  <Words>633</Words>
  <Application>Microsoft Office PowerPoint</Application>
  <PresentationFormat>On-screen Show (4:3)</PresentationFormat>
  <Paragraphs>130</Paragraphs>
  <Slides>27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Batang</vt:lpstr>
      <vt:lpstr>Calibri</vt:lpstr>
      <vt:lpstr>Times New Roman</vt:lpstr>
      <vt:lpstr>Wingdings</vt:lpstr>
      <vt:lpstr>Office Theme</vt:lpstr>
      <vt:lpstr>PowerPoint Presentation</vt:lpstr>
      <vt:lpstr>FoodByte: A Grocery Shopping App and Website</vt:lpstr>
      <vt:lpstr>Outline</vt:lpstr>
      <vt:lpstr>Introduction   </vt:lpstr>
      <vt:lpstr>Problem Statement</vt:lpstr>
      <vt:lpstr>Goals and Objectives</vt:lpstr>
      <vt:lpstr>Functional Requirements</vt:lpstr>
      <vt:lpstr>Non-Functional Requirements</vt:lpstr>
      <vt:lpstr>Methodology</vt:lpstr>
      <vt:lpstr>Tool and Techniques</vt:lpstr>
      <vt:lpstr>Benefits </vt:lpstr>
      <vt:lpstr>Project Design</vt:lpstr>
      <vt:lpstr>Project Design</vt:lpstr>
      <vt:lpstr>Project Design</vt:lpstr>
      <vt:lpstr>Project Design</vt:lpstr>
      <vt:lpstr>User Interface</vt:lpstr>
      <vt:lpstr>User Interface</vt:lpstr>
      <vt:lpstr>User Interface</vt:lpstr>
      <vt:lpstr>User Interface</vt:lpstr>
      <vt:lpstr>User Interface</vt:lpstr>
      <vt:lpstr>Rider Notifications</vt:lpstr>
      <vt:lpstr>Admin Interface</vt:lpstr>
      <vt:lpstr>Admin Interface</vt:lpstr>
      <vt:lpstr>Admin/Mart Interface</vt:lpstr>
      <vt:lpstr>Admin Interface</vt:lpstr>
      <vt:lpstr>Marts Interface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Microsoft account</cp:lastModifiedBy>
  <cp:revision>321</cp:revision>
  <dcterms:created xsi:type="dcterms:W3CDTF">2014-09-12T06:08:00Z</dcterms:created>
  <dcterms:modified xsi:type="dcterms:W3CDTF">2021-05-23T11:48:01Z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