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58" r:id="rId5"/>
    <p:sldId id="260" r:id="rId6"/>
    <p:sldId id="261" r:id="rId7"/>
    <p:sldId id="262" r:id="rId8"/>
    <p:sldId id="263" r:id="rId9"/>
    <p:sldId id="264" r:id="rId10"/>
    <p:sldId id="270" r:id="rId11"/>
    <p:sldId id="271" r:id="rId12"/>
    <p:sldId id="272" r:id="rId13"/>
    <p:sldId id="265" r:id="rId14"/>
    <p:sldId id="267" r:id="rId15"/>
    <p:sldId id="268"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89B953-8D9F-491B-B5AF-AD5244D2FF40}" type="datetimeFigureOut">
              <a:rPr lang="en-US" smtClean="0"/>
              <a:t>11-Dec-20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426DE78-3274-4C9F-843D-BD64D0C4D046}" type="slidenum">
              <a:rPr lang="en-US" smtClean="0"/>
              <a:t>‹#›</a:t>
            </a:fld>
            <a:endParaRPr lang="en-US" dirty="0"/>
          </a:p>
        </p:txBody>
      </p:sp>
    </p:spTree>
    <p:extLst>
      <p:ext uri="{BB962C8B-B14F-4D97-AF65-F5344CB8AC3E}">
        <p14:creationId xmlns:p14="http://schemas.microsoft.com/office/powerpoint/2010/main" val="3472640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89B953-8D9F-491B-B5AF-AD5244D2FF40}" type="datetimeFigureOut">
              <a:rPr lang="en-US" smtClean="0"/>
              <a:t>11-Dec-20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426DE78-3274-4C9F-843D-BD64D0C4D046}" type="slidenum">
              <a:rPr lang="en-US" smtClean="0"/>
              <a:t>‹#›</a:t>
            </a:fld>
            <a:endParaRPr lang="en-US" dirty="0"/>
          </a:p>
        </p:txBody>
      </p:sp>
    </p:spTree>
    <p:extLst>
      <p:ext uri="{BB962C8B-B14F-4D97-AF65-F5344CB8AC3E}">
        <p14:creationId xmlns:p14="http://schemas.microsoft.com/office/powerpoint/2010/main" val="909163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89B953-8D9F-491B-B5AF-AD5244D2FF40}" type="datetimeFigureOut">
              <a:rPr lang="en-US" smtClean="0"/>
              <a:t>11-Dec-20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426DE78-3274-4C9F-843D-BD64D0C4D046}" type="slidenum">
              <a:rPr lang="en-US" smtClean="0"/>
              <a:t>‹#›</a:t>
            </a:fld>
            <a:endParaRPr lang="en-US" dirty="0"/>
          </a:p>
        </p:txBody>
      </p:sp>
    </p:spTree>
    <p:extLst>
      <p:ext uri="{BB962C8B-B14F-4D97-AF65-F5344CB8AC3E}">
        <p14:creationId xmlns:p14="http://schemas.microsoft.com/office/powerpoint/2010/main" val="3037413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89B953-8D9F-491B-B5AF-AD5244D2FF40}" type="datetimeFigureOut">
              <a:rPr lang="en-US" smtClean="0"/>
              <a:t>11-Dec-20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426DE78-3274-4C9F-843D-BD64D0C4D046}" type="slidenum">
              <a:rPr lang="en-US" smtClean="0"/>
              <a:t>‹#›</a:t>
            </a:fld>
            <a:endParaRPr lang="en-US" dirty="0"/>
          </a:p>
        </p:txBody>
      </p:sp>
    </p:spTree>
    <p:extLst>
      <p:ext uri="{BB962C8B-B14F-4D97-AF65-F5344CB8AC3E}">
        <p14:creationId xmlns:p14="http://schemas.microsoft.com/office/powerpoint/2010/main" val="3006810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89B953-8D9F-491B-B5AF-AD5244D2FF40}" type="datetimeFigureOut">
              <a:rPr lang="en-US" smtClean="0"/>
              <a:t>11-Dec-20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426DE78-3274-4C9F-843D-BD64D0C4D046}" type="slidenum">
              <a:rPr lang="en-US" smtClean="0"/>
              <a:t>‹#›</a:t>
            </a:fld>
            <a:endParaRPr lang="en-US" dirty="0"/>
          </a:p>
        </p:txBody>
      </p:sp>
    </p:spTree>
    <p:extLst>
      <p:ext uri="{BB962C8B-B14F-4D97-AF65-F5344CB8AC3E}">
        <p14:creationId xmlns:p14="http://schemas.microsoft.com/office/powerpoint/2010/main" val="118707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89B953-8D9F-491B-B5AF-AD5244D2FF40}" type="datetimeFigureOut">
              <a:rPr lang="en-US" smtClean="0"/>
              <a:t>11-Dec-20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426DE78-3274-4C9F-843D-BD64D0C4D046}" type="slidenum">
              <a:rPr lang="en-US" smtClean="0"/>
              <a:t>‹#›</a:t>
            </a:fld>
            <a:endParaRPr lang="en-US" dirty="0"/>
          </a:p>
        </p:txBody>
      </p:sp>
    </p:spTree>
    <p:extLst>
      <p:ext uri="{BB962C8B-B14F-4D97-AF65-F5344CB8AC3E}">
        <p14:creationId xmlns:p14="http://schemas.microsoft.com/office/powerpoint/2010/main" val="261467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89B953-8D9F-491B-B5AF-AD5244D2FF40}" type="datetimeFigureOut">
              <a:rPr lang="en-US" smtClean="0"/>
              <a:t>11-Dec-20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426DE78-3274-4C9F-843D-BD64D0C4D046}" type="slidenum">
              <a:rPr lang="en-US" smtClean="0"/>
              <a:t>‹#›</a:t>
            </a:fld>
            <a:endParaRPr lang="en-US" dirty="0"/>
          </a:p>
        </p:txBody>
      </p:sp>
    </p:spTree>
    <p:extLst>
      <p:ext uri="{BB962C8B-B14F-4D97-AF65-F5344CB8AC3E}">
        <p14:creationId xmlns:p14="http://schemas.microsoft.com/office/powerpoint/2010/main" val="2899973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89B953-8D9F-491B-B5AF-AD5244D2FF40}" type="datetimeFigureOut">
              <a:rPr lang="en-US" smtClean="0"/>
              <a:t>11-Dec-20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426DE78-3274-4C9F-843D-BD64D0C4D046}" type="slidenum">
              <a:rPr lang="en-US" smtClean="0"/>
              <a:t>‹#›</a:t>
            </a:fld>
            <a:endParaRPr lang="en-US" dirty="0"/>
          </a:p>
        </p:txBody>
      </p:sp>
    </p:spTree>
    <p:extLst>
      <p:ext uri="{BB962C8B-B14F-4D97-AF65-F5344CB8AC3E}">
        <p14:creationId xmlns:p14="http://schemas.microsoft.com/office/powerpoint/2010/main" val="1101867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89B953-8D9F-491B-B5AF-AD5244D2FF40}" type="datetimeFigureOut">
              <a:rPr lang="en-US" smtClean="0"/>
              <a:t>11-Dec-20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426DE78-3274-4C9F-843D-BD64D0C4D046}" type="slidenum">
              <a:rPr lang="en-US" smtClean="0"/>
              <a:t>‹#›</a:t>
            </a:fld>
            <a:endParaRPr lang="en-US" dirty="0"/>
          </a:p>
        </p:txBody>
      </p:sp>
    </p:spTree>
    <p:extLst>
      <p:ext uri="{BB962C8B-B14F-4D97-AF65-F5344CB8AC3E}">
        <p14:creationId xmlns:p14="http://schemas.microsoft.com/office/powerpoint/2010/main" val="3368621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89B953-8D9F-491B-B5AF-AD5244D2FF40}" type="datetimeFigureOut">
              <a:rPr lang="en-US" smtClean="0"/>
              <a:t>11-Dec-20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426DE78-3274-4C9F-843D-BD64D0C4D046}" type="slidenum">
              <a:rPr lang="en-US" smtClean="0"/>
              <a:t>‹#›</a:t>
            </a:fld>
            <a:endParaRPr lang="en-US" dirty="0"/>
          </a:p>
        </p:txBody>
      </p:sp>
    </p:spTree>
    <p:extLst>
      <p:ext uri="{BB962C8B-B14F-4D97-AF65-F5344CB8AC3E}">
        <p14:creationId xmlns:p14="http://schemas.microsoft.com/office/powerpoint/2010/main" val="3602283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89B953-8D9F-491B-B5AF-AD5244D2FF40}" type="datetimeFigureOut">
              <a:rPr lang="en-US" smtClean="0"/>
              <a:t>11-Dec-20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426DE78-3274-4C9F-843D-BD64D0C4D046}" type="slidenum">
              <a:rPr lang="en-US" smtClean="0"/>
              <a:t>‹#›</a:t>
            </a:fld>
            <a:endParaRPr lang="en-US" dirty="0"/>
          </a:p>
        </p:txBody>
      </p:sp>
    </p:spTree>
    <p:extLst>
      <p:ext uri="{BB962C8B-B14F-4D97-AF65-F5344CB8AC3E}">
        <p14:creationId xmlns:p14="http://schemas.microsoft.com/office/powerpoint/2010/main" val="2694936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89B953-8D9F-491B-B5AF-AD5244D2FF40}" type="datetimeFigureOut">
              <a:rPr lang="en-US" smtClean="0"/>
              <a:t>11-Dec-20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26DE78-3274-4C9F-843D-BD64D0C4D046}" type="slidenum">
              <a:rPr lang="en-US" smtClean="0"/>
              <a:t>‹#›</a:t>
            </a:fld>
            <a:endParaRPr lang="en-US" dirty="0"/>
          </a:p>
        </p:txBody>
      </p:sp>
    </p:spTree>
    <p:extLst>
      <p:ext uri="{BB962C8B-B14F-4D97-AF65-F5344CB8AC3E}">
        <p14:creationId xmlns:p14="http://schemas.microsoft.com/office/powerpoint/2010/main" val="22323572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carcility.com/all-offer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ismillah1.jpg">
            <a:extLst>
              <a:ext uri="{FF2B5EF4-FFF2-40B4-BE49-F238E27FC236}">
                <a16:creationId xmlns:a16="http://schemas.microsoft.com/office/drawing/2014/main" id="{7CB6F52B-0EA6-4AD7-9FA7-2ECC3A89A0FA}"/>
              </a:ext>
            </a:extLst>
          </p:cNvPr>
          <p:cNvPicPr>
            <a:picLocks noChangeAspect="1"/>
          </p:cNvPicPr>
          <p:nvPr/>
        </p:nvPicPr>
        <p:blipFill>
          <a:blip r:embed="rId2"/>
          <a:stretch>
            <a:fillRect/>
          </a:stretch>
        </p:blipFill>
        <p:spPr>
          <a:xfrm>
            <a:off x="978788" y="677289"/>
            <a:ext cx="10234423" cy="2552008"/>
          </a:xfrm>
          <a:prstGeom prst="rect">
            <a:avLst/>
          </a:prstGeom>
        </p:spPr>
      </p:pic>
      <p:pic>
        <p:nvPicPr>
          <p:cNvPr id="3" name="Picture 9">
            <a:extLst>
              <a:ext uri="{FF2B5EF4-FFF2-40B4-BE49-F238E27FC236}">
                <a16:creationId xmlns:a16="http://schemas.microsoft.com/office/drawing/2014/main" id="{EDC77E3C-F9CC-447F-9C53-18B2EDE4A3BD}"/>
              </a:ext>
            </a:extLst>
          </p:cNvPr>
          <p:cNvPicPr/>
          <p:nvPr/>
        </p:nvPicPr>
        <p:blipFill>
          <a:blip r:embed="rId3"/>
          <a:stretch>
            <a:fillRect/>
          </a:stretch>
        </p:blipFill>
        <p:spPr>
          <a:xfrm>
            <a:off x="4508739" y="3628704"/>
            <a:ext cx="1928813" cy="1928813"/>
          </a:xfrm>
          <a:prstGeom prst="rect">
            <a:avLst/>
          </a:prstGeom>
        </p:spPr>
      </p:pic>
    </p:spTree>
    <p:extLst>
      <p:ext uri="{BB962C8B-B14F-4D97-AF65-F5344CB8AC3E}">
        <p14:creationId xmlns:p14="http://schemas.microsoft.com/office/powerpoint/2010/main" val="1887552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9B324-B5BE-4618-8B2E-377EBEF3117E}"/>
              </a:ext>
            </a:extLst>
          </p:cNvPr>
          <p:cNvSpPr>
            <a:spLocks noGrp="1"/>
          </p:cNvSpPr>
          <p:nvPr>
            <p:ph type="title"/>
          </p:nvPr>
        </p:nvSpPr>
        <p:spPr/>
        <p:txBody>
          <a:bodyPr/>
          <a:lstStyle/>
          <a:p>
            <a:pPr algn="ctr"/>
            <a:r>
              <a:rPr lang="en-US" dirty="0"/>
              <a:t>Splash screen of app</a:t>
            </a:r>
          </a:p>
        </p:txBody>
      </p:sp>
      <p:pic>
        <p:nvPicPr>
          <p:cNvPr id="5" name="Content Placeholder 4" descr="Logo&#10;&#10;Description automatically generated">
            <a:extLst>
              <a:ext uri="{FF2B5EF4-FFF2-40B4-BE49-F238E27FC236}">
                <a16:creationId xmlns:a16="http://schemas.microsoft.com/office/drawing/2014/main" id="{14EB31AB-28D1-4551-8EFC-EDD26999F4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56383" y="1510748"/>
            <a:ext cx="4081669" cy="4982127"/>
          </a:xfrm>
        </p:spPr>
      </p:pic>
      <p:pic>
        <p:nvPicPr>
          <p:cNvPr id="6" name="Content Placeholder 3">
            <a:extLst>
              <a:ext uri="{FF2B5EF4-FFF2-40B4-BE49-F238E27FC236}">
                <a16:creationId xmlns:a16="http://schemas.microsoft.com/office/drawing/2014/main" id="{5EF1F69F-1D30-468D-9F90-6D2FAE58184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6695" y="170180"/>
            <a:ext cx="1314450" cy="1144270"/>
          </a:xfrm>
          <a:prstGeom prst="rect">
            <a:avLst/>
          </a:prstGeom>
        </p:spPr>
      </p:pic>
    </p:spTree>
    <p:extLst>
      <p:ext uri="{BB962C8B-B14F-4D97-AF65-F5344CB8AC3E}">
        <p14:creationId xmlns:p14="http://schemas.microsoft.com/office/powerpoint/2010/main" val="697956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53BC0-3A68-4D32-8AAA-94FE5D70F5F0}"/>
              </a:ext>
            </a:extLst>
          </p:cNvPr>
          <p:cNvSpPr>
            <a:spLocks noGrp="1"/>
          </p:cNvSpPr>
          <p:nvPr>
            <p:ph type="title"/>
          </p:nvPr>
        </p:nvSpPr>
        <p:spPr/>
        <p:txBody>
          <a:bodyPr/>
          <a:lstStyle/>
          <a:p>
            <a:pPr algn="ctr"/>
            <a:r>
              <a:rPr lang="en-US" dirty="0"/>
              <a:t>Login screen of App</a:t>
            </a:r>
          </a:p>
        </p:txBody>
      </p:sp>
      <p:pic>
        <p:nvPicPr>
          <p:cNvPr id="5" name="Content Placeholder 4">
            <a:extLst>
              <a:ext uri="{FF2B5EF4-FFF2-40B4-BE49-F238E27FC236}">
                <a16:creationId xmlns:a16="http://schemas.microsoft.com/office/drawing/2014/main" id="{EC8F61AC-9436-469A-814A-54B12776B2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15730" y="2166425"/>
            <a:ext cx="2869808" cy="4523398"/>
          </a:xfrm>
        </p:spPr>
      </p:pic>
      <p:pic>
        <p:nvPicPr>
          <p:cNvPr id="6" name="Content Placeholder 3">
            <a:extLst>
              <a:ext uri="{FF2B5EF4-FFF2-40B4-BE49-F238E27FC236}">
                <a16:creationId xmlns:a16="http://schemas.microsoft.com/office/drawing/2014/main" id="{C6F24EEA-7F17-4767-9861-79EEB44731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6695" y="170180"/>
            <a:ext cx="1314450" cy="1144270"/>
          </a:xfrm>
          <a:prstGeom prst="rect">
            <a:avLst/>
          </a:prstGeom>
        </p:spPr>
      </p:pic>
    </p:spTree>
    <p:extLst>
      <p:ext uri="{BB962C8B-B14F-4D97-AF65-F5344CB8AC3E}">
        <p14:creationId xmlns:p14="http://schemas.microsoft.com/office/powerpoint/2010/main" val="1614609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00868-DFF9-4A44-97AB-01785F695E21}"/>
              </a:ext>
            </a:extLst>
          </p:cNvPr>
          <p:cNvSpPr>
            <a:spLocks noGrp="1"/>
          </p:cNvSpPr>
          <p:nvPr>
            <p:ph type="title"/>
          </p:nvPr>
        </p:nvSpPr>
        <p:spPr>
          <a:xfrm>
            <a:off x="838200" y="336990"/>
            <a:ext cx="10515600" cy="1325563"/>
          </a:xfrm>
        </p:spPr>
        <p:txBody>
          <a:bodyPr/>
          <a:lstStyle/>
          <a:p>
            <a:pPr algn="ctr"/>
            <a:r>
              <a:rPr lang="en-US" dirty="0"/>
              <a:t>Register user in App</a:t>
            </a:r>
          </a:p>
        </p:txBody>
      </p:sp>
      <p:pic>
        <p:nvPicPr>
          <p:cNvPr id="5" name="Content Placeholder 4" descr="Graphical user interface, application&#10;&#10;Description automatically generated">
            <a:extLst>
              <a:ext uri="{FF2B5EF4-FFF2-40B4-BE49-F238E27FC236}">
                <a16:creationId xmlns:a16="http://schemas.microsoft.com/office/drawing/2014/main" id="{435B544E-B68A-4F5F-AFA6-4EB33313EA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85252" y="2141537"/>
            <a:ext cx="3021496" cy="4351338"/>
          </a:xfrm>
        </p:spPr>
      </p:pic>
      <p:pic>
        <p:nvPicPr>
          <p:cNvPr id="6" name="Content Placeholder 3">
            <a:extLst>
              <a:ext uri="{FF2B5EF4-FFF2-40B4-BE49-F238E27FC236}">
                <a16:creationId xmlns:a16="http://schemas.microsoft.com/office/drawing/2014/main" id="{A0C649EE-0802-450C-9EF3-C32DDF166B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6695" y="170180"/>
            <a:ext cx="1314450" cy="1144270"/>
          </a:xfrm>
          <a:prstGeom prst="rect">
            <a:avLst/>
          </a:prstGeom>
        </p:spPr>
      </p:pic>
    </p:spTree>
    <p:extLst>
      <p:ext uri="{BB962C8B-B14F-4D97-AF65-F5344CB8AC3E}">
        <p14:creationId xmlns:p14="http://schemas.microsoft.com/office/powerpoint/2010/main" val="3644566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7A789-BB17-4366-B782-3BB09F4211E8}"/>
              </a:ext>
            </a:extLst>
          </p:cNvPr>
          <p:cNvSpPr>
            <a:spLocks noGrp="1"/>
          </p:cNvSpPr>
          <p:nvPr>
            <p:ph type="title"/>
          </p:nvPr>
        </p:nvSpPr>
        <p:spPr/>
        <p:txBody>
          <a:bodyPr/>
          <a:lstStyle/>
          <a:p>
            <a:pPr algn="ctr"/>
            <a:r>
              <a:rPr lang="en-US" b="1" u="sng" dirty="0"/>
              <a:t>Modern Tools</a:t>
            </a:r>
            <a:endParaRPr lang="en-US" u="sng" dirty="0"/>
          </a:p>
        </p:txBody>
      </p:sp>
      <p:graphicFrame>
        <p:nvGraphicFramePr>
          <p:cNvPr id="4" name="Table 4">
            <a:extLst>
              <a:ext uri="{FF2B5EF4-FFF2-40B4-BE49-F238E27FC236}">
                <a16:creationId xmlns:a16="http://schemas.microsoft.com/office/drawing/2014/main" id="{E8B196AC-CFDB-4989-85BF-07C9AB6D3660}"/>
              </a:ext>
            </a:extLst>
          </p:cNvPr>
          <p:cNvGraphicFramePr>
            <a:graphicFrameLocks noGrp="1"/>
          </p:cNvGraphicFramePr>
          <p:nvPr>
            <p:ph idx="1"/>
            <p:extLst>
              <p:ext uri="{D42A27DB-BD31-4B8C-83A1-F6EECF244321}">
                <p14:modId xmlns:p14="http://schemas.microsoft.com/office/powerpoint/2010/main" val="1573321335"/>
              </p:ext>
            </p:extLst>
          </p:nvPr>
        </p:nvGraphicFramePr>
        <p:xfrm>
          <a:off x="997226" y="2355712"/>
          <a:ext cx="10515597" cy="185420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299398650"/>
                    </a:ext>
                  </a:extLst>
                </a:gridCol>
                <a:gridCol w="3505199">
                  <a:extLst>
                    <a:ext uri="{9D8B030D-6E8A-4147-A177-3AD203B41FA5}">
                      <a16:colId xmlns:a16="http://schemas.microsoft.com/office/drawing/2014/main" val="97632133"/>
                    </a:ext>
                  </a:extLst>
                </a:gridCol>
                <a:gridCol w="3505199">
                  <a:extLst>
                    <a:ext uri="{9D8B030D-6E8A-4147-A177-3AD203B41FA5}">
                      <a16:colId xmlns:a16="http://schemas.microsoft.com/office/drawing/2014/main" val="3513573267"/>
                    </a:ext>
                  </a:extLst>
                </a:gridCol>
              </a:tblGrid>
              <a:tr h="370840">
                <a:tc>
                  <a:txBody>
                    <a:bodyPr/>
                    <a:lstStyle/>
                    <a:p>
                      <a:pPr algn="ctr">
                        <a:buNone/>
                      </a:pPr>
                      <a:r>
                        <a:rPr lang="en-US" dirty="0"/>
                        <a:t>Tools</a:t>
                      </a:r>
                    </a:p>
                  </a:txBody>
                  <a:tcPr/>
                </a:tc>
                <a:tc>
                  <a:txBody>
                    <a:bodyPr/>
                    <a:lstStyle/>
                    <a:p>
                      <a:pPr algn="ctr">
                        <a:buNone/>
                      </a:pPr>
                      <a:r>
                        <a:rPr lang="en-US" dirty="0"/>
                        <a:t>Version</a:t>
                      </a:r>
                    </a:p>
                  </a:txBody>
                  <a:tcPr/>
                </a:tc>
                <a:tc>
                  <a:txBody>
                    <a:bodyPr/>
                    <a:lstStyle/>
                    <a:p>
                      <a:pPr algn="ctr">
                        <a:buNone/>
                      </a:pPr>
                      <a:r>
                        <a:rPr lang="en-US" dirty="0"/>
                        <a:t>Rationale</a:t>
                      </a:r>
                    </a:p>
                  </a:txBody>
                  <a:tcPr/>
                </a:tc>
                <a:extLst>
                  <a:ext uri="{0D108BD9-81ED-4DB2-BD59-A6C34878D82A}">
                    <a16:rowId xmlns:a16="http://schemas.microsoft.com/office/drawing/2014/main" val="1795862086"/>
                  </a:ext>
                </a:extLst>
              </a:tr>
              <a:tr h="370840">
                <a:tc>
                  <a:txBody>
                    <a:bodyPr/>
                    <a:lstStyle/>
                    <a:p>
                      <a:pPr algn="ctr">
                        <a:buNone/>
                      </a:pPr>
                      <a:r>
                        <a:rPr lang="en-US" dirty="0"/>
                        <a:t>Android Studio</a:t>
                      </a:r>
                    </a:p>
                  </a:txBody>
                  <a:tcPr/>
                </a:tc>
                <a:tc>
                  <a:txBody>
                    <a:bodyPr/>
                    <a:lstStyle/>
                    <a:p>
                      <a:pPr algn="ctr">
                        <a:buNone/>
                      </a:pPr>
                      <a:r>
                        <a:rPr lang="en-US" dirty="0"/>
                        <a:t>4.0.0</a:t>
                      </a:r>
                    </a:p>
                  </a:txBody>
                  <a:tcPr/>
                </a:tc>
                <a:tc>
                  <a:txBody>
                    <a:bodyPr/>
                    <a:lstStyle/>
                    <a:p>
                      <a:pPr algn="ctr">
                        <a:buNone/>
                      </a:pPr>
                      <a:r>
                        <a:rPr lang="en-US" dirty="0"/>
                        <a:t>IDE</a:t>
                      </a:r>
                    </a:p>
                  </a:txBody>
                  <a:tcPr/>
                </a:tc>
                <a:extLst>
                  <a:ext uri="{0D108BD9-81ED-4DB2-BD59-A6C34878D82A}">
                    <a16:rowId xmlns:a16="http://schemas.microsoft.com/office/drawing/2014/main" val="3382279772"/>
                  </a:ext>
                </a:extLst>
              </a:tr>
              <a:tr h="370840">
                <a:tc>
                  <a:txBody>
                    <a:bodyPr/>
                    <a:lstStyle/>
                    <a:p>
                      <a:pPr algn="ctr">
                        <a:buNone/>
                      </a:pPr>
                      <a:r>
                        <a:rPr lang="en-US" dirty="0"/>
                        <a:t>MS word Document</a:t>
                      </a:r>
                    </a:p>
                  </a:txBody>
                  <a:tcPr/>
                </a:tc>
                <a:tc>
                  <a:txBody>
                    <a:bodyPr/>
                    <a:lstStyle/>
                    <a:p>
                      <a:pPr algn="ctr">
                        <a:buNone/>
                      </a:pPr>
                      <a:r>
                        <a:rPr lang="en-US" dirty="0"/>
                        <a:t>11.2.0</a:t>
                      </a:r>
                    </a:p>
                  </a:txBody>
                  <a:tcPr/>
                </a:tc>
                <a:tc>
                  <a:txBody>
                    <a:bodyPr/>
                    <a:lstStyle/>
                    <a:p>
                      <a:pPr algn="ctr">
                        <a:buNone/>
                      </a:pPr>
                      <a:r>
                        <a:rPr lang="en-US" dirty="0"/>
                        <a:t>Documentation</a:t>
                      </a:r>
                    </a:p>
                  </a:txBody>
                  <a:tcPr/>
                </a:tc>
                <a:extLst>
                  <a:ext uri="{0D108BD9-81ED-4DB2-BD59-A6C34878D82A}">
                    <a16:rowId xmlns:a16="http://schemas.microsoft.com/office/drawing/2014/main" val="2849055991"/>
                  </a:ext>
                </a:extLst>
              </a:tr>
              <a:tr h="370840">
                <a:tc>
                  <a:txBody>
                    <a:bodyPr/>
                    <a:lstStyle/>
                    <a:p>
                      <a:pPr algn="ctr">
                        <a:buNone/>
                      </a:pPr>
                      <a:r>
                        <a:rPr lang="en-US" dirty="0"/>
                        <a:t>MS </a:t>
                      </a:r>
                      <a:r>
                        <a:rPr lang="en-US" dirty="0" err="1"/>
                        <a:t>powerpoint</a:t>
                      </a:r>
                      <a:r>
                        <a:rPr lang="en-US" dirty="0"/>
                        <a:t> Presentation</a:t>
                      </a:r>
                    </a:p>
                  </a:txBody>
                  <a:tcPr/>
                </a:tc>
                <a:tc>
                  <a:txBody>
                    <a:bodyPr/>
                    <a:lstStyle/>
                    <a:p>
                      <a:pPr algn="ctr">
                        <a:buNone/>
                      </a:pPr>
                      <a:r>
                        <a:rPr lang="en-US" dirty="0"/>
                        <a:t>11.2.0</a:t>
                      </a:r>
                    </a:p>
                  </a:txBody>
                  <a:tcPr/>
                </a:tc>
                <a:tc>
                  <a:txBody>
                    <a:bodyPr/>
                    <a:lstStyle/>
                    <a:p>
                      <a:pPr algn="ctr">
                        <a:buNone/>
                      </a:pPr>
                      <a:r>
                        <a:rPr lang="en-US" dirty="0"/>
                        <a:t>Presentation</a:t>
                      </a:r>
                    </a:p>
                  </a:txBody>
                  <a:tcPr/>
                </a:tc>
                <a:extLst>
                  <a:ext uri="{0D108BD9-81ED-4DB2-BD59-A6C34878D82A}">
                    <a16:rowId xmlns:a16="http://schemas.microsoft.com/office/drawing/2014/main" val="462604135"/>
                  </a:ext>
                </a:extLst>
              </a:tr>
              <a:tr h="370840">
                <a:tc>
                  <a:txBody>
                    <a:bodyPr/>
                    <a:lstStyle/>
                    <a:p>
                      <a:pPr algn="ctr">
                        <a:buNone/>
                      </a:pPr>
                      <a:r>
                        <a:rPr lang="en-US" dirty="0"/>
                        <a:t>My SQL</a:t>
                      </a:r>
                    </a:p>
                  </a:txBody>
                  <a:tcPr/>
                </a:tc>
                <a:tc>
                  <a:txBody>
                    <a:bodyPr/>
                    <a:lstStyle/>
                    <a:p>
                      <a:pPr algn="ctr">
                        <a:buNone/>
                      </a:pPr>
                      <a:r>
                        <a:rPr lang="en-US" dirty="0"/>
                        <a:t>17.5.0</a:t>
                      </a:r>
                    </a:p>
                  </a:txBody>
                  <a:tcPr/>
                </a:tc>
                <a:tc>
                  <a:txBody>
                    <a:bodyPr/>
                    <a:lstStyle/>
                    <a:p>
                      <a:pPr algn="ctr">
                        <a:buNone/>
                      </a:pPr>
                      <a:r>
                        <a:rPr lang="en-US" dirty="0"/>
                        <a:t>DBMS</a:t>
                      </a:r>
                    </a:p>
                  </a:txBody>
                  <a:tcPr/>
                </a:tc>
                <a:extLst>
                  <a:ext uri="{0D108BD9-81ED-4DB2-BD59-A6C34878D82A}">
                    <a16:rowId xmlns:a16="http://schemas.microsoft.com/office/drawing/2014/main" val="3610782320"/>
                  </a:ext>
                </a:extLst>
              </a:tr>
            </a:tbl>
          </a:graphicData>
        </a:graphic>
      </p:graphicFrame>
      <p:graphicFrame>
        <p:nvGraphicFramePr>
          <p:cNvPr id="5" name="Table 5">
            <a:extLst>
              <a:ext uri="{FF2B5EF4-FFF2-40B4-BE49-F238E27FC236}">
                <a16:creationId xmlns:a16="http://schemas.microsoft.com/office/drawing/2014/main" id="{2D8DD27B-FE30-4243-A9AE-B910A885CA68}"/>
              </a:ext>
            </a:extLst>
          </p:cNvPr>
          <p:cNvGraphicFramePr>
            <a:graphicFrameLocks noGrp="1"/>
          </p:cNvGraphicFramePr>
          <p:nvPr>
            <p:extLst>
              <p:ext uri="{D42A27DB-BD31-4B8C-83A1-F6EECF244321}">
                <p14:modId xmlns:p14="http://schemas.microsoft.com/office/powerpoint/2010/main" val="2569433395"/>
              </p:ext>
            </p:extLst>
          </p:nvPr>
        </p:nvGraphicFramePr>
        <p:xfrm>
          <a:off x="1660939" y="5225405"/>
          <a:ext cx="8127999" cy="7416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067884173"/>
                    </a:ext>
                  </a:extLst>
                </a:gridCol>
                <a:gridCol w="2709333">
                  <a:extLst>
                    <a:ext uri="{9D8B030D-6E8A-4147-A177-3AD203B41FA5}">
                      <a16:colId xmlns:a16="http://schemas.microsoft.com/office/drawing/2014/main" val="2649765633"/>
                    </a:ext>
                  </a:extLst>
                </a:gridCol>
                <a:gridCol w="2709333">
                  <a:extLst>
                    <a:ext uri="{9D8B030D-6E8A-4147-A177-3AD203B41FA5}">
                      <a16:colId xmlns:a16="http://schemas.microsoft.com/office/drawing/2014/main" val="1705466996"/>
                    </a:ext>
                  </a:extLst>
                </a:gridCol>
              </a:tblGrid>
              <a:tr h="370840">
                <a:tc>
                  <a:txBody>
                    <a:bodyPr/>
                    <a:lstStyle/>
                    <a:p>
                      <a:pPr algn="ctr">
                        <a:buNone/>
                      </a:pPr>
                      <a:r>
                        <a:rPr lang="en-US" dirty="0"/>
                        <a:t>Technology</a:t>
                      </a:r>
                    </a:p>
                  </a:txBody>
                  <a:tcPr/>
                </a:tc>
                <a:tc>
                  <a:txBody>
                    <a:bodyPr/>
                    <a:lstStyle/>
                    <a:p>
                      <a:pPr algn="ctr">
                        <a:buNone/>
                      </a:pPr>
                      <a:r>
                        <a:rPr lang="en-US" dirty="0"/>
                        <a:t>Version</a:t>
                      </a:r>
                    </a:p>
                  </a:txBody>
                  <a:tcPr/>
                </a:tc>
                <a:tc>
                  <a:txBody>
                    <a:bodyPr/>
                    <a:lstStyle/>
                    <a:p>
                      <a:pPr algn="ctr">
                        <a:buNone/>
                      </a:pPr>
                      <a:r>
                        <a:rPr lang="en-US" dirty="0"/>
                        <a:t>Rationale</a:t>
                      </a:r>
                    </a:p>
                  </a:txBody>
                  <a:tcPr/>
                </a:tc>
                <a:extLst>
                  <a:ext uri="{0D108BD9-81ED-4DB2-BD59-A6C34878D82A}">
                    <a16:rowId xmlns:a16="http://schemas.microsoft.com/office/drawing/2014/main" val="2853851713"/>
                  </a:ext>
                </a:extLst>
              </a:tr>
              <a:tr h="370840">
                <a:tc>
                  <a:txBody>
                    <a:bodyPr/>
                    <a:lstStyle/>
                    <a:p>
                      <a:pPr algn="ctr">
                        <a:buNone/>
                      </a:pPr>
                      <a:r>
                        <a:rPr lang="en-US" dirty="0"/>
                        <a:t>JAVA, XML</a:t>
                      </a:r>
                    </a:p>
                  </a:txBody>
                  <a:tcPr/>
                </a:tc>
                <a:tc>
                  <a:txBody>
                    <a:bodyPr/>
                    <a:lstStyle/>
                    <a:p>
                      <a:pPr algn="ctr">
                        <a:buNone/>
                      </a:pPr>
                      <a:r>
                        <a:rPr lang="en-US" dirty="0"/>
                        <a:t>6.0</a:t>
                      </a:r>
                    </a:p>
                  </a:txBody>
                  <a:tcPr/>
                </a:tc>
                <a:tc>
                  <a:txBody>
                    <a:bodyPr/>
                    <a:lstStyle/>
                    <a:p>
                      <a:pPr algn="ctr">
                        <a:buNone/>
                      </a:pPr>
                      <a:r>
                        <a:rPr lang="en-US" dirty="0"/>
                        <a:t>Programming Language</a:t>
                      </a:r>
                    </a:p>
                  </a:txBody>
                  <a:tcPr/>
                </a:tc>
                <a:extLst>
                  <a:ext uri="{0D108BD9-81ED-4DB2-BD59-A6C34878D82A}">
                    <a16:rowId xmlns:a16="http://schemas.microsoft.com/office/drawing/2014/main" val="550718292"/>
                  </a:ext>
                </a:extLst>
              </a:tr>
            </a:tbl>
          </a:graphicData>
        </a:graphic>
      </p:graphicFrame>
      <p:pic>
        <p:nvPicPr>
          <p:cNvPr id="6" name="Content Placeholder 3">
            <a:extLst>
              <a:ext uri="{FF2B5EF4-FFF2-40B4-BE49-F238E27FC236}">
                <a16:creationId xmlns:a16="http://schemas.microsoft.com/office/drawing/2014/main" id="{0E81F438-6C5D-49D9-B592-8831F99A08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695" y="170180"/>
            <a:ext cx="1314450" cy="1144270"/>
          </a:xfrm>
          <a:prstGeom prst="rect">
            <a:avLst/>
          </a:prstGeom>
        </p:spPr>
      </p:pic>
    </p:spTree>
    <p:extLst>
      <p:ext uri="{BB962C8B-B14F-4D97-AF65-F5344CB8AC3E}">
        <p14:creationId xmlns:p14="http://schemas.microsoft.com/office/powerpoint/2010/main" val="22608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AFDD1-114C-4E55-A50E-25AC4B71D118}"/>
              </a:ext>
            </a:extLst>
          </p:cNvPr>
          <p:cNvSpPr>
            <a:spLocks noGrp="1"/>
          </p:cNvSpPr>
          <p:nvPr>
            <p:ph type="title"/>
          </p:nvPr>
        </p:nvSpPr>
        <p:spPr>
          <a:xfrm>
            <a:off x="3379304" y="106018"/>
            <a:ext cx="4876800" cy="596348"/>
          </a:xfrm>
        </p:spPr>
        <p:txBody>
          <a:bodyPr>
            <a:normAutofit fontScale="90000"/>
          </a:bodyPr>
          <a:lstStyle/>
          <a:p>
            <a:pPr algn="ctr"/>
            <a:r>
              <a:rPr lang="en-US" b="1" u="sng" dirty="0"/>
              <a:t>Methodology</a:t>
            </a:r>
            <a:endParaRPr lang="en-US" dirty="0"/>
          </a:p>
        </p:txBody>
      </p:sp>
      <p:pic>
        <p:nvPicPr>
          <p:cNvPr id="4" name="Content Placeholder 3">
            <a:extLst>
              <a:ext uri="{FF2B5EF4-FFF2-40B4-BE49-F238E27FC236}">
                <a16:creationId xmlns:a16="http://schemas.microsoft.com/office/drawing/2014/main" id="{A822FC2E-9BD2-453A-8D60-22ECB5A8EDE6}"/>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616214" y="583096"/>
            <a:ext cx="4093698" cy="2487347"/>
          </a:xfrm>
          <a:prstGeom prst="rect">
            <a:avLst/>
          </a:prstGeom>
        </p:spPr>
      </p:pic>
      <p:sp>
        <p:nvSpPr>
          <p:cNvPr id="6" name="TextBox 5">
            <a:extLst>
              <a:ext uri="{FF2B5EF4-FFF2-40B4-BE49-F238E27FC236}">
                <a16:creationId xmlns:a16="http://schemas.microsoft.com/office/drawing/2014/main" id="{44118EE5-C25F-4B82-B141-9DC0B24FD6BC}"/>
              </a:ext>
            </a:extLst>
          </p:cNvPr>
          <p:cNvSpPr txBox="1"/>
          <p:nvPr/>
        </p:nvSpPr>
        <p:spPr>
          <a:xfrm>
            <a:off x="371061" y="3547521"/>
            <a:ext cx="11078817" cy="1815882"/>
          </a:xfrm>
          <a:prstGeom prst="rect">
            <a:avLst/>
          </a:prstGeom>
          <a:noFill/>
        </p:spPr>
        <p:txBody>
          <a:bodyPr wrap="square">
            <a:spAutoFit/>
          </a:bodyPr>
          <a:lstStyle/>
          <a:p>
            <a:pPr marL="1657350" lvl="3" indent="-285750">
              <a:buFont typeface="Arial" panose="020B0604020202020204" pitchFamily="34" charset="0"/>
              <a:buChar char="•"/>
            </a:pPr>
            <a:r>
              <a:rPr lang="en-US" sz="2800" dirty="0">
                <a:latin typeface="Times New Roman" panose="02020603050405020304" pitchFamily="18" charset="0"/>
                <a:ea typeface="Times New Roman" panose="02020603050405020304" pitchFamily="18" charset="0"/>
                <a:cs typeface="Times New Roman" panose="02020603050405020304" pitchFamily="18" charset="0"/>
                <a:sym typeface="+mn-ea"/>
              </a:rPr>
              <a:t>Selection of this methodology as we are developing in increment forms so if change require after result showing to supervisor.</a:t>
            </a:r>
            <a:endParaRPr lang="en-US" sz="2800"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ea typeface="Times New Roman" panose="02020603050405020304" pitchFamily="18" charset="0"/>
                <a:cs typeface="Times New Roman" panose="02020603050405020304" pitchFamily="18" charset="0"/>
                <a:sym typeface="+mn-ea"/>
              </a:rPr>
              <a:t>Can easily get break point so we able to change as supervisor tells us </a:t>
            </a:r>
            <a:endParaRPr lang="en-US" sz="2800" dirty="0">
              <a:latin typeface="Times New Roman" panose="02020603050405020304" pitchFamily="18" charset="0"/>
              <a:cs typeface="Times New Roman" panose="02020603050405020304" pitchFamily="18" charset="0"/>
            </a:endParaRPr>
          </a:p>
        </p:txBody>
      </p:sp>
      <p:pic>
        <p:nvPicPr>
          <p:cNvPr id="7" name="Content Placeholder 3">
            <a:extLst>
              <a:ext uri="{FF2B5EF4-FFF2-40B4-BE49-F238E27FC236}">
                <a16:creationId xmlns:a16="http://schemas.microsoft.com/office/drawing/2014/main" id="{C52D62D9-95FD-4762-BC80-843DA897CFE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6695" y="170180"/>
            <a:ext cx="1314450" cy="1144270"/>
          </a:xfrm>
          <a:prstGeom prst="rect">
            <a:avLst/>
          </a:prstGeom>
        </p:spPr>
      </p:pic>
    </p:spTree>
    <p:extLst>
      <p:ext uri="{BB962C8B-B14F-4D97-AF65-F5344CB8AC3E}">
        <p14:creationId xmlns:p14="http://schemas.microsoft.com/office/powerpoint/2010/main" val="3272948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61B16-5247-4037-8BD8-75679B0BC154}"/>
              </a:ext>
            </a:extLst>
          </p:cNvPr>
          <p:cNvSpPr>
            <a:spLocks noGrp="1"/>
          </p:cNvSpPr>
          <p:nvPr>
            <p:ph type="title"/>
          </p:nvPr>
        </p:nvSpPr>
        <p:spPr/>
        <p:txBody>
          <a:bodyPr/>
          <a:lstStyle/>
          <a:p>
            <a:pPr algn="ctr"/>
            <a:r>
              <a:rPr lang="en-US" b="1" u="sng" dirty="0"/>
              <a:t>Advantages</a:t>
            </a:r>
          </a:p>
        </p:txBody>
      </p:sp>
      <p:sp>
        <p:nvSpPr>
          <p:cNvPr id="3" name="Content Placeholder 2">
            <a:extLst>
              <a:ext uri="{FF2B5EF4-FFF2-40B4-BE49-F238E27FC236}">
                <a16:creationId xmlns:a16="http://schemas.microsoft.com/office/drawing/2014/main" id="{EA0FDED6-8339-461D-8D76-8EEEC693145C}"/>
              </a:ext>
            </a:extLst>
          </p:cNvPr>
          <p:cNvSpPr>
            <a:spLocks noGrp="1"/>
          </p:cNvSpPr>
          <p:nvPr>
            <p:ph idx="1"/>
          </p:nvPr>
        </p:nvSpPr>
        <p:spPr>
          <a:xfrm>
            <a:off x="387626" y="1887636"/>
            <a:ext cx="10515600" cy="4351338"/>
          </a:xfrm>
        </p:spPr>
        <p:txBody>
          <a:bodyPr>
            <a:normAutofit fontScale="85000" lnSpcReduction="20000"/>
          </a:bodyPr>
          <a:lstStyle/>
          <a:p>
            <a:pPr marL="0" indent="0" algn="l">
              <a:buNone/>
            </a:pPr>
            <a:r>
              <a:rPr lang="en-US" b="1" i="0" dirty="0">
                <a:solidFill>
                  <a:srgbClr val="454B51"/>
                </a:solidFill>
                <a:effectLst/>
                <a:latin typeface="CenturyGothic"/>
              </a:rPr>
              <a:t>1.  Easy to use:</a:t>
            </a:r>
          </a:p>
          <a:p>
            <a:pPr marL="0" indent="0">
              <a:buNone/>
            </a:pPr>
            <a:r>
              <a:rPr lang="en-US" b="0" i="0" dirty="0">
                <a:solidFill>
                  <a:srgbClr val="353A40"/>
                </a:solidFill>
                <a:effectLst/>
                <a:latin typeface="CenturyGothic"/>
              </a:rPr>
              <a:t>You can find the ideal service for your car at the tip of your fingers with the help of a car service app. All you must do is enter your car details, your car make and you’re ready to go. Open the app, select the service you’re looking for, and then sit back, relax and let the experts get the job done for you.</a:t>
            </a:r>
          </a:p>
          <a:p>
            <a:pPr marL="0" indent="0">
              <a:buNone/>
            </a:pPr>
            <a:r>
              <a:rPr lang="en-US" b="1" i="0" dirty="0">
                <a:solidFill>
                  <a:srgbClr val="454B51"/>
                </a:solidFill>
                <a:effectLst/>
                <a:latin typeface="CenturyGothic"/>
              </a:rPr>
              <a:t>2. Deals, discounts and offers:</a:t>
            </a:r>
          </a:p>
          <a:p>
            <a:pPr marL="0" indent="0" algn="l">
              <a:buNone/>
            </a:pPr>
            <a:r>
              <a:rPr lang="en-US" b="0" i="0" dirty="0">
                <a:solidFill>
                  <a:srgbClr val="353A40"/>
                </a:solidFill>
                <a:effectLst/>
                <a:latin typeface="CenturyGothic"/>
              </a:rPr>
              <a:t>Service providers generally provide discounts and special festive offers on a car service app. You can always avail these discounts if you have the app installed on your smartphone. Some service providers also provide free service based on referrals and coupons. Keep an eye out for offers and choose the </a:t>
            </a:r>
            <a:r>
              <a:rPr lang="en-US" b="0" i="0" u="none" strike="noStrike" dirty="0">
                <a:solidFill>
                  <a:srgbClr val="006FBA"/>
                </a:solidFill>
                <a:effectLst/>
                <a:latin typeface="CenturyGothic"/>
                <a:hlinkClick r:id="rId2"/>
              </a:rPr>
              <a:t>best car repair offers</a:t>
            </a:r>
            <a:r>
              <a:rPr lang="en-US" b="0" i="0" dirty="0">
                <a:solidFill>
                  <a:srgbClr val="353A40"/>
                </a:solidFill>
                <a:effectLst/>
                <a:latin typeface="CenturyGothic"/>
              </a:rPr>
              <a:t> that are aligned along with your service date. This would help you get a quality service at discounted prices.</a:t>
            </a:r>
            <a:br>
              <a:rPr lang="en-US" dirty="0"/>
            </a:br>
            <a:br>
              <a:rPr lang="en-US" dirty="0"/>
            </a:br>
            <a:endParaRPr lang="en-US" dirty="0"/>
          </a:p>
        </p:txBody>
      </p:sp>
      <p:pic>
        <p:nvPicPr>
          <p:cNvPr id="4" name="Content Placeholder 3">
            <a:extLst>
              <a:ext uri="{FF2B5EF4-FFF2-40B4-BE49-F238E27FC236}">
                <a16:creationId xmlns:a16="http://schemas.microsoft.com/office/drawing/2014/main" id="{32896A83-310B-45AB-AB66-505A4A12453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6695" y="198316"/>
            <a:ext cx="1314450" cy="1144270"/>
          </a:xfrm>
          <a:prstGeom prst="rect">
            <a:avLst/>
          </a:prstGeom>
        </p:spPr>
      </p:pic>
    </p:spTree>
    <p:extLst>
      <p:ext uri="{BB962C8B-B14F-4D97-AF65-F5344CB8AC3E}">
        <p14:creationId xmlns:p14="http://schemas.microsoft.com/office/powerpoint/2010/main" val="468659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891E8-B664-4FE5-9B04-DAEE079DC1BE}"/>
              </a:ext>
            </a:extLst>
          </p:cNvPr>
          <p:cNvSpPr>
            <a:spLocks noGrp="1"/>
          </p:cNvSpPr>
          <p:nvPr>
            <p:ph type="title"/>
          </p:nvPr>
        </p:nvSpPr>
        <p:spPr>
          <a:xfrm>
            <a:off x="838200" y="2766218"/>
            <a:ext cx="10515600" cy="1325563"/>
          </a:xfrm>
        </p:spPr>
        <p:txBody>
          <a:bodyPr/>
          <a:lstStyle/>
          <a:p>
            <a:pPr algn="ctr"/>
            <a:r>
              <a:rPr lang="en-US" dirty="0"/>
              <a:t>Thank you</a:t>
            </a:r>
          </a:p>
        </p:txBody>
      </p:sp>
      <p:pic>
        <p:nvPicPr>
          <p:cNvPr id="3" name="Content Placeholder 3">
            <a:extLst>
              <a:ext uri="{FF2B5EF4-FFF2-40B4-BE49-F238E27FC236}">
                <a16:creationId xmlns:a16="http://schemas.microsoft.com/office/drawing/2014/main" id="{A02702CA-28C8-4C4F-9F3F-8B57BEC05D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695" y="170180"/>
            <a:ext cx="1314450" cy="1144270"/>
          </a:xfrm>
          <a:prstGeom prst="rect">
            <a:avLst/>
          </a:prstGeom>
        </p:spPr>
      </p:pic>
    </p:spTree>
    <p:extLst>
      <p:ext uri="{BB962C8B-B14F-4D97-AF65-F5344CB8AC3E}">
        <p14:creationId xmlns:p14="http://schemas.microsoft.com/office/powerpoint/2010/main" val="3293304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3989D00-95BF-4539-BAB3-432052B615F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67265" y="681076"/>
            <a:ext cx="1528735" cy="1357295"/>
          </a:xfrm>
          <a:prstGeom prst="rect">
            <a:avLst/>
          </a:prstGeom>
        </p:spPr>
      </p:pic>
      <p:sp>
        <p:nvSpPr>
          <p:cNvPr id="6" name="TextBox 5">
            <a:extLst>
              <a:ext uri="{FF2B5EF4-FFF2-40B4-BE49-F238E27FC236}">
                <a16:creationId xmlns:a16="http://schemas.microsoft.com/office/drawing/2014/main" id="{88EA1BCD-3D48-49FC-BE32-F29F76F53DD0}"/>
              </a:ext>
            </a:extLst>
          </p:cNvPr>
          <p:cNvSpPr txBox="1"/>
          <p:nvPr/>
        </p:nvSpPr>
        <p:spPr>
          <a:xfrm>
            <a:off x="689113" y="34745"/>
            <a:ext cx="11728174" cy="646331"/>
          </a:xfrm>
          <a:prstGeom prst="rect">
            <a:avLst/>
          </a:prstGeom>
          <a:noFill/>
        </p:spPr>
        <p:txBody>
          <a:bodyPr wrap="square">
            <a:spAutoFit/>
          </a:bodyPr>
          <a:lstStyle/>
          <a:p>
            <a:r>
              <a:rPr lang="en-US" sz="3600" b="1" dirty="0"/>
              <a:t>    An Android based Application for Automobile   </a:t>
            </a:r>
          </a:p>
        </p:txBody>
      </p:sp>
      <p:sp>
        <p:nvSpPr>
          <p:cNvPr id="12" name="TextBox 11">
            <a:extLst>
              <a:ext uri="{FF2B5EF4-FFF2-40B4-BE49-F238E27FC236}">
                <a16:creationId xmlns:a16="http://schemas.microsoft.com/office/drawing/2014/main" id="{1E716FCE-460D-4168-8D11-C72CCF592B47}"/>
              </a:ext>
            </a:extLst>
          </p:cNvPr>
          <p:cNvSpPr txBox="1"/>
          <p:nvPr/>
        </p:nvSpPr>
        <p:spPr>
          <a:xfrm>
            <a:off x="2227311" y="5029563"/>
            <a:ext cx="6096000" cy="1049518"/>
          </a:xfrm>
          <a:prstGeom prst="rect">
            <a:avLst/>
          </a:prstGeom>
          <a:noFill/>
        </p:spPr>
        <p:txBody>
          <a:bodyPr wrap="square">
            <a:spAutoFit/>
          </a:bodyPr>
          <a:lstStyle/>
          <a:p>
            <a:pPr marL="0" indent="0" algn="ctr">
              <a:buNone/>
            </a:pPr>
            <a:r>
              <a:rPr lang="en-US" sz="2000" dirty="0">
                <a:latin typeface="Times New Roman" panose="02020603050405020304" pitchFamily="18" charset="0"/>
                <a:cs typeface="Times New Roman" panose="02020603050405020304" pitchFamily="18" charset="0"/>
                <a:sym typeface="+mn-ea"/>
              </a:rPr>
              <a:t>Department of Computer Science </a:t>
            </a:r>
            <a:endParaRPr lang="en-US" sz="2000" dirty="0">
              <a:solidFill>
                <a:schemeClr val="tx1"/>
              </a:solidFill>
              <a:latin typeface="Times New Roman" panose="02020603050405020304" pitchFamily="18" charset="0"/>
              <a:cs typeface="Times New Roman" panose="02020603050405020304" pitchFamily="18" charset="0"/>
            </a:endParaRPr>
          </a:p>
          <a:p>
            <a:pPr marL="0" indent="0" algn="ctr">
              <a:buNone/>
            </a:pPr>
            <a:r>
              <a:rPr lang="en-US" sz="2000" dirty="0">
                <a:latin typeface="Times New Roman" panose="02020603050405020304" pitchFamily="18" charset="0"/>
                <a:cs typeface="Times New Roman" panose="02020603050405020304" pitchFamily="18" charset="0"/>
                <a:sym typeface="+mn-ea"/>
              </a:rPr>
              <a:t>	</a:t>
            </a:r>
            <a:r>
              <a:rPr lang="en-US" sz="2000" b="1" dirty="0">
                <a:latin typeface="Times New Roman" panose="02020603050405020304" pitchFamily="18" charset="0"/>
                <a:cs typeface="Times New Roman" panose="02020603050405020304" pitchFamily="18" charset="0"/>
                <a:sym typeface="+mn-ea"/>
              </a:rPr>
              <a:t>COMSATS</a:t>
            </a:r>
            <a:r>
              <a:rPr lang="en-US" sz="2000" dirty="0">
                <a:latin typeface="Times New Roman" panose="02020603050405020304" pitchFamily="18" charset="0"/>
                <a:cs typeface="Times New Roman" panose="02020603050405020304" pitchFamily="18" charset="0"/>
                <a:sym typeface="+mn-ea"/>
              </a:rPr>
              <a:t> University Islamabad, Attock Campus</a:t>
            </a:r>
            <a:endParaRPr lang="en-US" sz="2000" dirty="0">
              <a:latin typeface="Times New Roman" panose="02020603050405020304" pitchFamily="18" charset="0"/>
              <a:cs typeface="Times New Roman" panose="02020603050405020304" pitchFamily="18" charset="0"/>
            </a:endParaRPr>
          </a:p>
          <a:p>
            <a:pPr marL="3657600" lvl="8" algn="l">
              <a:buClrTx/>
              <a:buSzTx/>
              <a:buNone/>
            </a:pPr>
            <a:r>
              <a:rPr lang="en-US" sz="2000" b="1" dirty="0"/>
              <a:t>		</a:t>
            </a:r>
          </a:p>
        </p:txBody>
      </p:sp>
      <p:sp>
        <p:nvSpPr>
          <p:cNvPr id="9" name="TextBox 8">
            <a:extLst>
              <a:ext uri="{FF2B5EF4-FFF2-40B4-BE49-F238E27FC236}">
                <a16:creationId xmlns:a16="http://schemas.microsoft.com/office/drawing/2014/main" id="{5A6EE90F-5B22-4DD6-B1DB-59A93B1475D9}"/>
              </a:ext>
            </a:extLst>
          </p:cNvPr>
          <p:cNvSpPr txBox="1"/>
          <p:nvPr/>
        </p:nvSpPr>
        <p:spPr>
          <a:xfrm>
            <a:off x="2283632" y="2268623"/>
            <a:ext cx="6096000" cy="646331"/>
          </a:xfrm>
          <a:prstGeom prst="rect">
            <a:avLst/>
          </a:prstGeom>
          <a:noFill/>
        </p:spPr>
        <p:txBody>
          <a:bodyPr wrap="square">
            <a:spAutoFit/>
          </a:bodyPr>
          <a:lstStyle/>
          <a:p>
            <a:pPr algn="ctr"/>
            <a:r>
              <a:rPr lang="en-US" sz="1800" b="1" u="sng" dirty="0">
                <a:solidFill>
                  <a:schemeClr val="tx1"/>
                </a:solidFill>
                <a:latin typeface="Times New Roman"/>
              </a:rPr>
              <a:t>Supervised by</a:t>
            </a:r>
            <a:r>
              <a:rPr lang="en-US" sz="1800" b="1" u="sng" dirty="0">
                <a:latin typeface="Times New Roman"/>
              </a:rPr>
              <a:t>:</a:t>
            </a:r>
          </a:p>
          <a:p>
            <a:pPr algn="ctr"/>
            <a:r>
              <a:rPr lang="en-US" sz="1800" dirty="0">
                <a:latin typeface="Times New Roman"/>
              </a:rPr>
              <a:t>Mr. Yasir Ali Shah</a:t>
            </a:r>
            <a:endParaRPr lang="en-US" dirty="0"/>
          </a:p>
        </p:txBody>
      </p:sp>
      <p:sp>
        <p:nvSpPr>
          <p:cNvPr id="13" name="TextBox 12">
            <a:extLst>
              <a:ext uri="{FF2B5EF4-FFF2-40B4-BE49-F238E27FC236}">
                <a16:creationId xmlns:a16="http://schemas.microsoft.com/office/drawing/2014/main" id="{E440AC67-B417-4C9B-9C75-B307DE6B691A}"/>
              </a:ext>
            </a:extLst>
          </p:cNvPr>
          <p:cNvSpPr txBox="1"/>
          <p:nvPr/>
        </p:nvSpPr>
        <p:spPr>
          <a:xfrm>
            <a:off x="2227311" y="3425687"/>
            <a:ext cx="6208642" cy="646331"/>
          </a:xfrm>
          <a:prstGeom prst="rect">
            <a:avLst/>
          </a:prstGeom>
          <a:noFill/>
        </p:spPr>
        <p:txBody>
          <a:bodyPr wrap="square">
            <a:spAutoFit/>
          </a:bodyPr>
          <a:lstStyle/>
          <a:p>
            <a:pPr algn="ctr"/>
            <a:r>
              <a:rPr lang="en-US" sz="1800" b="1" u="sng" dirty="0">
                <a:solidFill>
                  <a:schemeClr val="tx1"/>
                </a:solidFill>
                <a:latin typeface="Times New Roman"/>
              </a:rPr>
              <a:t>Group Member:</a:t>
            </a:r>
          </a:p>
          <a:p>
            <a:pPr algn="ctr"/>
            <a:r>
              <a:rPr lang="en-US" dirty="0">
                <a:latin typeface="Times New Roman"/>
              </a:rPr>
              <a:t>Nabeel Hassan </a:t>
            </a:r>
            <a:r>
              <a:rPr lang="en-US" sz="1800" dirty="0">
                <a:latin typeface="Times New Roman"/>
              </a:rPr>
              <a:t>(FA17-BCS-054)</a:t>
            </a:r>
          </a:p>
        </p:txBody>
      </p:sp>
    </p:spTree>
    <p:extLst>
      <p:ext uri="{BB962C8B-B14F-4D97-AF65-F5344CB8AC3E}">
        <p14:creationId xmlns:p14="http://schemas.microsoft.com/office/powerpoint/2010/main" val="2609411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7E8DB-7D32-4922-8CE0-A7EF3D6FD003}"/>
              </a:ext>
            </a:extLst>
          </p:cNvPr>
          <p:cNvSpPr>
            <a:spLocks noGrp="1"/>
          </p:cNvSpPr>
          <p:nvPr>
            <p:ph type="title"/>
          </p:nvPr>
        </p:nvSpPr>
        <p:spPr/>
        <p:txBody>
          <a:bodyPr/>
          <a:lstStyle/>
          <a:p>
            <a:pPr algn="ctr"/>
            <a:r>
              <a:rPr lang="en-US" dirty="0"/>
              <a:t>Introduction</a:t>
            </a:r>
          </a:p>
        </p:txBody>
      </p:sp>
      <p:sp>
        <p:nvSpPr>
          <p:cNvPr id="3" name="Content Placeholder 2">
            <a:extLst>
              <a:ext uri="{FF2B5EF4-FFF2-40B4-BE49-F238E27FC236}">
                <a16:creationId xmlns:a16="http://schemas.microsoft.com/office/drawing/2014/main" id="{58955ACF-49BA-4D01-84E4-A648B977790E}"/>
              </a:ext>
            </a:extLst>
          </p:cNvPr>
          <p:cNvSpPr>
            <a:spLocks noGrp="1"/>
          </p:cNvSpPr>
          <p:nvPr>
            <p:ph idx="1"/>
          </p:nvPr>
        </p:nvSpPr>
        <p:spPr/>
        <p:txBody>
          <a:bodyPr/>
          <a:lstStyle/>
          <a:p>
            <a:r>
              <a:rPr lang="en-US" dirty="0"/>
              <a:t>Android Application for Automobile provide the services that are relevant to the car inspection like car towing, car repairing and locksmith etc.</a:t>
            </a:r>
          </a:p>
          <a:p>
            <a:r>
              <a:rPr lang="en-US" dirty="0"/>
              <a:t> </a:t>
            </a:r>
            <a:r>
              <a:rPr lang="en-US" dirty="0">
                <a:effectLst/>
                <a:ea typeface="Calibri" panose="020F0502020204030204" pitchFamily="34" charset="0"/>
              </a:rPr>
              <a:t>Information Technology allows the user to select any available service through our app.</a:t>
            </a:r>
          </a:p>
          <a:p>
            <a:r>
              <a:rPr lang="en-US" sz="1800" dirty="0">
                <a:effectLst/>
                <a:latin typeface="Times New Roman" panose="02020603050405020304" pitchFamily="18" charset="0"/>
                <a:ea typeface="Calibri" panose="020F0502020204030204" pitchFamily="34" charset="0"/>
              </a:rPr>
              <a:t>. </a:t>
            </a:r>
            <a:r>
              <a:rPr lang="en-US" dirty="0">
                <a:effectLst/>
                <a:ea typeface="Calibri" panose="020F0502020204030204" pitchFamily="34" charset="0"/>
              </a:rPr>
              <a:t>It provides services to user at low and reasonable price and user can easily reach at their destination without any hesitation</a:t>
            </a:r>
            <a:r>
              <a:rPr lang="en-US" sz="1800" dirty="0">
                <a:effectLst/>
                <a:latin typeface="Times New Roman" panose="02020603050405020304" pitchFamily="18" charset="0"/>
                <a:ea typeface="Calibri" panose="020F0502020204030204" pitchFamily="34" charset="0"/>
              </a:rPr>
              <a:t>. </a:t>
            </a:r>
            <a:endParaRPr lang="en-US" dirty="0"/>
          </a:p>
        </p:txBody>
      </p:sp>
      <p:pic>
        <p:nvPicPr>
          <p:cNvPr id="4" name="Content Placeholder 3">
            <a:extLst>
              <a:ext uri="{FF2B5EF4-FFF2-40B4-BE49-F238E27FC236}">
                <a16:creationId xmlns:a16="http://schemas.microsoft.com/office/drawing/2014/main" id="{ED983304-D39A-41D0-94C2-0968E3A61D9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695" y="170180"/>
            <a:ext cx="1314450" cy="1144270"/>
          </a:xfrm>
          <a:prstGeom prst="rect">
            <a:avLst/>
          </a:prstGeom>
        </p:spPr>
      </p:pic>
    </p:spTree>
    <p:extLst>
      <p:ext uri="{BB962C8B-B14F-4D97-AF65-F5344CB8AC3E}">
        <p14:creationId xmlns:p14="http://schemas.microsoft.com/office/powerpoint/2010/main" val="884254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EE4A5-469E-44CA-8008-E58EFFD2D2AF}"/>
              </a:ext>
            </a:extLst>
          </p:cNvPr>
          <p:cNvSpPr>
            <a:spLocks noGrp="1"/>
          </p:cNvSpPr>
          <p:nvPr>
            <p:ph type="title"/>
          </p:nvPr>
        </p:nvSpPr>
        <p:spPr/>
        <p:txBody>
          <a:bodyPr/>
          <a:lstStyle/>
          <a:p>
            <a:pPr algn="ctr"/>
            <a:r>
              <a:rPr lang="en-US" b="1" u="sng" dirty="0"/>
              <a:t>Outline</a:t>
            </a:r>
          </a:p>
        </p:txBody>
      </p:sp>
      <p:pic>
        <p:nvPicPr>
          <p:cNvPr id="3" name="Content Placeholder 6">
            <a:extLst>
              <a:ext uri="{FF2B5EF4-FFF2-40B4-BE49-F238E27FC236}">
                <a16:creationId xmlns:a16="http://schemas.microsoft.com/office/drawing/2014/main" id="{2AAD6097-13A9-4951-B460-57AF620E62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5370" y="468313"/>
            <a:ext cx="1403985" cy="1222375"/>
          </a:xfrm>
          <a:prstGeom prst="rect">
            <a:avLst/>
          </a:prstGeom>
        </p:spPr>
      </p:pic>
      <p:sp>
        <p:nvSpPr>
          <p:cNvPr id="5" name="TextBox 4">
            <a:extLst>
              <a:ext uri="{FF2B5EF4-FFF2-40B4-BE49-F238E27FC236}">
                <a16:creationId xmlns:a16="http://schemas.microsoft.com/office/drawing/2014/main" id="{F1E29021-2CB8-4856-AD27-921F0BDE6E06}"/>
              </a:ext>
            </a:extLst>
          </p:cNvPr>
          <p:cNvSpPr txBox="1"/>
          <p:nvPr/>
        </p:nvSpPr>
        <p:spPr>
          <a:xfrm>
            <a:off x="838200" y="2741978"/>
            <a:ext cx="6096000" cy="3970318"/>
          </a:xfrm>
          <a:prstGeom prst="rect">
            <a:avLst/>
          </a:prstGeom>
          <a:noFill/>
        </p:spPr>
        <p:txBody>
          <a:bodyPr wrap="square">
            <a:spAutoFit/>
          </a:bodyPr>
          <a:lstStyle/>
          <a:p>
            <a:pPr marL="457200" indent="-457200">
              <a:buFont typeface="Arial" panose="020B0604020202020204" pitchFamily="34" charset="0"/>
              <a:buChar char="•"/>
            </a:pPr>
            <a:r>
              <a:rPr lang="en-US" sz="2800" dirty="0"/>
              <a:t>Introduction</a:t>
            </a:r>
          </a:p>
          <a:p>
            <a:pPr marL="457200" indent="-457200">
              <a:buFont typeface="Arial" panose="020B0604020202020204" pitchFamily="34" charset="0"/>
              <a:buChar char="•"/>
            </a:pPr>
            <a:r>
              <a:rPr lang="en-US" sz="2800" dirty="0"/>
              <a:t>Problem Statement</a:t>
            </a:r>
          </a:p>
          <a:p>
            <a:pPr marL="457200" indent="-457200">
              <a:buFont typeface="Arial" panose="020B0604020202020204" pitchFamily="34" charset="0"/>
              <a:buChar char="•"/>
            </a:pPr>
            <a:r>
              <a:rPr lang="en-US" sz="2800" dirty="0"/>
              <a:t>Workflow</a:t>
            </a:r>
          </a:p>
          <a:p>
            <a:pPr marL="457200" indent="-457200">
              <a:buFont typeface="Arial" panose="020B0604020202020204" pitchFamily="34" charset="0"/>
              <a:buChar char="•"/>
            </a:pPr>
            <a:r>
              <a:rPr lang="en-US" sz="2800" dirty="0"/>
              <a:t>Objectives</a:t>
            </a:r>
          </a:p>
          <a:p>
            <a:pPr marL="457200" indent="-457200">
              <a:buFont typeface="Arial" panose="020B0604020202020204" pitchFamily="34" charset="0"/>
              <a:buChar char="•"/>
            </a:pPr>
            <a:r>
              <a:rPr lang="en-US" sz="2800" dirty="0"/>
              <a:t>Development Requirements</a:t>
            </a:r>
          </a:p>
          <a:p>
            <a:pPr marL="457200" indent="-457200">
              <a:buFont typeface="Arial" panose="020B0604020202020204" pitchFamily="34" charset="0"/>
              <a:buChar char="•"/>
            </a:pPr>
            <a:r>
              <a:rPr lang="en-US" sz="2800" dirty="0"/>
              <a:t>GUI</a:t>
            </a:r>
          </a:p>
          <a:p>
            <a:pPr marL="457200" indent="-457200">
              <a:buFont typeface="Arial" panose="020B0604020202020204" pitchFamily="34" charset="0"/>
              <a:buChar char="•"/>
            </a:pPr>
            <a:r>
              <a:rPr lang="en-US" sz="2800" dirty="0"/>
              <a:t>Modern Tools</a:t>
            </a:r>
          </a:p>
          <a:p>
            <a:pPr marL="457200" indent="-457200">
              <a:buFont typeface="Arial" panose="020B0604020202020204" pitchFamily="34" charset="0"/>
              <a:buChar char="•"/>
            </a:pPr>
            <a:r>
              <a:rPr lang="en-US" sz="2800" dirty="0"/>
              <a:t>Methodology</a:t>
            </a:r>
          </a:p>
          <a:p>
            <a:pPr marL="457200" indent="-457200">
              <a:buFont typeface="Arial" panose="020B0604020202020204" pitchFamily="34" charset="0"/>
              <a:buChar char="•"/>
            </a:pPr>
            <a:r>
              <a:rPr lang="en-US" sz="2800" dirty="0"/>
              <a:t>Advantages</a:t>
            </a:r>
          </a:p>
        </p:txBody>
      </p:sp>
    </p:spTree>
    <p:extLst>
      <p:ext uri="{BB962C8B-B14F-4D97-AF65-F5344CB8AC3E}">
        <p14:creationId xmlns:p14="http://schemas.microsoft.com/office/powerpoint/2010/main" val="3049200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C4FDD-A3A2-4FBD-8277-842FB5AEEF3C}"/>
              </a:ext>
            </a:extLst>
          </p:cNvPr>
          <p:cNvSpPr>
            <a:spLocks noGrp="1"/>
          </p:cNvSpPr>
          <p:nvPr>
            <p:ph type="title"/>
          </p:nvPr>
        </p:nvSpPr>
        <p:spPr/>
        <p:txBody>
          <a:bodyPr/>
          <a:lstStyle/>
          <a:p>
            <a:pPr algn="ctr"/>
            <a:r>
              <a:rPr lang="en-US" b="1" u="sng" dirty="0"/>
              <a:t>Problem Statement</a:t>
            </a:r>
            <a:endParaRPr lang="en-US" dirty="0"/>
          </a:p>
        </p:txBody>
      </p:sp>
      <p:sp>
        <p:nvSpPr>
          <p:cNvPr id="3" name="Content Placeholder 2">
            <a:extLst>
              <a:ext uri="{FF2B5EF4-FFF2-40B4-BE49-F238E27FC236}">
                <a16:creationId xmlns:a16="http://schemas.microsoft.com/office/drawing/2014/main" id="{68503422-22E2-4249-A010-DFCB99C034EA}"/>
              </a:ext>
            </a:extLst>
          </p:cNvPr>
          <p:cNvSpPr>
            <a:spLocks noGrp="1"/>
          </p:cNvSpPr>
          <p:nvPr>
            <p:ph idx="1"/>
          </p:nvPr>
        </p:nvSpPr>
        <p:spPr>
          <a:xfrm>
            <a:off x="838200" y="2209938"/>
            <a:ext cx="10515600" cy="4351338"/>
          </a:xfrm>
        </p:spPr>
        <p:txBody>
          <a:bodyPr/>
          <a:lstStyle/>
          <a:p>
            <a:r>
              <a:rPr lang="en-US" dirty="0"/>
              <a:t>When a person can travel one place to another. Car can stop some place in the road and can not start.</a:t>
            </a:r>
          </a:p>
          <a:p>
            <a:r>
              <a:rPr lang="en-US" dirty="0"/>
              <a:t>He/she can worry how we can him/her go to the final destination.</a:t>
            </a:r>
          </a:p>
        </p:txBody>
      </p:sp>
      <p:pic>
        <p:nvPicPr>
          <p:cNvPr id="4" name="Content Placeholder 3">
            <a:extLst>
              <a:ext uri="{FF2B5EF4-FFF2-40B4-BE49-F238E27FC236}">
                <a16:creationId xmlns:a16="http://schemas.microsoft.com/office/drawing/2014/main" id="{87901A82-3470-4036-8A64-BBBDEEA82B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695" y="211568"/>
            <a:ext cx="1314450" cy="1144270"/>
          </a:xfrm>
          <a:prstGeom prst="rect">
            <a:avLst/>
          </a:prstGeom>
        </p:spPr>
      </p:pic>
    </p:spTree>
    <p:extLst>
      <p:ext uri="{BB962C8B-B14F-4D97-AF65-F5344CB8AC3E}">
        <p14:creationId xmlns:p14="http://schemas.microsoft.com/office/powerpoint/2010/main" val="4022974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96658-B7E6-405D-B199-A5745A2B52BA}"/>
              </a:ext>
            </a:extLst>
          </p:cNvPr>
          <p:cNvSpPr>
            <a:spLocks noGrp="1"/>
          </p:cNvSpPr>
          <p:nvPr>
            <p:ph type="title"/>
          </p:nvPr>
        </p:nvSpPr>
        <p:spPr/>
        <p:txBody>
          <a:bodyPr/>
          <a:lstStyle/>
          <a:p>
            <a:pPr algn="ctr"/>
            <a:r>
              <a:rPr lang="en-US" b="1" dirty="0"/>
              <a:t>Work Flow</a:t>
            </a:r>
          </a:p>
        </p:txBody>
      </p:sp>
      <p:pic>
        <p:nvPicPr>
          <p:cNvPr id="4" name="Content Placeholder 3">
            <a:extLst>
              <a:ext uri="{FF2B5EF4-FFF2-40B4-BE49-F238E27FC236}">
                <a16:creationId xmlns:a16="http://schemas.microsoft.com/office/drawing/2014/main" id="{27798EEE-467E-4116-8718-3FCCD636910D}"/>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495737" y="1825625"/>
            <a:ext cx="7200525" cy="4351338"/>
          </a:xfrm>
          <a:prstGeom prst="rect">
            <a:avLst/>
          </a:prstGeom>
        </p:spPr>
      </p:pic>
      <p:pic>
        <p:nvPicPr>
          <p:cNvPr id="5" name="Content Placeholder 3">
            <a:extLst>
              <a:ext uri="{FF2B5EF4-FFF2-40B4-BE49-F238E27FC236}">
                <a16:creationId xmlns:a16="http://schemas.microsoft.com/office/drawing/2014/main" id="{4F823DD3-0589-4615-98B2-D8DD0AB0CB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6695" y="170180"/>
            <a:ext cx="1314450" cy="1144270"/>
          </a:xfrm>
          <a:prstGeom prst="rect">
            <a:avLst/>
          </a:prstGeom>
        </p:spPr>
      </p:pic>
    </p:spTree>
    <p:extLst>
      <p:ext uri="{BB962C8B-B14F-4D97-AF65-F5344CB8AC3E}">
        <p14:creationId xmlns:p14="http://schemas.microsoft.com/office/powerpoint/2010/main" val="4016118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E160-671B-41A5-A1F9-0154971B2301}"/>
              </a:ext>
            </a:extLst>
          </p:cNvPr>
          <p:cNvSpPr>
            <a:spLocks noGrp="1"/>
          </p:cNvSpPr>
          <p:nvPr>
            <p:ph type="title"/>
          </p:nvPr>
        </p:nvSpPr>
        <p:spPr/>
        <p:txBody>
          <a:bodyPr/>
          <a:lstStyle/>
          <a:p>
            <a:pPr algn="ctr"/>
            <a:r>
              <a:rPr lang="en-US" sz="4400" b="1" u="sng" dirty="0"/>
              <a:t>Objectives</a:t>
            </a:r>
            <a:br>
              <a:rPr lang="en-US" sz="4400" dirty="0"/>
            </a:br>
            <a:endParaRPr lang="en-US" dirty="0"/>
          </a:p>
        </p:txBody>
      </p:sp>
      <p:sp>
        <p:nvSpPr>
          <p:cNvPr id="3" name="Content Placeholder 2">
            <a:extLst>
              <a:ext uri="{FF2B5EF4-FFF2-40B4-BE49-F238E27FC236}">
                <a16:creationId xmlns:a16="http://schemas.microsoft.com/office/drawing/2014/main" id="{20873219-6653-40B1-9C36-61488D75B33C}"/>
              </a:ext>
            </a:extLst>
          </p:cNvPr>
          <p:cNvSpPr>
            <a:spLocks noGrp="1"/>
          </p:cNvSpPr>
          <p:nvPr>
            <p:ph idx="1"/>
          </p:nvPr>
        </p:nvSpPr>
        <p:spPr/>
        <p:txBody>
          <a:bodyPr/>
          <a:lstStyle/>
          <a:p>
            <a:r>
              <a:rPr lang="en-US" dirty="0"/>
              <a:t>Android Application for Automobile provides the complete package of services.</a:t>
            </a:r>
          </a:p>
          <a:p>
            <a:r>
              <a:rPr lang="en-US" dirty="0"/>
              <a:t>Following services are</a:t>
            </a:r>
          </a:p>
          <a:p>
            <a:r>
              <a:rPr lang="en-US" dirty="0">
                <a:effectLst/>
                <a:ea typeface="Calibri" panose="020F0502020204030204" pitchFamily="34" charset="0"/>
              </a:rPr>
              <a:t>Taxi Towing</a:t>
            </a:r>
          </a:p>
          <a:p>
            <a:r>
              <a:rPr lang="en-US" dirty="0">
                <a:effectLst/>
                <a:ea typeface="Calibri" panose="020F0502020204030204" pitchFamily="34" charset="0"/>
              </a:rPr>
              <a:t> Repairing</a:t>
            </a:r>
          </a:p>
          <a:p>
            <a:r>
              <a:rPr lang="en-US" dirty="0">
                <a:effectLst/>
                <a:ea typeface="Calibri" panose="020F0502020204030204" pitchFamily="34" charset="0"/>
              </a:rPr>
              <a:t> Locksmith</a:t>
            </a:r>
          </a:p>
          <a:p>
            <a:r>
              <a:rPr lang="en-US" dirty="0">
                <a:effectLst/>
                <a:ea typeface="Calibri" panose="020F0502020204030204" pitchFamily="34" charset="0"/>
              </a:rPr>
              <a:t> Fueling and Battery relevant Service</a:t>
            </a:r>
          </a:p>
          <a:p>
            <a:endParaRPr lang="en-US" dirty="0"/>
          </a:p>
        </p:txBody>
      </p:sp>
      <p:pic>
        <p:nvPicPr>
          <p:cNvPr id="4" name="Content Placeholder 3">
            <a:extLst>
              <a:ext uri="{FF2B5EF4-FFF2-40B4-BE49-F238E27FC236}">
                <a16:creationId xmlns:a16="http://schemas.microsoft.com/office/drawing/2014/main" id="{63A3442D-57EA-475D-BA6C-A0FC6C6DB62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695" y="183432"/>
            <a:ext cx="1314450" cy="1144270"/>
          </a:xfrm>
          <a:prstGeom prst="rect">
            <a:avLst/>
          </a:prstGeom>
        </p:spPr>
      </p:pic>
    </p:spTree>
    <p:extLst>
      <p:ext uri="{BB962C8B-B14F-4D97-AF65-F5344CB8AC3E}">
        <p14:creationId xmlns:p14="http://schemas.microsoft.com/office/powerpoint/2010/main" val="779784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8BE46-1970-4B98-A418-05F0064839A7}"/>
              </a:ext>
            </a:extLst>
          </p:cNvPr>
          <p:cNvSpPr>
            <a:spLocks noGrp="1"/>
          </p:cNvSpPr>
          <p:nvPr>
            <p:ph type="title"/>
          </p:nvPr>
        </p:nvSpPr>
        <p:spPr/>
        <p:txBody>
          <a:bodyPr/>
          <a:lstStyle/>
          <a:p>
            <a:pPr algn="ctr"/>
            <a:r>
              <a:rPr lang="en-US" b="1" u="sng" dirty="0"/>
              <a:t>Related Work</a:t>
            </a:r>
            <a:endParaRPr lang="en-US" u="sng" dirty="0"/>
          </a:p>
        </p:txBody>
      </p:sp>
      <p:sp>
        <p:nvSpPr>
          <p:cNvPr id="3" name="Content Placeholder 2">
            <a:extLst>
              <a:ext uri="{FF2B5EF4-FFF2-40B4-BE49-F238E27FC236}">
                <a16:creationId xmlns:a16="http://schemas.microsoft.com/office/drawing/2014/main" id="{F46EFFB8-61B0-459A-A534-323FB8753D5F}"/>
              </a:ext>
            </a:extLst>
          </p:cNvPr>
          <p:cNvSpPr>
            <a:spLocks noGrp="1"/>
          </p:cNvSpPr>
          <p:nvPr>
            <p:ph idx="1"/>
          </p:nvPr>
        </p:nvSpPr>
        <p:spPr/>
        <p:txBody>
          <a:bodyPr>
            <a:normAutofit/>
          </a:bodyPr>
          <a:lstStyle/>
          <a:p>
            <a:pPr marL="0" marR="0" indent="0">
              <a:lnSpc>
                <a:spcPct val="107000"/>
              </a:lnSpc>
              <a:spcBef>
                <a:spcPts val="0"/>
              </a:spcBef>
              <a:spcAft>
                <a:spcPts val="800"/>
              </a:spcAft>
              <a:buNone/>
            </a:pPr>
            <a:r>
              <a:rPr lang="en-US" sz="2000" b="1" dirty="0">
                <a:effectLst/>
                <a:ea typeface="Calibri" panose="020F0502020204030204" pitchFamily="34" charset="0"/>
                <a:cs typeface="Arial" panose="020B0604020202020204" pitchFamily="34" charset="0"/>
              </a:rPr>
              <a:t>1 American Automobile Association</a:t>
            </a:r>
            <a:endParaRPr lang="en-US" sz="2000" dirty="0">
              <a:effectLst/>
              <a:ea typeface="Calibri" panose="020F0502020204030204" pitchFamily="34" charset="0"/>
              <a:cs typeface="Arial" panose="020B0604020202020204" pitchFamily="34" charset="0"/>
            </a:endParaRPr>
          </a:p>
          <a:p>
            <a:pPr marL="0" indent="0">
              <a:buNone/>
            </a:pPr>
            <a:r>
              <a:rPr lang="en-US" sz="2000" dirty="0">
                <a:effectLst/>
                <a:ea typeface="Calibri" panose="020F0502020204030204" pitchFamily="34" charset="0"/>
                <a:cs typeface="Arial" panose="020B0604020202020204" pitchFamily="34" charset="0"/>
              </a:rPr>
              <a:t>The American Automobile Association (AAA) is a federation of motor clubs throughout North America. AAA is a non-profit member service organization with over 58 million members in the United State and Canada. AAA provides services to its members, including roadside assistance and others. Its national headquarters are in Heathrow, Florida.</a:t>
            </a:r>
          </a:p>
          <a:p>
            <a:pPr marL="0" marR="0" indent="0">
              <a:lnSpc>
                <a:spcPct val="107000"/>
              </a:lnSpc>
              <a:spcBef>
                <a:spcPts val="0"/>
              </a:spcBef>
              <a:spcAft>
                <a:spcPts val="800"/>
              </a:spcAft>
              <a:buNone/>
            </a:pPr>
            <a:r>
              <a:rPr lang="en-US" sz="2000" b="1" dirty="0">
                <a:effectLst/>
                <a:ea typeface="Calibri" panose="020F0502020204030204" pitchFamily="34" charset="0"/>
                <a:cs typeface="Arial" panose="020B0604020202020204" pitchFamily="34" charset="0"/>
              </a:rPr>
              <a:t>2 Canadian Automobile Association</a:t>
            </a:r>
            <a:endParaRPr lang="en-US" sz="2000" dirty="0">
              <a:effectLst/>
              <a:ea typeface="Calibri" panose="020F0502020204030204" pitchFamily="34" charset="0"/>
              <a:cs typeface="Arial" panose="020B0604020202020204" pitchFamily="34" charset="0"/>
            </a:endParaRPr>
          </a:p>
          <a:p>
            <a:pPr marL="0" marR="0" indent="0" algn="just">
              <a:lnSpc>
                <a:spcPct val="150000"/>
              </a:lnSpc>
              <a:spcBef>
                <a:spcPts val="0"/>
              </a:spcBef>
              <a:spcAft>
                <a:spcPts val="800"/>
              </a:spcAft>
              <a:buNone/>
            </a:pPr>
            <a:r>
              <a:rPr lang="en-US" sz="2000" dirty="0">
                <a:effectLst/>
                <a:ea typeface="Calibri" panose="020F0502020204030204" pitchFamily="34" charset="0"/>
                <a:cs typeface="Arial" panose="020B0604020202020204" pitchFamily="34" charset="0"/>
              </a:rPr>
              <a:t>The Canadian Automobile Association commonly known as (CAA) is a non-profit federation, founded in 1913, of eight motor clubs across Canada, providing roadside assistance service, insurance services, and member discount. </a:t>
            </a:r>
          </a:p>
          <a:p>
            <a:endParaRPr lang="en-US" sz="2000" dirty="0"/>
          </a:p>
        </p:txBody>
      </p:sp>
      <p:pic>
        <p:nvPicPr>
          <p:cNvPr id="4" name="Content Placeholder 3">
            <a:extLst>
              <a:ext uri="{FF2B5EF4-FFF2-40B4-BE49-F238E27FC236}">
                <a16:creationId xmlns:a16="http://schemas.microsoft.com/office/drawing/2014/main" id="{7FED3068-B32F-435E-83BD-40EB46BE662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695" y="170180"/>
            <a:ext cx="1314450" cy="1144270"/>
          </a:xfrm>
          <a:prstGeom prst="rect">
            <a:avLst/>
          </a:prstGeom>
        </p:spPr>
      </p:pic>
    </p:spTree>
    <p:extLst>
      <p:ext uri="{BB962C8B-B14F-4D97-AF65-F5344CB8AC3E}">
        <p14:creationId xmlns:p14="http://schemas.microsoft.com/office/powerpoint/2010/main" val="3676156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505F7-CBDD-40F1-A399-2DC2BE9708C2}"/>
              </a:ext>
            </a:extLst>
          </p:cNvPr>
          <p:cNvSpPr>
            <a:spLocks noGrp="1"/>
          </p:cNvSpPr>
          <p:nvPr>
            <p:ph type="title"/>
          </p:nvPr>
        </p:nvSpPr>
        <p:spPr/>
        <p:txBody>
          <a:bodyPr/>
          <a:lstStyle/>
          <a:p>
            <a:pPr algn="ctr"/>
            <a:r>
              <a:rPr lang="en-US" b="1" u="sng" dirty="0"/>
              <a:t>Development Requirements</a:t>
            </a:r>
            <a:endParaRPr lang="en-US" u="sng" dirty="0"/>
          </a:p>
        </p:txBody>
      </p:sp>
      <p:sp>
        <p:nvSpPr>
          <p:cNvPr id="3" name="Content Placeholder 2">
            <a:extLst>
              <a:ext uri="{FF2B5EF4-FFF2-40B4-BE49-F238E27FC236}">
                <a16:creationId xmlns:a16="http://schemas.microsoft.com/office/drawing/2014/main" id="{6A16D613-3065-43BC-83F3-E7A443BE2019}"/>
              </a:ext>
            </a:extLst>
          </p:cNvPr>
          <p:cNvSpPr>
            <a:spLocks noGrp="1"/>
          </p:cNvSpPr>
          <p:nvPr>
            <p:ph idx="1"/>
          </p:nvPr>
        </p:nvSpPr>
        <p:spPr>
          <a:xfrm>
            <a:off x="838200" y="1839693"/>
            <a:ext cx="10515600" cy="4351338"/>
          </a:xfrm>
        </p:spPr>
        <p:txBody>
          <a:bodyPr/>
          <a:lstStyle/>
          <a:p>
            <a:pPr marL="0" indent="0" algn="just">
              <a:buNone/>
            </a:pPr>
            <a:r>
              <a:rPr lang="en-US" b="1" u="sng" dirty="0"/>
              <a:t>Software Requirements:</a:t>
            </a:r>
          </a:p>
          <a:p>
            <a:r>
              <a:rPr lang="en-US" b="1" dirty="0"/>
              <a:t>IDE:</a:t>
            </a:r>
            <a:r>
              <a:rPr lang="en-US" dirty="0"/>
              <a:t> Android Studio</a:t>
            </a:r>
          </a:p>
          <a:p>
            <a:r>
              <a:rPr lang="en-US" b="1" dirty="0"/>
              <a:t>Programming Language:</a:t>
            </a:r>
            <a:r>
              <a:rPr lang="en-US" dirty="0"/>
              <a:t>  JAVA, XML</a:t>
            </a:r>
          </a:p>
          <a:p>
            <a:r>
              <a:rPr lang="en-US" b="1" dirty="0"/>
              <a:t>Database:</a:t>
            </a:r>
            <a:r>
              <a:rPr lang="en-US" dirty="0"/>
              <a:t>  My Sql</a:t>
            </a:r>
          </a:p>
          <a:p>
            <a:pPr algn="just"/>
            <a:endParaRPr lang="en-US" dirty="0"/>
          </a:p>
          <a:p>
            <a:pPr marL="0" indent="0" algn="just">
              <a:buNone/>
            </a:pPr>
            <a:endParaRPr lang="en-US" dirty="0"/>
          </a:p>
        </p:txBody>
      </p:sp>
      <p:pic>
        <p:nvPicPr>
          <p:cNvPr id="4" name="Content Placeholder 3">
            <a:extLst>
              <a:ext uri="{FF2B5EF4-FFF2-40B4-BE49-F238E27FC236}">
                <a16:creationId xmlns:a16="http://schemas.microsoft.com/office/drawing/2014/main" id="{DB69D564-599A-456D-8B30-60D20C622DF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695" y="170180"/>
            <a:ext cx="1314450" cy="1144270"/>
          </a:xfrm>
          <a:prstGeom prst="rect">
            <a:avLst/>
          </a:prstGeom>
        </p:spPr>
      </p:pic>
    </p:spTree>
    <p:extLst>
      <p:ext uri="{BB962C8B-B14F-4D97-AF65-F5344CB8AC3E}">
        <p14:creationId xmlns:p14="http://schemas.microsoft.com/office/powerpoint/2010/main" val="36772100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397</TotalTime>
  <Words>557</Words>
  <Application>Microsoft Office PowerPoint</Application>
  <PresentationFormat>Widescreen</PresentationFormat>
  <Paragraphs>78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CenturyGothic</vt:lpstr>
      <vt:lpstr>Times New Roman</vt:lpstr>
      <vt:lpstr>Office Theme</vt:lpstr>
      <vt:lpstr>PowerPoint Presentation</vt:lpstr>
      <vt:lpstr>PowerPoint Presentation</vt:lpstr>
      <vt:lpstr>Introduction</vt:lpstr>
      <vt:lpstr>Outline</vt:lpstr>
      <vt:lpstr>Problem Statement</vt:lpstr>
      <vt:lpstr>Work Flow</vt:lpstr>
      <vt:lpstr>Objectives </vt:lpstr>
      <vt:lpstr>Related Work</vt:lpstr>
      <vt:lpstr>Development Requirements</vt:lpstr>
      <vt:lpstr>Splash screen of app</vt:lpstr>
      <vt:lpstr>Login screen of App</vt:lpstr>
      <vt:lpstr>Register user in App</vt:lpstr>
      <vt:lpstr>Modern Tools</vt:lpstr>
      <vt:lpstr>Methodology</vt:lpstr>
      <vt:lpstr>Advantages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Nabeel Hassan</dc:creator>
  <cp:lastModifiedBy>Nabeel Hassan</cp:lastModifiedBy>
  <cp:revision>26</cp:revision>
  <dcterms:created xsi:type="dcterms:W3CDTF">2020-12-08T06:17:49Z</dcterms:created>
  <dcterms:modified xsi:type="dcterms:W3CDTF">2020-12-11T07:42:56Z</dcterms:modified>
</cp:coreProperties>
</file>