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60" r:id="rId5"/>
    <p:sldId id="326" r:id="rId6"/>
    <p:sldId id="317" r:id="rId7"/>
    <p:sldId id="285" r:id="rId8"/>
    <p:sldId id="286" r:id="rId9"/>
    <p:sldId id="321" r:id="rId10"/>
    <p:sldId id="322" r:id="rId11"/>
    <p:sldId id="327" r:id="rId12"/>
    <p:sldId id="293" r:id="rId13"/>
    <p:sldId id="290" r:id="rId14"/>
    <p:sldId id="318" r:id="rId15"/>
    <p:sldId id="319" r:id="rId16"/>
    <p:sldId id="320" r:id="rId17"/>
    <p:sldId id="323" r:id="rId18"/>
    <p:sldId id="324" r:id="rId19"/>
    <p:sldId id="268" r:id="rId20"/>
    <p:sldId id="325" r:id="rId21"/>
    <p:sldId id="271" r:id="rId22"/>
  </p:sldIdLst>
  <p:sldSz cx="9144000" cy="6858000" type="screen4x3"/>
  <p:notesSz cx="9144000" cy="6858000"/>
  <p:embeddedFontLs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3C9B4A-20FB-4756-A99F-AE7348C08F24}" styleName="Medium Style 2 - Accent 1">
    <a:wholeTbl>
      <a:tcTxStyle>
        <a:fontRef idx="minor">
          <a:srgbClr val="000000"/>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firstRow>
      <a:tcTxStyle b="on">
        <a:fontRef idx="minor">
          <a:srgbClr val="000000"/>
        </a:fontRef>
        <a:schemeClr val="lt1"/>
      </a:tcTxStyle>
      <a:tcStyle>
        <a:tcBdr>
          <a:bottom>
            <a:ln w="38100">
              <a:solidFill>
                <a:schemeClr val="lt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2280" autoAdjust="0"/>
  </p:normalViewPr>
  <p:slideViewPr>
    <p:cSldViewPr>
      <p:cViewPr varScale="1">
        <p:scale>
          <a:sx n="67" d="100"/>
          <a:sy n="67" d="100"/>
        </p:scale>
        <p:origin x="149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12/9/2020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dirty="0"/>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6766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11340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78779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318254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228484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1066230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49028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275415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4049195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355700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06/12/2020  </a:t>
            </a:r>
            <a:endParaRPr lang="en-US" dirty="0"/>
          </a:p>
        </p:txBody>
      </p:sp>
      <p:sp>
        <p:nvSpPr>
          <p:cNvPr id="5" name="Footer Placeholder 4"/>
          <p:cNvSpPr>
            <a:spLocks noGrp="1"/>
          </p:cNvSpPr>
          <p:nvPr>
            <p:ph type="ftr" sz="quarter" idx="11"/>
          </p:nvPr>
        </p:nvSpPr>
        <p:spPr/>
        <p:txBody>
          <a:bodyPr/>
          <a:lstStyle/>
          <a:p>
            <a:r>
              <a:rPr lang="en-US"/>
              <a:t>FYP Proposal Presentation</a:t>
            </a:r>
            <a:endParaRPr lang="en-US" dirty="0"/>
          </a:p>
        </p:txBody>
      </p:sp>
      <p:sp>
        <p:nvSpPr>
          <p:cNvPr id="6" name="Slide Number Placeholder 5"/>
          <p:cNvSpPr>
            <a:spLocks noGrp="1"/>
          </p:cNvSpPr>
          <p:nvPr>
            <p:ph type="sldNum" sz="quarter" idx="12"/>
          </p:nvPr>
        </p:nvSpPr>
        <p:spPr/>
        <p:txBody>
          <a:bodyPr/>
          <a:lstStyle/>
          <a:p>
            <a:fld id="{EB77A0F5-5F72-4DCD-838F-B79FD09E28EE}"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9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06/12/2020  </a:t>
            </a:r>
            <a:endParaRPr lang="en-US" dirty="0"/>
          </a:p>
        </p:txBody>
      </p:sp>
      <p:sp>
        <p:nvSpPr>
          <p:cNvPr id="5" name="Footer Placeholder 4"/>
          <p:cNvSpPr>
            <a:spLocks noGrp="1"/>
          </p:cNvSpPr>
          <p:nvPr>
            <p:ph type="ftr" sz="quarter" idx="11"/>
          </p:nvPr>
        </p:nvSpPr>
        <p:spPr/>
        <p:txBody>
          <a:bodyPr/>
          <a:lstStyle/>
          <a:p>
            <a:r>
              <a:rPr lang="en-US"/>
              <a:t>FYP Proposal Presentation</a:t>
            </a:r>
            <a:endParaRPr lang="en-US" dirty="0"/>
          </a:p>
        </p:txBody>
      </p:sp>
      <p:sp>
        <p:nvSpPr>
          <p:cNvPr id="6" name="Slide Number Placeholder 5"/>
          <p:cNvSpPr>
            <a:spLocks noGrp="1"/>
          </p:cNvSpPr>
          <p:nvPr>
            <p:ph type="sldNum" sz="quarter" idx="12"/>
          </p:nvPr>
        </p:nvSpPr>
        <p:spPr/>
        <p:txBody>
          <a:bodyPr/>
          <a:lstStyle/>
          <a:p>
            <a:fld id="{7008C001-0CEF-4BF1-8E5D-BE3E8489BB57}" type="slidenum">
              <a:rPr lang="en-US" smtClean="0"/>
              <a:pPr/>
              <a:t>‹#›</a:t>
            </a:fld>
            <a:endParaRPr lang="en-US" dirty="0"/>
          </a:p>
        </p:txBody>
      </p:sp>
    </p:spTree>
    <p:extLst>
      <p:ext uri="{BB962C8B-B14F-4D97-AF65-F5344CB8AC3E}">
        <p14:creationId xmlns:p14="http://schemas.microsoft.com/office/powerpoint/2010/main" val="6809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06/12/2020  </a:t>
            </a:r>
            <a:endParaRPr lang="en-US" dirty="0"/>
          </a:p>
        </p:txBody>
      </p:sp>
      <p:sp>
        <p:nvSpPr>
          <p:cNvPr id="5" name="Footer Placeholder 4"/>
          <p:cNvSpPr>
            <a:spLocks noGrp="1"/>
          </p:cNvSpPr>
          <p:nvPr>
            <p:ph type="ftr" sz="quarter" idx="11"/>
          </p:nvPr>
        </p:nvSpPr>
        <p:spPr/>
        <p:txBody>
          <a:bodyPr/>
          <a:lstStyle/>
          <a:p>
            <a:r>
              <a:rPr lang="en-US"/>
              <a:t>FYP Proposal Presentation</a:t>
            </a:r>
            <a:endParaRPr lang="en-US" dirty="0"/>
          </a:p>
        </p:txBody>
      </p:sp>
      <p:sp>
        <p:nvSpPr>
          <p:cNvPr id="6" name="Slide Number Placeholder 5"/>
          <p:cNvSpPr>
            <a:spLocks noGrp="1"/>
          </p:cNvSpPr>
          <p:nvPr>
            <p:ph type="sldNum" sz="quarter" idx="12"/>
          </p:nvPr>
        </p:nvSpPr>
        <p:spPr/>
        <p:txBody>
          <a:bodyPr/>
          <a:lstStyle/>
          <a:p>
            <a:fld id="{A1C6C43F-CCD9-434D-AFAA-B27C9DBFFA5C}" type="slidenum">
              <a:rPr lang="en-US" smtClean="0"/>
              <a:pPr/>
              <a:t>‹#›</a:t>
            </a:fld>
            <a:endParaRPr lang="en-US" dirty="0"/>
          </a:p>
        </p:txBody>
      </p:sp>
    </p:spTree>
    <p:extLst>
      <p:ext uri="{BB962C8B-B14F-4D97-AF65-F5344CB8AC3E}">
        <p14:creationId xmlns:p14="http://schemas.microsoft.com/office/powerpoint/2010/main" val="42828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06/12/2020  </a:t>
            </a:r>
            <a:endParaRPr lang="en-US" dirty="0"/>
          </a:p>
        </p:txBody>
      </p:sp>
      <p:sp>
        <p:nvSpPr>
          <p:cNvPr id="5" name="Footer Placeholder 4"/>
          <p:cNvSpPr>
            <a:spLocks noGrp="1"/>
          </p:cNvSpPr>
          <p:nvPr>
            <p:ph type="ftr" sz="quarter" idx="11"/>
          </p:nvPr>
        </p:nvSpPr>
        <p:spPr/>
        <p:txBody>
          <a:bodyPr/>
          <a:lstStyle/>
          <a:p>
            <a:r>
              <a:rPr lang="en-US"/>
              <a:t>FYP Proposal Presentation</a:t>
            </a:r>
            <a:endParaRPr lang="en-US" dirty="0"/>
          </a:p>
        </p:txBody>
      </p:sp>
      <p:sp>
        <p:nvSpPr>
          <p:cNvPr id="6" name="Slide Number Placeholder 5"/>
          <p:cNvSpPr>
            <a:spLocks noGrp="1"/>
          </p:cNvSpPr>
          <p:nvPr>
            <p:ph type="sldNum" sz="quarter" idx="12"/>
          </p:nvPr>
        </p:nvSpPr>
        <p:spPr/>
        <p:txBody>
          <a:bodyPr/>
          <a:lstStyle/>
          <a:p>
            <a:fld id="{FDC54641-AF6B-4137-B36B-C91256ED9D96}" type="slidenum">
              <a:rPr lang="en-US" smtClean="0"/>
              <a:pPr/>
              <a:t>‹#›</a:t>
            </a:fld>
            <a:endParaRPr lang="en-US" dirty="0"/>
          </a:p>
        </p:txBody>
      </p:sp>
    </p:spTree>
    <p:extLst>
      <p:ext uri="{BB962C8B-B14F-4D97-AF65-F5344CB8AC3E}">
        <p14:creationId xmlns:p14="http://schemas.microsoft.com/office/powerpoint/2010/main" val="22903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06/12/2020  </a:t>
            </a:r>
            <a:endParaRPr lang="en-US" dirty="0"/>
          </a:p>
        </p:txBody>
      </p:sp>
      <p:sp>
        <p:nvSpPr>
          <p:cNvPr id="5" name="Footer Placeholder 4"/>
          <p:cNvSpPr>
            <a:spLocks noGrp="1"/>
          </p:cNvSpPr>
          <p:nvPr>
            <p:ph type="ftr" sz="quarter" idx="11"/>
          </p:nvPr>
        </p:nvSpPr>
        <p:spPr/>
        <p:txBody>
          <a:bodyPr/>
          <a:lstStyle/>
          <a:p>
            <a:r>
              <a:rPr lang="en-US"/>
              <a:t>FYP Proposal Presentation</a:t>
            </a:r>
            <a:endParaRPr lang="en-US" dirty="0"/>
          </a:p>
        </p:txBody>
      </p:sp>
      <p:sp>
        <p:nvSpPr>
          <p:cNvPr id="6" name="Slide Number Placeholder 5"/>
          <p:cNvSpPr>
            <a:spLocks noGrp="1"/>
          </p:cNvSpPr>
          <p:nvPr>
            <p:ph type="sldNum" sz="quarter" idx="12"/>
          </p:nvPr>
        </p:nvSpPr>
        <p:spPr/>
        <p:txBody>
          <a:bodyPr/>
          <a:lstStyle/>
          <a:p>
            <a:fld id="{34ED1953-FB1C-4C9C-B430-13DAFCF13FF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80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06/12/2020  </a:t>
            </a:r>
            <a:endParaRPr lang="en-US" dirty="0"/>
          </a:p>
        </p:txBody>
      </p:sp>
      <p:sp>
        <p:nvSpPr>
          <p:cNvPr id="6" name="Footer Placeholder 5"/>
          <p:cNvSpPr>
            <a:spLocks noGrp="1"/>
          </p:cNvSpPr>
          <p:nvPr>
            <p:ph type="ftr" sz="quarter" idx="11"/>
          </p:nvPr>
        </p:nvSpPr>
        <p:spPr/>
        <p:txBody>
          <a:bodyPr/>
          <a:lstStyle/>
          <a:p>
            <a:r>
              <a:rPr lang="en-US"/>
              <a:t>FYP Proposal Presentation</a:t>
            </a:r>
            <a:endParaRPr lang="en-US" dirty="0"/>
          </a:p>
        </p:txBody>
      </p:sp>
      <p:sp>
        <p:nvSpPr>
          <p:cNvPr id="7" name="Slide Number Placeholder 6"/>
          <p:cNvSpPr>
            <a:spLocks noGrp="1"/>
          </p:cNvSpPr>
          <p:nvPr>
            <p:ph type="sldNum" sz="quarter" idx="12"/>
          </p:nvPr>
        </p:nvSpPr>
        <p:spPr/>
        <p:txBody>
          <a:bodyPr/>
          <a:lstStyle/>
          <a:p>
            <a:fld id="{C2C8BABF-D3CC-45A5-BC18-C9EC8F71199F}" type="slidenum">
              <a:rPr lang="en-US" smtClean="0"/>
              <a:pPr/>
              <a:t>‹#›</a:t>
            </a:fld>
            <a:endParaRPr lang="en-US" dirty="0"/>
          </a:p>
        </p:txBody>
      </p:sp>
    </p:spTree>
    <p:extLst>
      <p:ext uri="{BB962C8B-B14F-4D97-AF65-F5344CB8AC3E}">
        <p14:creationId xmlns:p14="http://schemas.microsoft.com/office/powerpoint/2010/main" val="401639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06/12/2020  </a:t>
            </a:r>
            <a:endParaRPr lang="en-US" dirty="0"/>
          </a:p>
        </p:txBody>
      </p:sp>
      <p:sp>
        <p:nvSpPr>
          <p:cNvPr id="8" name="Footer Placeholder 7"/>
          <p:cNvSpPr>
            <a:spLocks noGrp="1"/>
          </p:cNvSpPr>
          <p:nvPr>
            <p:ph type="ftr" sz="quarter" idx="11"/>
          </p:nvPr>
        </p:nvSpPr>
        <p:spPr/>
        <p:txBody>
          <a:bodyPr/>
          <a:lstStyle/>
          <a:p>
            <a:r>
              <a:rPr lang="en-US"/>
              <a:t>FYP Proposal Presentation</a:t>
            </a:r>
            <a:endParaRPr lang="en-US" dirty="0"/>
          </a:p>
        </p:txBody>
      </p:sp>
      <p:sp>
        <p:nvSpPr>
          <p:cNvPr id="9" name="Slide Number Placeholder 8"/>
          <p:cNvSpPr>
            <a:spLocks noGrp="1"/>
          </p:cNvSpPr>
          <p:nvPr>
            <p:ph type="sldNum" sz="quarter" idx="12"/>
          </p:nvPr>
        </p:nvSpPr>
        <p:spPr/>
        <p:txBody>
          <a:bodyPr/>
          <a:lstStyle/>
          <a:p>
            <a:fld id="{F49CC42D-CE0A-402A-95A7-C6DCB9162316}" type="slidenum">
              <a:rPr lang="en-US" smtClean="0"/>
              <a:pPr/>
              <a:t>‹#›</a:t>
            </a:fld>
            <a:endParaRPr lang="en-US" dirty="0"/>
          </a:p>
        </p:txBody>
      </p:sp>
    </p:spTree>
    <p:extLst>
      <p:ext uri="{BB962C8B-B14F-4D97-AF65-F5344CB8AC3E}">
        <p14:creationId xmlns:p14="http://schemas.microsoft.com/office/powerpoint/2010/main" val="414121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06/12/2020  </a:t>
            </a:r>
            <a:endParaRPr lang="en-US" dirty="0"/>
          </a:p>
        </p:txBody>
      </p:sp>
      <p:sp>
        <p:nvSpPr>
          <p:cNvPr id="4" name="Footer Placeholder 3"/>
          <p:cNvSpPr>
            <a:spLocks noGrp="1"/>
          </p:cNvSpPr>
          <p:nvPr>
            <p:ph type="ftr" sz="quarter" idx="11"/>
          </p:nvPr>
        </p:nvSpPr>
        <p:spPr/>
        <p:txBody>
          <a:bodyPr/>
          <a:lstStyle/>
          <a:p>
            <a:r>
              <a:rPr lang="en-US"/>
              <a:t>FYP Proposal Presentation</a:t>
            </a:r>
            <a:endParaRPr lang="en-US" dirty="0"/>
          </a:p>
        </p:txBody>
      </p:sp>
      <p:sp>
        <p:nvSpPr>
          <p:cNvPr id="5" name="Slide Number Placeholder 4"/>
          <p:cNvSpPr>
            <a:spLocks noGrp="1"/>
          </p:cNvSpPr>
          <p:nvPr>
            <p:ph type="sldNum" sz="quarter" idx="12"/>
          </p:nvPr>
        </p:nvSpPr>
        <p:spPr/>
        <p:txBody>
          <a:bodyPr/>
          <a:lstStyle/>
          <a:p>
            <a:fld id="{E8954586-FD94-465E-B5CB-D4F3ED174ED1}" type="slidenum">
              <a:rPr lang="en-US" smtClean="0"/>
              <a:pPr/>
              <a:t>‹#›</a:t>
            </a:fld>
            <a:endParaRPr lang="en-US" dirty="0"/>
          </a:p>
        </p:txBody>
      </p:sp>
    </p:spTree>
    <p:extLst>
      <p:ext uri="{BB962C8B-B14F-4D97-AF65-F5344CB8AC3E}">
        <p14:creationId xmlns:p14="http://schemas.microsoft.com/office/powerpoint/2010/main" val="86878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06/12/2020  </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FYP Proposal Presentation</a:t>
            </a:r>
            <a:endParaRPr lang="en-US" dirty="0"/>
          </a:p>
        </p:txBody>
      </p:sp>
      <p:sp>
        <p:nvSpPr>
          <p:cNvPr id="9" name="Slide Number Placeholder 8"/>
          <p:cNvSpPr>
            <a:spLocks noGrp="1"/>
          </p:cNvSpPr>
          <p:nvPr>
            <p:ph type="sldNum" sz="quarter" idx="12"/>
          </p:nvPr>
        </p:nvSpPr>
        <p:spPr/>
        <p:txBody>
          <a:bodyPr/>
          <a:lstStyle/>
          <a:p>
            <a:fld id="{0A84A7EC-9591-4168-9877-BF6DA51FC6DB}" type="slidenum">
              <a:rPr lang="en-US" smtClean="0"/>
              <a:pPr/>
              <a:t>‹#›</a:t>
            </a:fld>
            <a:endParaRPr lang="en-US" dirty="0"/>
          </a:p>
        </p:txBody>
      </p:sp>
    </p:spTree>
    <p:extLst>
      <p:ext uri="{BB962C8B-B14F-4D97-AF65-F5344CB8AC3E}">
        <p14:creationId xmlns:p14="http://schemas.microsoft.com/office/powerpoint/2010/main" val="99321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a:t>06/12/2020  </a:t>
            </a:r>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FYP Proposal Presentation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3BD417-1C9B-4FC4-9EFC-C441DAB4DCCC}" type="slidenum">
              <a:rPr lang="en-US" smtClean="0"/>
              <a:pPr/>
              <a:t>‹#›</a:t>
            </a:fld>
            <a:endParaRPr lang="en-US" dirty="0"/>
          </a:p>
        </p:txBody>
      </p:sp>
    </p:spTree>
    <p:extLst>
      <p:ext uri="{BB962C8B-B14F-4D97-AF65-F5344CB8AC3E}">
        <p14:creationId xmlns:p14="http://schemas.microsoft.com/office/powerpoint/2010/main" val="224038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06/12/2020  </a:t>
            </a:r>
            <a:endParaRPr lang="en-US" dirty="0"/>
          </a:p>
        </p:txBody>
      </p:sp>
      <p:sp>
        <p:nvSpPr>
          <p:cNvPr id="6" name="Footer Placeholder 5"/>
          <p:cNvSpPr>
            <a:spLocks noGrp="1"/>
          </p:cNvSpPr>
          <p:nvPr>
            <p:ph type="ftr" sz="quarter" idx="11"/>
          </p:nvPr>
        </p:nvSpPr>
        <p:spPr/>
        <p:txBody>
          <a:bodyPr/>
          <a:lstStyle/>
          <a:p>
            <a:r>
              <a:rPr lang="en-US"/>
              <a:t>FYP Proposal Presentation</a:t>
            </a:r>
            <a:endParaRPr lang="en-US" dirty="0"/>
          </a:p>
        </p:txBody>
      </p:sp>
      <p:sp>
        <p:nvSpPr>
          <p:cNvPr id="7" name="Slide Number Placeholder 6"/>
          <p:cNvSpPr>
            <a:spLocks noGrp="1"/>
          </p:cNvSpPr>
          <p:nvPr>
            <p:ph type="sldNum" sz="quarter" idx="12"/>
          </p:nvPr>
        </p:nvSpPr>
        <p:spPr/>
        <p:txBody>
          <a:bodyPr/>
          <a:lstStyle/>
          <a:p>
            <a:fld id="{B8FD3A67-3D18-4355-B56A-B0BBE9B2A1B5}" type="slidenum">
              <a:rPr lang="en-US" smtClean="0"/>
              <a:pPr/>
              <a:t>‹#›</a:t>
            </a:fld>
            <a:endParaRPr lang="en-US" dirty="0"/>
          </a:p>
        </p:txBody>
      </p:sp>
    </p:spTree>
    <p:extLst>
      <p:ext uri="{BB962C8B-B14F-4D97-AF65-F5344CB8AC3E}">
        <p14:creationId xmlns:p14="http://schemas.microsoft.com/office/powerpoint/2010/main" val="129073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lang="en-US"/>
              <a:t>06/12/2020  </a:t>
            </a:r>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FYP Proposal Presentation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BA44A07-0375-4025-99BA-FA5BC7A12F63}"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908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ubmed.ncbi.nlm.nih.gov/?term=Sa+I&amp;cauthor_id=27527168" TargetMode="External"/><Relationship Id="rId2" Type="http://schemas.openxmlformats.org/officeDocument/2006/relationships/hyperlink" Target="https://www.sciencedirect.com/science/article/abs/pii/S153751101300210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sriram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Picture 9"/>
          <p:cNvPicPr/>
          <p:nvPr/>
        </p:nvPicPr>
        <p:blipFill>
          <a:blip r:embed="rId3"/>
          <a:stretch>
            <a:fillRect/>
          </a:stretch>
        </p:blipFill>
        <p:spPr>
          <a:xfrm>
            <a:off x="3352800" y="3733800"/>
            <a:ext cx="1928813" cy="1928813"/>
          </a:xfrm>
          <a:prstGeom prst="rect">
            <a:avLst/>
          </a:prstGeom>
        </p:spPr>
      </p:pic>
      <p:pic>
        <p:nvPicPr>
          <p:cNvPr id="5" name="Picture 11" descr="Bismillah1.jpg"/>
          <p:cNvPicPr>
            <a:picLocks noChangeAspect="1"/>
          </p:cNvPicPr>
          <p:nvPr/>
        </p:nvPicPr>
        <p:blipFill>
          <a:blip r:embed="rId4"/>
          <a:stretch>
            <a:fillRect/>
          </a:stretch>
        </p:blipFill>
        <p:spPr>
          <a:xfrm>
            <a:off x="342900" y="762000"/>
            <a:ext cx="8458200" cy="2109095"/>
          </a:xfrm>
          <a:prstGeom prst="rect">
            <a:avLst/>
          </a:prstGeom>
        </p:spPr>
      </p:pic>
      <p:sp>
        <p:nvSpPr>
          <p:cNvPr id="6" name="Date Placeholder 1"/>
          <p:cNvSpPr>
            <a:spLocks noGrp="1"/>
          </p:cNvSpPr>
          <p:nvPr>
            <p:ph type="dt" sz="half" idx="10"/>
          </p:nvPr>
        </p:nvSpPr>
        <p:spPr/>
        <p:txBody>
          <a:bodyPr vert="horz" rtlCol="0"/>
          <a:lstStyle/>
          <a:p>
            <a:r>
              <a:rPr lang="en-US"/>
              <a:t>06/12/2020  </a:t>
            </a:r>
            <a:endParaRPr lang="en-US" dirty="0"/>
          </a:p>
        </p:txBody>
      </p:sp>
      <p:sp>
        <p:nvSpPr>
          <p:cNvPr id="8" name="Slide Number Placeholder 10"/>
          <p:cNvSpPr>
            <a:spLocks noGrp="1"/>
          </p:cNvSpPr>
          <p:nvPr>
            <p:ph type="sldNum" sz="quarter" idx="12"/>
          </p:nvPr>
        </p:nvSpPr>
        <p:spPr/>
        <p:txBody>
          <a:bodyPr vert="horz" rtlCol="0"/>
          <a:lstStyle/>
          <a:p>
            <a:fld id="{EAABFB39-41C1-4444-87C7-727DE5766981}" type="slidenum">
              <a: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6171-3744-44CB-B74A-66447A62AB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BEF838F3-D579-4D99-A4FA-25F1841F1A2F}"/>
              </a:ext>
            </a:extLst>
          </p:cNvPr>
          <p:cNvSpPr>
            <a:spLocks noGrp="1"/>
          </p:cNvSpPr>
          <p:nvPr>
            <p:ph idx="1"/>
          </p:nvPr>
        </p:nvSpPr>
        <p:spPr>
          <a:xfrm>
            <a:off x="822959" y="1845734"/>
            <a:ext cx="7543801" cy="1450757"/>
          </a:xfrm>
        </p:spPr>
        <p:txBody>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would be using Iterative Model because Requirements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 Software are first broken down into several chunks that can be incrementally constructed and delivered. At any time, the plan is made just for the next increment and not for any kind of long-term plans. Therefore, it is easier to modify the version as per the needs. </a:t>
            </a:r>
          </a:p>
          <a:p>
            <a:endParaRPr lang="en-US" dirty="0"/>
          </a:p>
        </p:txBody>
      </p:sp>
      <p:sp>
        <p:nvSpPr>
          <p:cNvPr id="4" name="Date Placeholder 3">
            <a:extLst>
              <a:ext uri="{FF2B5EF4-FFF2-40B4-BE49-F238E27FC236}">
                <a16:creationId xmlns:a16="http://schemas.microsoft.com/office/drawing/2014/main" id="{6AB92229-AE7B-445E-AA9F-8C6274AC69FB}"/>
              </a:ext>
            </a:extLst>
          </p:cNvPr>
          <p:cNvSpPr>
            <a:spLocks noGrp="1"/>
          </p:cNvSpPr>
          <p:nvPr>
            <p:ph type="dt" sz="half" idx="10"/>
          </p:nvPr>
        </p:nvSpPr>
        <p:spPr/>
        <p:txBody>
          <a:bodyPr/>
          <a:lstStyle/>
          <a:p>
            <a:r>
              <a:rPr lang="en-US"/>
              <a:t>06/12/2020  </a:t>
            </a:r>
            <a:endParaRPr lang="en-US" dirty="0"/>
          </a:p>
        </p:txBody>
      </p:sp>
      <p:sp>
        <p:nvSpPr>
          <p:cNvPr id="5" name="Slide Number Placeholder 4">
            <a:extLst>
              <a:ext uri="{FF2B5EF4-FFF2-40B4-BE49-F238E27FC236}">
                <a16:creationId xmlns:a16="http://schemas.microsoft.com/office/drawing/2014/main" id="{31616C23-A05B-423B-8927-5851631E7779}"/>
              </a:ext>
            </a:extLst>
          </p:cNvPr>
          <p:cNvSpPr>
            <a:spLocks noGrp="1"/>
          </p:cNvSpPr>
          <p:nvPr>
            <p:ph type="sldNum" sz="quarter" idx="12"/>
          </p:nvPr>
        </p:nvSpPr>
        <p:spPr/>
        <p:txBody>
          <a:bodyPr/>
          <a:lstStyle/>
          <a:p>
            <a:fld id="{FDC54641-AF6B-4137-B36B-C91256ED9D96}" type="slidenum">
              <a:rPr lang="en-US" smtClean="0"/>
              <a:pPr/>
              <a:t>10</a:t>
            </a:fld>
            <a:endParaRPr lang="en-US" dirty="0"/>
          </a:p>
        </p:txBody>
      </p:sp>
      <p:pic>
        <p:nvPicPr>
          <p:cNvPr id="10" name="Picture 9">
            <a:extLst>
              <a:ext uri="{FF2B5EF4-FFF2-40B4-BE49-F238E27FC236}">
                <a16:creationId xmlns:a16="http://schemas.microsoft.com/office/drawing/2014/main" id="{3D8A4ED3-5C6F-46EB-A581-413F6F369F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56639" y="3414712"/>
            <a:ext cx="5230722" cy="2567828"/>
          </a:xfrm>
          <a:prstGeom prst="rect">
            <a:avLst/>
          </a:prstGeom>
          <a:noFill/>
          <a:ln>
            <a:noFill/>
          </a:ln>
        </p:spPr>
      </p:pic>
    </p:spTree>
    <p:extLst>
      <p:ext uri="{BB962C8B-B14F-4D97-AF65-F5344CB8AC3E}">
        <p14:creationId xmlns:p14="http://schemas.microsoft.com/office/powerpoint/2010/main" val="351384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5A21-3EF6-4EC6-B6EF-EE11ECF5106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System Architecture</a:t>
            </a:r>
          </a:p>
        </p:txBody>
      </p:sp>
      <p:sp>
        <p:nvSpPr>
          <p:cNvPr id="4" name="Date Placeholder 3">
            <a:extLst>
              <a:ext uri="{FF2B5EF4-FFF2-40B4-BE49-F238E27FC236}">
                <a16:creationId xmlns:a16="http://schemas.microsoft.com/office/drawing/2014/main" id="{76FC5F2A-80D4-43C6-BC27-423D7A8A3D7C}"/>
              </a:ext>
            </a:extLst>
          </p:cNvPr>
          <p:cNvSpPr>
            <a:spLocks noGrp="1"/>
          </p:cNvSpPr>
          <p:nvPr>
            <p:ph type="dt" sz="half" idx="10"/>
          </p:nvPr>
        </p:nvSpPr>
        <p:spPr/>
        <p:txBody>
          <a:bodyPr/>
          <a:lstStyle/>
          <a:p>
            <a:r>
              <a:rPr lang="en-US"/>
              <a:t>06/12/2020  </a:t>
            </a:r>
            <a:endParaRPr lang="en-US" dirty="0"/>
          </a:p>
        </p:txBody>
      </p:sp>
      <p:sp>
        <p:nvSpPr>
          <p:cNvPr id="5" name="Slide Number Placeholder 4">
            <a:extLst>
              <a:ext uri="{FF2B5EF4-FFF2-40B4-BE49-F238E27FC236}">
                <a16:creationId xmlns:a16="http://schemas.microsoft.com/office/drawing/2014/main" id="{C29CCF57-6B18-49B5-9B65-4F87D73182AD}"/>
              </a:ext>
            </a:extLst>
          </p:cNvPr>
          <p:cNvSpPr>
            <a:spLocks noGrp="1"/>
          </p:cNvSpPr>
          <p:nvPr>
            <p:ph type="sldNum" sz="quarter" idx="12"/>
          </p:nvPr>
        </p:nvSpPr>
        <p:spPr/>
        <p:txBody>
          <a:bodyPr/>
          <a:lstStyle/>
          <a:p>
            <a:fld id="{FDC54641-AF6B-4137-B36B-C91256ED9D96}" type="slidenum">
              <a:rPr lang="en-US" smtClean="0"/>
              <a:pPr/>
              <a:t>11</a:t>
            </a:fld>
            <a:endParaRPr lang="en-US" dirty="0"/>
          </a:p>
        </p:txBody>
      </p:sp>
      <p:pic>
        <p:nvPicPr>
          <p:cNvPr id="9" name="Picture 8">
            <a:extLst>
              <a:ext uri="{FF2B5EF4-FFF2-40B4-BE49-F238E27FC236}">
                <a16:creationId xmlns:a16="http://schemas.microsoft.com/office/drawing/2014/main" id="{17E64C61-DE47-4A72-A159-FAB81AA06F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1756411"/>
            <a:ext cx="4572000" cy="4572000"/>
          </a:xfrm>
          <a:prstGeom prst="rect">
            <a:avLst/>
          </a:prstGeom>
        </p:spPr>
      </p:pic>
    </p:spTree>
    <p:extLst>
      <p:ext uri="{BB962C8B-B14F-4D97-AF65-F5344CB8AC3E}">
        <p14:creationId xmlns:p14="http://schemas.microsoft.com/office/powerpoint/2010/main" val="40462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98740" y="691684"/>
            <a:ext cx="6934200" cy="984715"/>
          </a:xfrm>
        </p:spPr>
        <p:txBody>
          <a:bodyPr vert="horz" rtlCol="0">
            <a:normAutofit/>
          </a:bodyPr>
          <a:lstStyle/>
          <a:p>
            <a:pPr lvl="0"/>
            <a:r>
              <a:rPr lang="en-US" sz="4400" dirty="0">
                <a:latin typeface="Times New Roman" panose="02020603050405020304" pitchFamily="18" charset="0"/>
                <a:cs typeface="Times New Roman" panose="02020603050405020304" pitchFamily="18" charset="0"/>
              </a:rPr>
              <a:t>User Interface</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12</a:t>
            </a:fld>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a:t>
            </a:r>
          </a:p>
        </p:txBody>
      </p:sp>
      <p:sp>
        <p:nvSpPr>
          <p:cNvPr id="14" name="Rectangle 6"/>
          <p:cNvSpPr>
            <a:spLocks noChangeArrowheads="1"/>
          </p:cNvSpPr>
          <p:nvPr/>
        </p:nvSpPr>
        <p:spPr bwMode="auto">
          <a:xfrm>
            <a:off x="2923779" y="5767824"/>
            <a:ext cx="1954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8BC699AB-17EB-45EA-9BE7-29AB90F0C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060" y="1839639"/>
            <a:ext cx="5991805" cy="4325119"/>
          </a:xfrm>
          <a:prstGeom prst="rect">
            <a:avLst/>
          </a:prstGeom>
        </p:spPr>
      </p:pic>
    </p:spTree>
    <p:extLst>
      <p:ext uri="{BB962C8B-B14F-4D97-AF65-F5344CB8AC3E}">
        <p14:creationId xmlns:p14="http://schemas.microsoft.com/office/powerpoint/2010/main" val="3070710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22961" y="495300"/>
            <a:ext cx="7740296" cy="1143000"/>
          </a:xfrm>
        </p:spPr>
        <p:txBody>
          <a:bodyPr vert="horz" rtlCol="0">
            <a:normAutofit fontScale="90000"/>
          </a:bodyPr>
          <a:lstStyle/>
          <a:p>
            <a:pPr lvl="0"/>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Pre Processing</a:t>
            </a:r>
            <a:endParaRPr lang="en-US" sz="8000" dirty="0">
              <a:latin typeface="Times New Roman" panose="02020603050405020304" pitchFamily="18" charset="0"/>
              <a:cs typeface="Times New Roman" panose="02020603050405020304" pitchFamily="18" charset="0"/>
            </a:endParaRPr>
          </a:p>
        </p:txBody>
      </p:sp>
      <p:sp>
        <p:nvSpPr>
          <p:cNvPr id="10" name="Content Placeholder 3"/>
          <p:cNvSpPr>
            <a:spLocks noGrp="1"/>
          </p:cNvSpPr>
          <p:nvPr>
            <p:ph idx="1"/>
          </p:nvPr>
        </p:nvSpPr>
        <p:spPr>
          <a:xfrm>
            <a:off x="1752600" y="2365778"/>
            <a:ext cx="8229600" cy="4525962"/>
          </a:xfrm>
        </p:spPr>
        <p:txBody>
          <a:bodyPr vert="horz" rtlCol="0">
            <a:normAutofit/>
          </a:bodyPr>
          <a:lstStyle/>
          <a:p>
            <a:pPr>
              <a:buClr>
                <a:schemeClr val="accent1">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13</a:t>
            </a:fld>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a:t>
            </a:r>
          </a:p>
        </p:txBody>
      </p:sp>
      <p:sp>
        <p:nvSpPr>
          <p:cNvPr id="14" name="Rectangle 6"/>
          <p:cNvSpPr>
            <a:spLocks noChangeArrowheads="1"/>
          </p:cNvSpPr>
          <p:nvPr/>
        </p:nvSpPr>
        <p:spPr bwMode="auto">
          <a:xfrm>
            <a:off x="2923779" y="5767824"/>
            <a:ext cx="1954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F91AA4F-6287-4AE0-BFF0-50EB98B36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697286"/>
            <a:ext cx="6248400" cy="4542328"/>
          </a:xfrm>
          <a:prstGeom prst="rect">
            <a:avLst/>
          </a:prstGeom>
        </p:spPr>
      </p:pic>
    </p:spTree>
    <p:extLst>
      <p:ext uri="{BB962C8B-B14F-4D97-AF65-F5344CB8AC3E}">
        <p14:creationId xmlns:p14="http://schemas.microsoft.com/office/powerpoint/2010/main" val="96426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22E0-91E3-4E37-9D61-0CAAC338E00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Input Source Image</a:t>
            </a:r>
          </a:p>
        </p:txBody>
      </p:sp>
      <p:sp>
        <p:nvSpPr>
          <p:cNvPr id="4" name="Date Placeholder 3">
            <a:extLst>
              <a:ext uri="{FF2B5EF4-FFF2-40B4-BE49-F238E27FC236}">
                <a16:creationId xmlns:a16="http://schemas.microsoft.com/office/drawing/2014/main" id="{8BF2B327-F9C2-48FE-8A5E-47F75A405E4A}"/>
              </a:ext>
            </a:extLst>
          </p:cNvPr>
          <p:cNvSpPr>
            <a:spLocks noGrp="1"/>
          </p:cNvSpPr>
          <p:nvPr>
            <p:ph type="dt" sz="half" idx="10"/>
          </p:nvPr>
        </p:nvSpPr>
        <p:spPr/>
        <p:txBody>
          <a:bodyPr/>
          <a:lstStyle/>
          <a:p>
            <a:r>
              <a:rPr lang="en-US"/>
              <a:t>06/12/2020  </a:t>
            </a:r>
            <a:endParaRPr lang="en-US" dirty="0"/>
          </a:p>
        </p:txBody>
      </p:sp>
      <p:sp>
        <p:nvSpPr>
          <p:cNvPr id="5" name="Slide Number Placeholder 4">
            <a:extLst>
              <a:ext uri="{FF2B5EF4-FFF2-40B4-BE49-F238E27FC236}">
                <a16:creationId xmlns:a16="http://schemas.microsoft.com/office/drawing/2014/main" id="{FFF43B95-0B31-4CEA-9EF4-017CA693BDED}"/>
              </a:ext>
            </a:extLst>
          </p:cNvPr>
          <p:cNvSpPr>
            <a:spLocks noGrp="1"/>
          </p:cNvSpPr>
          <p:nvPr>
            <p:ph type="sldNum" sz="quarter" idx="12"/>
          </p:nvPr>
        </p:nvSpPr>
        <p:spPr/>
        <p:txBody>
          <a:bodyPr/>
          <a:lstStyle/>
          <a:p>
            <a:fld id="{FDC54641-AF6B-4137-B36B-C91256ED9D96}" type="slidenum">
              <a:rPr lang="en-US" smtClean="0"/>
              <a:pPr/>
              <a:t>14</a:t>
            </a:fld>
            <a:endParaRPr lang="en-US" dirty="0"/>
          </a:p>
        </p:txBody>
      </p:sp>
      <p:pic>
        <p:nvPicPr>
          <p:cNvPr id="9" name="Picture 8">
            <a:extLst>
              <a:ext uri="{FF2B5EF4-FFF2-40B4-BE49-F238E27FC236}">
                <a16:creationId xmlns:a16="http://schemas.microsoft.com/office/drawing/2014/main" id="{7F1B47B6-9B54-4040-A387-2F78CDFCC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737361"/>
            <a:ext cx="6277554" cy="4531384"/>
          </a:xfrm>
          <a:prstGeom prst="rect">
            <a:avLst/>
          </a:prstGeom>
        </p:spPr>
      </p:pic>
    </p:spTree>
    <p:extLst>
      <p:ext uri="{BB962C8B-B14F-4D97-AF65-F5344CB8AC3E}">
        <p14:creationId xmlns:p14="http://schemas.microsoft.com/office/powerpoint/2010/main" val="216130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9F55-7B51-412A-8E28-0B4648123E1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Pre-Processing : Image Resizing</a:t>
            </a:r>
          </a:p>
        </p:txBody>
      </p:sp>
      <p:sp>
        <p:nvSpPr>
          <p:cNvPr id="4" name="Date Placeholder 3">
            <a:extLst>
              <a:ext uri="{FF2B5EF4-FFF2-40B4-BE49-F238E27FC236}">
                <a16:creationId xmlns:a16="http://schemas.microsoft.com/office/drawing/2014/main" id="{C2B6FA89-5181-4833-921B-92D5D5D76124}"/>
              </a:ext>
            </a:extLst>
          </p:cNvPr>
          <p:cNvSpPr>
            <a:spLocks noGrp="1"/>
          </p:cNvSpPr>
          <p:nvPr>
            <p:ph type="dt" sz="half" idx="10"/>
          </p:nvPr>
        </p:nvSpPr>
        <p:spPr/>
        <p:txBody>
          <a:bodyPr/>
          <a:lstStyle/>
          <a:p>
            <a:r>
              <a:rPr lang="en-US"/>
              <a:t>06/12/2020  </a:t>
            </a:r>
            <a:endParaRPr lang="en-US" dirty="0"/>
          </a:p>
        </p:txBody>
      </p:sp>
      <p:sp>
        <p:nvSpPr>
          <p:cNvPr id="5" name="Slide Number Placeholder 4">
            <a:extLst>
              <a:ext uri="{FF2B5EF4-FFF2-40B4-BE49-F238E27FC236}">
                <a16:creationId xmlns:a16="http://schemas.microsoft.com/office/drawing/2014/main" id="{BCF1FA97-78F4-4F8B-953E-CC4F173944E4}"/>
              </a:ext>
            </a:extLst>
          </p:cNvPr>
          <p:cNvSpPr>
            <a:spLocks noGrp="1"/>
          </p:cNvSpPr>
          <p:nvPr>
            <p:ph type="sldNum" sz="quarter" idx="12"/>
          </p:nvPr>
        </p:nvSpPr>
        <p:spPr/>
        <p:txBody>
          <a:bodyPr/>
          <a:lstStyle/>
          <a:p>
            <a:fld id="{FDC54641-AF6B-4137-B36B-C91256ED9D96}" type="slidenum">
              <a:rPr lang="en-US" smtClean="0"/>
              <a:pPr/>
              <a:t>15</a:t>
            </a:fld>
            <a:endParaRPr lang="en-US" dirty="0"/>
          </a:p>
        </p:txBody>
      </p:sp>
      <p:pic>
        <p:nvPicPr>
          <p:cNvPr id="7" name="Picture 6">
            <a:extLst>
              <a:ext uri="{FF2B5EF4-FFF2-40B4-BE49-F238E27FC236}">
                <a16:creationId xmlns:a16="http://schemas.microsoft.com/office/drawing/2014/main" id="{9B3BA168-637D-45E8-8488-7ACA8F265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202" y="1823625"/>
            <a:ext cx="6191596" cy="4473697"/>
          </a:xfrm>
          <a:prstGeom prst="rect">
            <a:avLst/>
          </a:prstGeom>
        </p:spPr>
      </p:pic>
    </p:spTree>
    <p:extLst>
      <p:ext uri="{BB962C8B-B14F-4D97-AF65-F5344CB8AC3E}">
        <p14:creationId xmlns:p14="http://schemas.microsoft.com/office/powerpoint/2010/main" val="407921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31D6-31C2-4DDA-B400-2C9640AEAE29}"/>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Pre-Processing : BGR to Grey</a:t>
            </a:r>
            <a:endParaRPr lang="en-US" sz="3200" dirty="0"/>
          </a:p>
        </p:txBody>
      </p:sp>
      <p:sp>
        <p:nvSpPr>
          <p:cNvPr id="4" name="Date Placeholder 3">
            <a:extLst>
              <a:ext uri="{FF2B5EF4-FFF2-40B4-BE49-F238E27FC236}">
                <a16:creationId xmlns:a16="http://schemas.microsoft.com/office/drawing/2014/main" id="{AC6154BE-9FF5-4BDC-9E4F-FB5D8856D3DB}"/>
              </a:ext>
            </a:extLst>
          </p:cNvPr>
          <p:cNvSpPr>
            <a:spLocks noGrp="1"/>
          </p:cNvSpPr>
          <p:nvPr>
            <p:ph type="dt" sz="half" idx="10"/>
          </p:nvPr>
        </p:nvSpPr>
        <p:spPr/>
        <p:txBody>
          <a:bodyPr/>
          <a:lstStyle/>
          <a:p>
            <a:r>
              <a:rPr lang="en-US"/>
              <a:t>06/12/2020  </a:t>
            </a:r>
            <a:endParaRPr lang="en-US" dirty="0"/>
          </a:p>
        </p:txBody>
      </p:sp>
      <p:sp>
        <p:nvSpPr>
          <p:cNvPr id="5" name="Slide Number Placeholder 4">
            <a:extLst>
              <a:ext uri="{FF2B5EF4-FFF2-40B4-BE49-F238E27FC236}">
                <a16:creationId xmlns:a16="http://schemas.microsoft.com/office/drawing/2014/main" id="{B4A7CE7F-2EF0-4154-BBA0-833C4668CAB3}"/>
              </a:ext>
            </a:extLst>
          </p:cNvPr>
          <p:cNvSpPr>
            <a:spLocks noGrp="1"/>
          </p:cNvSpPr>
          <p:nvPr>
            <p:ph type="sldNum" sz="quarter" idx="12"/>
          </p:nvPr>
        </p:nvSpPr>
        <p:spPr/>
        <p:txBody>
          <a:bodyPr/>
          <a:lstStyle/>
          <a:p>
            <a:fld id="{FDC54641-AF6B-4137-B36B-C91256ED9D96}" type="slidenum">
              <a:rPr lang="en-US" smtClean="0"/>
              <a:pPr/>
              <a:t>16</a:t>
            </a:fld>
            <a:endParaRPr lang="en-US" dirty="0"/>
          </a:p>
        </p:txBody>
      </p:sp>
      <p:pic>
        <p:nvPicPr>
          <p:cNvPr id="7" name="Picture 6">
            <a:extLst>
              <a:ext uri="{FF2B5EF4-FFF2-40B4-BE49-F238E27FC236}">
                <a16:creationId xmlns:a16="http://schemas.microsoft.com/office/drawing/2014/main" id="{477D1017-89C8-4D70-ADA0-B0DD07B07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772" y="1770698"/>
            <a:ext cx="6214456" cy="4507267"/>
          </a:xfrm>
          <a:prstGeom prst="rect">
            <a:avLst/>
          </a:prstGeom>
        </p:spPr>
      </p:pic>
    </p:spTree>
    <p:extLst>
      <p:ext uri="{BB962C8B-B14F-4D97-AF65-F5344CB8AC3E}">
        <p14:creationId xmlns:p14="http://schemas.microsoft.com/office/powerpoint/2010/main" val="2927066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6A9C-C62E-4797-A4B2-90795D42C47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Pre-Processing: Color Enhancement</a:t>
            </a:r>
          </a:p>
        </p:txBody>
      </p:sp>
      <p:sp>
        <p:nvSpPr>
          <p:cNvPr id="4" name="Date Placeholder 3">
            <a:extLst>
              <a:ext uri="{FF2B5EF4-FFF2-40B4-BE49-F238E27FC236}">
                <a16:creationId xmlns:a16="http://schemas.microsoft.com/office/drawing/2014/main" id="{D9055151-08A1-4B98-B4DB-A7024B5B2C4E}"/>
              </a:ext>
            </a:extLst>
          </p:cNvPr>
          <p:cNvSpPr>
            <a:spLocks noGrp="1"/>
          </p:cNvSpPr>
          <p:nvPr>
            <p:ph type="dt" sz="half" idx="10"/>
          </p:nvPr>
        </p:nvSpPr>
        <p:spPr/>
        <p:txBody>
          <a:bodyPr/>
          <a:lstStyle/>
          <a:p>
            <a:r>
              <a:rPr lang="en-US"/>
              <a:t>06/12/2020  </a:t>
            </a:r>
            <a:endParaRPr lang="en-US" dirty="0"/>
          </a:p>
        </p:txBody>
      </p:sp>
      <p:sp>
        <p:nvSpPr>
          <p:cNvPr id="5" name="Slide Number Placeholder 4">
            <a:extLst>
              <a:ext uri="{FF2B5EF4-FFF2-40B4-BE49-F238E27FC236}">
                <a16:creationId xmlns:a16="http://schemas.microsoft.com/office/drawing/2014/main" id="{7E0B7379-F4D2-4281-B9AD-9ACD5B7A81C6}"/>
              </a:ext>
            </a:extLst>
          </p:cNvPr>
          <p:cNvSpPr>
            <a:spLocks noGrp="1"/>
          </p:cNvSpPr>
          <p:nvPr>
            <p:ph type="sldNum" sz="quarter" idx="12"/>
          </p:nvPr>
        </p:nvSpPr>
        <p:spPr/>
        <p:txBody>
          <a:bodyPr/>
          <a:lstStyle/>
          <a:p>
            <a:fld id="{FDC54641-AF6B-4137-B36B-C91256ED9D96}" type="slidenum">
              <a:rPr lang="en-US" smtClean="0"/>
              <a:pPr/>
              <a:t>17</a:t>
            </a:fld>
            <a:endParaRPr lang="en-US" dirty="0"/>
          </a:p>
        </p:txBody>
      </p:sp>
      <p:pic>
        <p:nvPicPr>
          <p:cNvPr id="7" name="Picture 6">
            <a:extLst>
              <a:ext uri="{FF2B5EF4-FFF2-40B4-BE49-F238E27FC236}">
                <a16:creationId xmlns:a16="http://schemas.microsoft.com/office/drawing/2014/main" id="{34A57AFF-5F3D-4B4F-8929-CFF13D4D8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761173"/>
            <a:ext cx="6324600" cy="4539430"/>
          </a:xfrm>
          <a:prstGeom prst="rect">
            <a:avLst/>
          </a:prstGeom>
        </p:spPr>
      </p:pic>
    </p:spTree>
    <p:extLst>
      <p:ext uri="{BB962C8B-B14F-4D97-AF65-F5344CB8AC3E}">
        <p14:creationId xmlns:p14="http://schemas.microsoft.com/office/powerpoint/2010/main" val="260996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8F28-A3FB-429F-BF42-83FDB484110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Pre-Processing: Noise Removal</a:t>
            </a:r>
            <a:endParaRPr lang="en-US" sz="3600" dirty="0"/>
          </a:p>
        </p:txBody>
      </p:sp>
      <p:sp>
        <p:nvSpPr>
          <p:cNvPr id="4" name="Date Placeholder 3">
            <a:extLst>
              <a:ext uri="{FF2B5EF4-FFF2-40B4-BE49-F238E27FC236}">
                <a16:creationId xmlns:a16="http://schemas.microsoft.com/office/drawing/2014/main" id="{4FE48343-7CAA-467A-9DFC-8D2E338A14A7}"/>
              </a:ext>
            </a:extLst>
          </p:cNvPr>
          <p:cNvSpPr>
            <a:spLocks noGrp="1"/>
          </p:cNvSpPr>
          <p:nvPr>
            <p:ph type="dt" sz="half" idx="10"/>
          </p:nvPr>
        </p:nvSpPr>
        <p:spPr/>
        <p:txBody>
          <a:bodyPr/>
          <a:lstStyle/>
          <a:p>
            <a:r>
              <a:rPr lang="en-US"/>
              <a:t>06/12/2020  </a:t>
            </a:r>
            <a:endParaRPr lang="en-US" dirty="0"/>
          </a:p>
        </p:txBody>
      </p:sp>
      <p:sp>
        <p:nvSpPr>
          <p:cNvPr id="5" name="Slide Number Placeholder 4">
            <a:extLst>
              <a:ext uri="{FF2B5EF4-FFF2-40B4-BE49-F238E27FC236}">
                <a16:creationId xmlns:a16="http://schemas.microsoft.com/office/drawing/2014/main" id="{169CAE8C-9042-444A-8A26-88D067027770}"/>
              </a:ext>
            </a:extLst>
          </p:cNvPr>
          <p:cNvSpPr>
            <a:spLocks noGrp="1"/>
          </p:cNvSpPr>
          <p:nvPr>
            <p:ph type="sldNum" sz="quarter" idx="12"/>
          </p:nvPr>
        </p:nvSpPr>
        <p:spPr/>
        <p:txBody>
          <a:bodyPr/>
          <a:lstStyle/>
          <a:p>
            <a:fld id="{FDC54641-AF6B-4137-B36B-C91256ED9D96}" type="slidenum">
              <a:rPr lang="en-US" smtClean="0"/>
              <a:pPr/>
              <a:t>18</a:t>
            </a:fld>
            <a:endParaRPr lang="en-US" dirty="0"/>
          </a:p>
        </p:txBody>
      </p:sp>
      <p:pic>
        <p:nvPicPr>
          <p:cNvPr id="7" name="Picture 6">
            <a:extLst>
              <a:ext uri="{FF2B5EF4-FFF2-40B4-BE49-F238E27FC236}">
                <a16:creationId xmlns:a16="http://schemas.microsoft.com/office/drawing/2014/main" id="{192E8E18-F6AF-457C-934A-2047729CB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37361"/>
            <a:ext cx="6357807" cy="4585239"/>
          </a:xfrm>
          <a:prstGeom prst="rect">
            <a:avLst/>
          </a:prstGeom>
        </p:spPr>
      </p:pic>
    </p:spTree>
    <p:extLst>
      <p:ext uri="{BB962C8B-B14F-4D97-AF65-F5344CB8AC3E}">
        <p14:creationId xmlns:p14="http://schemas.microsoft.com/office/powerpoint/2010/main" val="491677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3" name="Title 1"/>
          <p:cNvSpPr>
            <a:spLocks noGrp="1"/>
          </p:cNvSpPr>
          <p:nvPr>
            <p:ph type="title"/>
          </p:nvPr>
        </p:nvSpPr>
        <p:spPr/>
        <p:txBody>
          <a:bodyPr vert="horz" rtlCol="0">
            <a:normAutofit/>
          </a:bodyPr>
          <a:lstStyle/>
          <a:p>
            <a:r>
              <a:rPr lang="en-US" sz="2800" b="1" dirty="0">
                <a:latin typeface="Times New Roman" panose="02020603050405020304" pitchFamily="18" charset="0"/>
                <a:cs typeface="Times New Roman" panose="02020603050405020304" pitchFamily="18" charset="0"/>
              </a:rPr>
              <a:t>Tools and Techniques</a:t>
            </a:r>
          </a:p>
        </p:txBody>
      </p:sp>
      <p:sp>
        <p:nvSpPr>
          <p:cNvPr id="10" name="Content Placeholder 3"/>
          <p:cNvSpPr>
            <a:spLocks noGrp="1"/>
          </p:cNvSpPr>
          <p:nvPr>
            <p:ph idx="1"/>
          </p:nvPr>
        </p:nvSpPr>
        <p:spPr/>
        <p:txBody>
          <a:bodyPr vert="horz" rtlCol="0">
            <a:normAutofit/>
          </a:bodyPr>
          <a:lstStyle/>
          <a:p>
            <a:pPr marL="0" indent="0">
              <a:buNone/>
            </a:pPr>
            <a:r>
              <a:rPr lang="en-US"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Tools:</a:t>
            </a:r>
          </a:p>
          <a:p>
            <a:pPr marL="0" marR="0">
              <a:lnSpc>
                <a:spcPct val="150000"/>
              </a:lnSpc>
              <a:spcBef>
                <a:spcPts val="0"/>
              </a:spcBef>
              <a:spcAft>
                <a:spcPts val="0"/>
              </a:spcAft>
            </a:pPr>
            <a:r>
              <a:rPr lang="en-US" sz="2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PYCHARM, PYQT5 DESIGNER,</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ANACONDA,</a:t>
            </a:r>
            <a:r>
              <a:rPr lang="en-IE" sz="1800" dirty="0">
                <a:effectLst/>
                <a:latin typeface="Times New Roman" panose="02020603050405020304" pitchFamily="18" charset="0"/>
                <a:ea typeface="Times New Roman" panose="02020603050405020304" pitchFamily="18" charset="0"/>
                <a:cs typeface="Times New Roman" panose="02020603050405020304" pitchFamily="18" charset="0"/>
              </a:rPr>
              <a:t> MS WORD</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IE" sz="1800" dirty="0">
                <a:effectLst/>
                <a:latin typeface="Times New Roman" panose="02020603050405020304" pitchFamily="18" charset="0"/>
                <a:ea typeface="Times New Roman" panose="02020603050405020304" pitchFamily="18" charset="0"/>
                <a:cs typeface="Times New Roman" panose="02020603050405020304" pitchFamily="18" charset="0"/>
              </a:rPr>
              <a:t>	PYTHON 3.8 IDE</a:t>
            </a:r>
            <a:endParaRPr lang="en-US" sz="1800" dirty="0">
              <a:effectLst/>
              <a:latin typeface="Times New Roman" panose="02020603050405020304" pitchFamily="18" charset="0"/>
              <a:ea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Languages:</a:t>
            </a:r>
          </a:p>
          <a:p>
            <a:pPr marL="857250" lvl="2" indent="0">
              <a:buNone/>
            </a:pPr>
            <a:r>
              <a:rPr lang="en-US" sz="1800" dirty="0">
                <a:latin typeface="Times New Roman" panose="02020603050405020304" pitchFamily="18" charset="0"/>
                <a:cs typeface="Times New Roman" panose="02020603050405020304" pitchFamily="18" charset="0"/>
              </a:rPr>
              <a:t>Machine learning (python)</a:t>
            </a:r>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5D3A9F1-DAAB-4F3B-AE15-E1E2DDE8FC64}" type="slidenum">
              <a:rPr/>
              <a:pPr/>
              <a:t>19</a:t>
            </a:fld>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pic>
        <p:nvPicPr>
          <p:cNvPr id="2" name="Picture 2"/>
          <p:cNvPicPr/>
          <p:nvPr/>
        </p:nvPicPr>
        <p:blipFill>
          <a:blip r:embed="rId2"/>
          <a:stretch>
            <a:fillRect/>
          </a:stretch>
        </p:blipFill>
        <p:spPr>
          <a:xfrm>
            <a:off x="3751262" y="1071322"/>
            <a:ext cx="1302335" cy="1298447"/>
          </a:xfrm>
          <a:prstGeom prst="rect">
            <a:avLst/>
          </a:prstGeom>
        </p:spPr>
      </p:pic>
      <p:sp>
        <p:nvSpPr>
          <p:cNvPr id="3" name="Title 1"/>
          <p:cNvSpPr>
            <a:spLocks noGrp="1"/>
          </p:cNvSpPr>
          <p:nvPr>
            <p:ph type="title"/>
          </p:nvPr>
        </p:nvSpPr>
        <p:spPr>
          <a:xfrm>
            <a:off x="330958" y="-96699"/>
            <a:ext cx="8229600" cy="1143000"/>
          </a:xfrm>
        </p:spPr>
        <p:txBody>
          <a:bodyPr vert="horz" rtlCol="0">
            <a:noAutofit/>
          </a:bodyPr>
          <a:lstStyle/>
          <a:p>
            <a:pPr algn="ctr"/>
            <a:r>
              <a:rPr lang="en-US" sz="3600" b="1" dirty="0"/>
              <a:t>Automatic Fresh Fruit Recognition System</a:t>
            </a:r>
          </a:p>
        </p:txBody>
      </p:sp>
      <p:sp>
        <p:nvSpPr>
          <p:cNvPr id="5" name="Date Placeholder 5"/>
          <p:cNvSpPr>
            <a:spLocks noGrp="1"/>
          </p:cNvSpPr>
          <p:nvPr>
            <p:ph type="dt" sz="half" idx="10"/>
          </p:nvPr>
        </p:nvSpPr>
        <p:spPr/>
        <p:txBody>
          <a:bodyPr vert="horz" rtlCol="0"/>
          <a:lstStyle/>
          <a:p>
            <a:r>
              <a:rPr lang="en-US"/>
              <a:t>06/12/2020  </a:t>
            </a:r>
            <a:endParaRPr lang="en-US" dirty="0"/>
          </a:p>
        </p:txBody>
      </p:sp>
      <p:sp>
        <p:nvSpPr>
          <p:cNvPr id="9" name="Slide Number Placeholder 9"/>
          <p:cNvSpPr>
            <a:spLocks noGrp="1"/>
          </p:cNvSpPr>
          <p:nvPr>
            <p:ph type="sldNum" sz="quarter" idx="12"/>
          </p:nvPr>
        </p:nvSpPr>
        <p:spPr/>
        <p:txBody>
          <a:bodyPr vert="horz" rtlCol="0"/>
          <a:lstStyle/>
          <a:p>
            <a:fld id="{957D9645-0023-4A89-90E1-801EF86D6945}" type="slidenum">
              <a:rPr/>
              <a:pPr/>
              <a:t>2</a:t>
            </a:fld>
            <a:endParaRPr lang="en-US" dirty="0"/>
          </a:p>
        </p:txBody>
      </p:sp>
      <p:sp>
        <p:nvSpPr>
          <p:cNvPr id="4" name="Rectangle 4"/>
          <p:cNvSpPr/>
          <p:nvPr/>
        </p:nvSpPr>
        <p:spPr>
          <a:xfrm>
            <a:off x="76200" y="2590800"/>
            <a:ext cx="8763000" cy="3477875"/>
          </a:xfrm>
          <a:prstGeom prst="rect">
            <a:avLst/>
          </a:prstGeom>
        </p:spPr>
        <p:txBody>
          <a:bodyPr vert="horz" wrap="square" rtlCol="0">
            <a:spAutoFit/>
          </a:bodyPr>
          <a:lstStyle/>
          <a:p>
            <a:pPr algn="ctr"/>
            <a:r>
              <a:rPr lang="en-US" sz="2000" b="1" u="sng" dirty="0">
                <a:solidFill>
                  <a:schemeClr val="tx1"/>
                </a:solidFill>
                <a:latin typeface="Times New Roman"/>
              </a:rPr>
              <a:t>Supervised by</a:t>
            </a:r>
            <a:r>
              <a:rPr lang="en-US" sz="2000" b="1" u="sng" dirty="0">
                <a:latin typeface="Times New Roman"/>
              </a:rPr>
              <a:t>:</a:t>
            </a:r>
          </a:p>
          <a:p>
            <a:pPr algn="ctr"/>
            <a:r>
              <a:rPr lang="en-US" sz="2000" dirty="0">
                <a:latin typeface="Times New Roman"/>
              </a:rPr>
              <a:t>Mr. Yasir Ali Shah</a:t>
            </a:r>
            <a:br>
              <a:rPr lang="en-US" sz="2000" dirty="0">
                <a:latin typeface="Times New Roman"/>
              </a:rPr>
            </a:br>
            <a:endParaRPr lang="en-US" sz="2000" dirty="0">
              <a:latin typeface="Times New Roman"/>
            </a:endParaRPr>
          </a:p>
          <a:p>
            <a:pPr algn="ctr"/>
            <a:r>
              <a:rPr lang="en-US" sz="2000" b="1" u="sng" dirty="0">
                <a:solidFill>
                  <a:schemeClr val="tx1"/>
                </a:solidFill>
                <a:latin typeface="Times New Roman"/>
              </a:rPr>
              <a:t>Group Members:</a:t>
            </a:r>
          </a:p>
          <a:p>
            <a:pPr algn="ctr"/>
            <a:r>
              <a:rPr lang="en-US" sz="2000" dirty="0">
                <a:latin typeface="Times New Roman"/>
              </a:rPr>
              <a:t>Usman Safdar(FA17-BCS-106)</a:t>
            </a:r>
          </a:p>
          <a:p>
            <a:pPr algn="ctr"/>
            <a:r>
              <a:rPr lang="en-US" sz="2000" dirty="0">
                <a:latin typeface="Times New Roman"/>
              </a:rPr>
              <a:t>Aimen Farooq(FA17-BCS-070)</a:t>
            </a:r>
          </a:p>
          <a:p>
            <a:pPr algn="ctr"/>
            <a:endParaRPr lang="en-US" sz="2000" dirty="0">
              <a:solidFill>
                <a:schemeClr val="tx1"/>
              </a:solidFill>
              <a:latin typeface="Times New Roman"/>
            </a:endParaRPr>
          </a:p>
          <a:p>
            <a:pPr algn="ctr"/>
            <a:r>
              <a:rPr lang="en-US" sz="2000" dirty="0">
                <a:solidFill>
                  <a:schemeClr val="tx1"/>
                </a:solidFill>
                <a:latin typeface="Times New Roman"/>
              </a:rPr>
              <a:t>Presented on </a:t>
            </a:r>
            <a:r>
              <a:rPr lang="en-US" sz="2000" dirty="0">
                <a:latin typeface="Times New Roman"/>
              </a:rPr>
              <a:t>07 Dec</a:t>
            </a:r>
            <a:r>
              <a:rPr lang="en-US" sz="2000" dirty="0">
                <a:solidFill>
                  <a:schemeClr val="tx1"/>
                </a:solidFill>
                <a:latin typeface="Times New Roman"/>
              </a:rPr>
              <a:t> 2020</a:t>
            </a:r>
          </a:p>
          <a:p>
            <a:pPr algn="ctr"/>
            <a:endParaRPr lang="en-US" sz="2000" dirty="0">
              <a:solidFill>
                <a:schemeClr val="tx1"/>
              </a:solidFill>
              <a:latin typeface="Times New Roman"/>
            </a:endParaRPr>
          </a:p>
          <a:p>
            <a:pPr algn="ctr"/>
            <a:r>
              <a:rPr lang="en-US" sz="2000" dirty="0">
                <a:solidFill>
                  <a:schemeClr val="tx1"/>
                </a:solidFill>
                <a:latin typeface="Times New Roman"/>
              </a:rPr>
              <a:t>Department of </a:t>
            </a:r>
            <a:r>
              <a:rPr lang="en-US" sz="2000" dirty="0">
                <a:latin typeface="Times New Roman"/>
              </a:rPr>
              <a:t>Computer Science</a:t>
            </a:r>
            <a:r>
              <a:rPr lang="en-US" sz="2000" dirty="0">
                <a:solidFill>
                  <a:schemeClr val="tx1"/>
                </a:solidFill>
                <a:latin typeface="Times New Roman"/>
              </a:rPr>
              <a:t> </a:t>
            </a:r>
          </a:p>
          <a:p>
            <a:pPr algn="ctr"/>
            <a:r>
              <a:rPr lang="en-US" sz="2000" b="1" dirty="0">
                <a:solidFill>
                  <a:schemeClr val="tx1"/>
                </a:solidFill>
                <a:latin typeface="Times New Roman"/>
              </a:rPr>
              <a:t>COMSATS </a:t>
            </a:r>
            <a:r>
              <a:rPr lang="en-US" sz="2000" dirty="0">
                <a:solidFill>
                  <a:schemeClr val="tx1"/>
                </a:solidFill>
                <a:latin typeface="Times New Roman"/>
              </a:rPr>
              <a:t>University Islamabad, Attock Campus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vert="horz" rtlCol="0">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10" name="Content Placeholder 3"/>
          <p:cNvSpPr>
            <a:spLocks noGrp="1"/>
          </p:cNvSpPr>
          <p:nvPr>
            <p:ph idx="1"/>
          </p:nvPr>
        </p:nvSpPr>
        <p:spPr/>
        <p:txBody>
          <a:bodyPr vert="horz" rtlCol="0">
            <a:normAutofit fontScale="92500" lnSpcReduction="10000"/>
          </a:bodyPr>
          <a:lstStyle/>
          <a:p>
            <a:pPr lvl="0"/>
            <a:r>
              <a:rPr lang="en-US" dirty="0"/>
              <a:t>Sa, I., </a:t>
            </a:r>
            <a:r>
              <a:rPr lang="en-US" dirty="0" err="1"/>
              <a:t>Ge</a:t>
            </a:r>
            <a:r>
              <a:rPr lang="en-US" dirty="0"/>
              <a:t>, Z., </a:t>
            </a:r>
            <a:r>
              <a:rPr lang="en-US" dirty="0" err="1"/>
              <a:t>Dayoub</a:t>
            </a:r>
            <a:r>
              <a:rPr lang="en-US" dirty="0"/>
              <a:t>, F., </a:t>
            </a:r>
            <a:r>
              <a:rPr lang="en-US" dirty="0" err="1"/>
              <a:t>Upcroft</a:t>
            </a:r>
            <a:r>
              <a:rPr lang="en-US" dirty="0"/>
              <a:t>, B., Perez, T., &amp; McCool, C. (2016). </a:t>
            </a:r>
            <a:r>
              <a:rPr lang="en-US" dirty="0" err="1"/>
              <a:t>DeepFruits</a:t>
            </a:r>
            <a:r>
              <a:rPr lang="en-US" dirty="0"/>
              <a:t>: A Fruit Detection System Using Deep Neural Networks. Sensors, 16(8), 1222. https://doi.org/10.3390/s16081222</a:t>
            </a:r>
          </a:p>
          <a:p>
            <a:pPr lvl="0"/>
            <a:r>
              <a:rPr lang="en-US" dirty="0"/>
              <a:t>Song, Y., </a:t>
            </a:r>
            <a:r>
              <a:rPr lang="en-US" dirty="0" err="1"/>
              <a:t>Glasbey</a:t>
            </a:r>
            <a:r>
              <a:rPr lang="en-US" dirty="0"/>
              <a:t>, C. A., </a:t>
            </a:r>
            <a:r>
              <a:rPr lang="en-US" dirty="0" err="1"/>
              <a:t>Horgan</a:t>
            </a:r>
            <a:r>
              <a:rPr lang="en-US" dirty="0"/>
              <a:t>, G. W., Polder, G., </a:t>
            </a:r>
            <a:r>
              <a:rPr lang="en-US" dirty="0" err="1"/>
              <a:t>Dieleman</a:t>
            </a:r>
            <a:r>
              <a:rPr lang="en-US" dirty="0"/>
              <a:t>, J. A., &amp; van der </a:t>
            </a:r>
            <a:r>
              <a:rPr lang="en-US" dirty="0" err="1"/>
              <a:t>Heijden</a:t>
            </a:r>
            <a:r>
              <a:rPr lang="en-US" dirty="0"/>
              <a:t>, G. W. A. M. (2014). Automatic fruit recognition and counting from multiple images. </a:t>
            </a:r>
            <a:r>
              <a:rPr lang="en-US" dirty="0" err="1"/>
              <a:t>Biosystems</a:t>
            </a:r>
            <a:r>
              <a:rPr lang="en-US" dirty="0"/>
              <a:t> Engineering, 118, 203–215. https://doi.org/10.1016/j.biosystemseng.2013.12.008</a:t>
            </a:r>
          </a:p>
          <a:p>
            <a:pPr lvl="0"/>
            <a:r>
              <a:rPr lang="en-US" dirty="0" err="1"/>
              <a:t>Bargoti</a:t>
            </a:r>
            <a:r>
              <a:rPr lang="en-US" dirty="0"/>
              <a:t>, S., &amp; Underwood, J. (2017). Deep fruit detection in orchards. 2017 IEEE International Conference on Robotics and Automation (ICRA). https://doi.org/10.1109/icra.2017.7989417</a:t>
            </a:r>
          </a:p>
          <a:p>
            <a:pPr lvl="0"/>
            <a:r>
              <a:rPr lang="en-US" dirty="0"/>
              <a:t>h Fu, Y., 2020. Fruit Freshness Grading Using Deep Learning. [</a:t>
            </a:r>
            <a:r>
              <a:rPr lang="en-US" dirty="0" err="1"/>
              <a:t>ebook</a:t>
            </a:r>
            <a:r>
              <a:rPr lang="en-US" dirty="0"/>
              <a:t>] School of Engineering, Computer and Mathematical Sciences. Available at: &lt;https://openrepository.aut.ac.nz/bitstream/handle/10292/13353/Fruit_Fu_24May2020_wyan.pdf&gt; [Accessed 7 October 2020].</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5D3A9F1-DAAB-4F3B-AE15-E1E2DDE8FC64}" type="slidenum">
              <a:rPr/>
              <a:pPr/>
              <a:t>20</a:t>
            </a:fld>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371851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10" name="Content Placeholder 9"/>
          <p:cNvSpPr>
            <a:spLocks noGrp="1"/>
          </p:cNvSpPr>
          <p:nvPr>
            <p:ph idx="1"/>
          </p:nvPr>
        </p:nvSpPr>
        <p:spPr>
          <a:xfrm>
            <a:off x="865562" y="3429000"/>
            <a:ext cx="7543801" cy="1049866"/>
          </a:xfrm>
        </p:spPr>
        <p:txBody>
          <a:bodyPr>
            <a:normAutofit fontScale="92500" lnSpcReduction="10000"/>
          </a:bodyPr>
          <a:lstStyle/>
          <a:p>
            <a:pPr algn="ctr">
              <a:buNone/>
            </a:pPr>
            <a:r>
              <a:rPr lang="en-US" sz="8000" dirty="0">
                <a:solidFill>
                  <a:schemeClr val="tx1"/>
                </a:solidFill>
              </a:rPr>
              <a:t>THANK YOU</a:t>
            </a:r>
            <a:endParaRPr sz="8000" dirty="0">
              <a:solidFill>
                <a:schemeClr val="tx1"/>
              </a:solidFill>
            </a:endParaRPr>
          </a:p>
        </p:txBody>
      </p:sp>
      <p:sp>
        <p:nvSpPr>
          <p:cNvPr id="7" name="Date Placeholder 1"/>
          <p:cNvSpPr>
            <a:spLocks noGrp="1"/>
          </p:cNvSpPr>
          <p:nvPr>
            <p:ph type="dt" sz="half" idx="10"/>
          </p:nvPr>
        </p:nvSpPr>
        <p:spPr/>
        <p:txBody>
          <a:bodyPr vert="horz" rtlCol="0"/>
          <a:lstStyle/>
          <a:p>
            <a:r>
              <a:rPr lang="en-US"/>
              <a:t>06/12/2020  </a:t>
            </a:r>
            <a:endParaRPr lang="en-US" dirty="0"/>
          </a:p>
        </p:txBody>
      </p:sp>
      <p:sp>
        <p:nvSpPr>
          <p:cNvPr id="9" name="Slide Number Placeholder 12"/>
          <p:cNvSpPr>
            <a:spLocks noGrp="1"/>
          </p:cNvSpPr>
          <p:nvPr>
            <p:ph type="sldNum" sz="quarter" idx="12"/>
          </p:nvPr>
        </p:nvSpPr>
        <p:spPr/>
        <p:txBody>
          <a:bodyPr vert="horz" rtlCol="0"/>
          <a:lstStyle/>
          <a:p>
            <a:fld id="{F0DB1C29-441F-4FC6-9276-7569B2068923}" type="slidenum">
              <a:rPr/>
              <a:pPr/>
              <a:t>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3" name="Title 1"/>
          <p:cNvSpPr>
            <a:spLocks noGrp="1"/>
          </p:cNvSpPr>
          <p:nvPr>
            <p:ph type="title"/>
          </p:nvPr>
        </p:nvSpPr>
        <p:spPr>
          <a:xfrm>
            <a:off x="818197" y="571500"/>
            <a:ext cx="7952163" cy="1143000"/>
          </a:xfrm>
        </p:spPr>
        <p:txBody>
          <a:bodyPr vert="horz" rtlCol="0">
            <a:normAutofit/>
          </a:bodyPr>
          <a:lstStyle/>
          <a:p>
            <a:r>
              <a:rPr lang="en-US" sz="4400" dirty="0">
                <a:latin typeface="Times New Roman" panose="02020603050405020304" pitchFamily="18" charset="0"/>
                <a:cs typeface="Times New Roman" panose="02020603050405020304" pitchFamily="18" charset="0"/>
              </a:rPr>
              <a:t>Outline</a:t>
            </a:r>
          </a:p>
        </p:txBody>
      </p:sp>
      <p:sp>
        <p:nvSpPr>
          <p:cNvPr id="4" name="Content Placeholder 2"/>
          <p:cNvSpPr>
            <a:spLocks noGrp="1"/>
          </p:cNvSpPr>
          <p:nvPr>
            <p:ph idx="1"/>
          </p:nvPr>
        </p:nvSpPr>
        <p:spPr>
          <a:xfrm>
            <a:off x="822960" y="1782048"/>
            <a:ext cx="7482839" cy="4344113"/>
          </a:xfrm>
        </p:spPr>
        <p:txBody>
          <a:bodyPr vert="horz" rtlCol="0">
            <a:norm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Related Work</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Dataset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Methodology</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GUI</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Tools and Techniques</a:t>
            </a:r>
          </a:p>
          <a:p>
            <a:endParaRPr lang="en-US" sz="2400" dirty="0">
              <a:latin typeface="Times New Roman" panose="02020603050405020304" pitchFamily="18" charset="0"/>
              <a:cs typeface="Times New Roman" panose="02020603050405020304" pitchFamily="18" charset="0"/>
            </a:endParaRPr>
          </a:p>
        </p:txBody>
      </p:sp>
      <p:sp>
        <p:nvSpPr>
          <p:cNvPr id="9" name="Date Placeholder 10"/>
          <p:cNvSpPr>
            <a:spLocks noGrp="1"/>
          </p:cNvSpPr>
          <p:nvPr>
            <p:ph type="dt" sz="half" idx="10"/>
          </p:nvPr>
        </p:nvSpPr>
        <p:spPr/>
        <p:txBody>
          <a:bodyPr vert="horz" rtlCol="0"/>
          <a:lstStyle/>
          <a:p>
            <a:r>
              <a:rPr lang="en-US"/>
              <a:t>06/12/2020  </a:t>
            </a:r>
            <a:endParaRPr lang="en-US" dirty="0"/>
          </a:p>
        </p:txBody>
      </p:sp>
      <p:sp>
        <p:nvSpPr>
          <p:cNvPr id="11" name="Slide Number Placeholder 15"/>
          <p:cNvSpPr>
            <a:spLocks noGrp="1"/>
          </p:cNvSpPr>
          <p:nvPr>
            <p:ph type="sldNum" sz="quarter" idx="12"/>
          </p:nvPr>
        </p:nvSpPr>
        <p:spPr/>
        <p:txBody>
          <a:bodyPr vert="horz" rtlCol="0"/>
          <a:lstStyle/>
          <a:p>
            <a:fld id="{91C9DFA0-95C5-4660-89CE-FC37A7B20B37}" type="slidenum">
              <a: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3" name="Title 1"/>
          <p:cNvSpPr>
            <a:spLocks noGrp="1"/>
          </p:cNvSpPr>
          <p:nvPr>
            <p:ph type="title"/>
          </p:nvPr>
        </p:nvSpPr>
        <p:spPr/>
        <p:txBody>
          <a:bodyPr vert="horz" rtlCol="0">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10" name="Content Placeholder 3"/>
          <p:cNvSpPr>
            <a:spLocks noGrp="1"/>
          </p:cNvSpPr>
          <p:nvPr>
            <p:ph idx="1"/>
          </p:nvPr>
        </p:nvSpPr>
        <p:spPr>
          <a:xfrm>
            <a:off x="822959" y="1845735"/>
            <a:ext cx="7543801" cy="2192866"/>
          </a:xfrm>
        </p:spPr>
        <p:txBody>
          <a:bodyPr vert="horz" rtlCol="0">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system </a:t>
            </a:r>
            <a:r>
              <a:rPr lang="en-IE" dirty="0">
                <a:latin typeface="Times New Roman" panose="02020603050405020304" pitchFamily="18" charset="0"/>
                <a:cs typeface="Times New Roman" panose="02020603050405020304" pitchFamily="18" charset="0"/>
              </a:rPr>
              <a:t>performs fruit freshness recognition and its classification</a:t>
            </a:r>
            <a:r>
              <a:rPr lang="en-IE"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E" sz="2000" dirty="0">
                <a:latin typeface="Times New Roman" panose="02020603050405020304" pitchFamily="18" charset="0"/>
                <a:ea typeface="Times New Roman" panose="02020603050405020304" pitchFamily="18" charset="0"/>
                <a:cs typeface="Times New Roman" panose="02020603050405020304" pitchFamily="18" charset="0"/>
              </a:rPr>
              <a:t>This system</a:t>
            </a:r>
            <a:r>
              <a:rPr lang="en-IE" sz="2000" dirty="0">
                <a:effectLst/>
                <a:latin typeface="Times New Roman" panose="02020603050405020304" pitchFamily="18" charset="0"/>
                <a:ea typeface="Times New Roman" panose="02020603050405020304" pitchFamily="18" charset="0"/>
                <a:cs typeface="Times New Roman" panose="02020603050405020304" pitchFamily="18" charset="0"/>
              </a:rPr>
              <a:t> use image processing techniques to extract colour, size and other attributes of the image forming training dataset.</a:t>
            </a:r>
          </a:p>
          <a:p>
            <a:pPr>
              <a:buFont typeface="Arial" panose="020B0604020202020204" pitchFamily="34" charset="0"/>
              <a:buChar char="•"/>
            </a:pPr>
            <a:r>
              <a:rPr lang="en-IE" sz="2000" dirty="0">
                <a:effectLst/>
                <a:latin typeface="Times New Roman" panose="02020603050405020304" pitchFamily="18" charset="0"/>
                <a:ea typeface="Times New Roman" panose="02020603050405020304" pitchFamily="18" charset="0"/>
                <a:cs typeface="Times New Roman" panose="02020603050405020304" pitchFamily="18" charset="0"/>
              </a:rPr>
              <a:t>This work is driven by the motive to make the effective and efficient system for better checking the freshness of fruit with fast computational speed.</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2FD64CBA-9D5A-4C2C-B2AF-0B2C3F5C8378}" type="slidenum">
              <a:rPr/>
              <a:pPr/>
              <a:t>4</a:t>
            </a:fld>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pic>
        <p:nvPicPr>
          <p:cNvPr id="11" name="Picture 10">
            <a:extLst>
              <a:ext uri="{FF2B5EF4-FFF2-40B4-BE49-F238E27FC236}">
                <a16:creationId xmlns:a16="http://schemas.microsoft.com/office/drawing/2014/main" id="{822A6AEE-407A-4B1B-80ED-558E6CEC3C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56739" y="4191000"/>
            <a:ext cx="5497195" cy="19323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1804-AF84-4AA2-8723-236A94A16A8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B257781D-3D4E-4438-AE96-7784679C52EC}"/>
              </a:ext>
            </a:extLst>
          </p:cNvPr>
          <p:cNvSpPr>
            <a:spLocks noGrp="1"/>
          </p:cNvSpPr>
          <p:nvPr>
            <p:ph idx="1"/>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the research, we are designing a complete structure based on neural network techniques to recognize the size, color, shape, and maturity of the fruit.</a:t>
            </a: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Currently, we are using Deep Learning (DL) commonly used Machine Learning (ML) method in our recognition system.</a:t>
            </a: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Deep Learning Techniques are characterized by their high level of abstraction and the ability to automatically learn and recognize different modes of images once they have been trained</a:t>
            </a:r>
            <a:r>
              <a:rPr lang="en-US" sz="1800" dirty="0">
                <a:latin typeface="Times New Roman" panose="02020603050405020304" pitchFamily="18" charset="0"/>
                <a:ea typeface="Times New Roman" panose="02020603050405020304" pitchFamily="18" charset="0"/>
              </a:rPr>
              <a:t>.</a:t>
            </a:r>
            <a:endParaRPr lang="en-US" dirty="0"/>
          </a:p>
        </p:txBody>
      </p:sp>
      <p:sp>
        <p:nvSpPr>
          <p:cNvPr id="4" name="Date Placeholder 3">
            <a:extLst>
              <a:ext uri="{FF2B5EF4-FFF2-40B4-BE49-F238E27FC236}">
                <a16:creationId xmlns:a16="http://schemas.microsoft.com/office/drawing/2014/main" id="{7611C325-A575-4A17-AEBB-4896EC5DD277}"/>
              </a:ext>
            </a:extLst>
          </p:cNvPr>
          <p:cNvSpPr>
            <a:spLocks noGrp="1"/>
          </p:cNvSpPr>
          <p:nvPr>
            <p:ph type="dt" sz="half" idx="10"/>
          </p:nvPr>
        </p:nvSpPr>
        <p:spPr/>
        <p:txBody>
          <a:bodyPr/>
          <a:lstStyle/>
          <a:p>
            <a:r>
              <a:rPr lang="en-US"/>
              <a:t>06/12/2020  </a:t>
            </a:r>
            <a:endParaRPr lang="en-US" dirty="0"/>
          </a:p>
        </p:txBody>
      </p:sp>
      <p:sp>
        <p:nvSpPr>
          <p:cNvPr id="5" name="Slide Number Placeholder 4">
            <a:extLst>
              <a:ext uri="{FF2B5EF4-FFF2-40B4-BE49-F238E27FC236}">
                <a16:creationId xmlns:a16="http://schemas.microsoft.com/office/drawing/2014/main" id="{02F75270-4E6E-4A6C-81A3-A25602AF325C}"/>
              </a:ext>
            </a:extLst>
          </p:cNvPr>
          <p:cNvSpPr>
            <a:spLocks noGrp="1"/>
          </p:cNvSpPr>
          <p:nvPr>
            <p:ph type="sldNum" sz="quarter" idx="12"/>
          </p:nvPr>
        </p:nvSpPr>
        <p:spPr/>
        <p:txBody>
          <a:bodyPr/>
          <a:lstStyle/>
          <a:p>
            <a:fld id="{FDC54641-AF6B-4137-B36B-C91256ED9D96}" type="slidenum">
              <a:rPr lang="en-US" smtClean="0"/>
              <a:pPr/>
              <a:t>5</a:t>
            </a:fld>
            <a:endParaRPr lang="en-US" dirty="0"/>
          </a:p>
        </p:txBody>
      </p:sp>
    </p:spTree>
    <p:extLst>
      <p:ext uri="{BB962C8B-B14F-4D97-AF65-F5344CB8AC3E}">
        <p14:creationId xmlns:p14="http://schemas.microsoft.com/office/powerpoint/2010/main" val="272700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B399-5316-4602-875A-FD68B55C6D6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6C5859F4-341A-436A-A2F5-EF08A57AE509}"/>
              </a:ext>
            </a:extLst>
          </p:cNvPr>
          <p:cNvSpPr>
            <a:spLocks noGrp="1"/>
          </p:cNvSpPr>
          <p:nvPr>
            <p:ph idx="1"/>
          </p:nvPr>
        </p:nvSpPr>
        <p:spPr>
          <a:xfrm>
            <a:off x="822959" y="1845734"/>
            <a:ext cx="7586404" cy="4097866"/>
          </a:xfrm>
        </p:spPr>
        <p:txBody>
          <a:bodyPr/>
          <a:lstStyle/>
          <a:p>
            <a:pPr marL="0" marR="0" indent="0" algn="just">
              <a:spcBef>
                <a:spcPts val="20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1.4.1 Fruit Recognition System</a:t>
            </a:r>
          </a:p>
          <a:p>
            <a:pPr marL="0" indent="0">
              <a:buNone/>
            </a:pPr>
            <a:r>
              <a:rPr lang="en-US" sz="1800" u="sng" strike="noStrike" dirty="0" err="1">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Y.Song</a:t>
            </a:r>
            <a:r>
              <a:rPr lang="en-US" sz="1800" u="sng"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proposed method for recognizing and counting fruits from images in cluttered greenhouses. </a:t>
            </a:r>
          </a:p>
          <a:p>
            <a:pPr marL="0" marR="0" indent="0" algn="just">
              <a:lnSpc>
                <a:spcPct val="150000"/>
              </a:lnSpc>
              <a:spcBef>
                <a:spcPts val="20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1.4.2 Fruit Detection using Deep Learning</a:t>
            </a:r>
          </a:p>
          <a:p>
            <a:pPr marL="0" indent="0">
              <a:buNone/>
            </a:pP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Inkyu</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Sa</a:t>
            </a:r>
            <a:r>
              <a:rPr lang="en-US" sz="1800" dirty="0">
                <a:solidFill>
                  <a:schemeClr val="tx1"/>
                </a:solidFill>
                <a:effectLst/>
                <a:latin typeface="Times New Roman" panose="02020603050405020304" pitchFamily="18" charset="0"/>
                <a:ea typeface="Times New Roman" panose="02020603050405020304" pitchFamily="18" charset="0"/>
              </a:rPr>
              <a:t>, presents a novel approach for detecting fruits from images using deep neural networks. For this purpose, the author adapts a Faster Region-based convolutional network. </a:t>
            </a:r>
          </a:p>
          <a:p>
            <a:pPr marL="0" marR="0" indent="0" algn="just">
              <a:lnSpc>
                <a:spcPct val="150000"/>
              </a:lnSpc>
              <a:spcBef>
                <a:spcPts val="20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1.4.3 Deep Fruit Detection in Orchards</a:t>
            </a:r>
          </a:p>
          <a:p>
            <a:pPr marL="0" indent="0">
              <a:buNone/>
            </a:pPr>
            <a:r>
              <a:rPr lang="en-US" sz="1800" dirty="0" err="1">
                <a:solidFill>
                  <a:schemeClr val="tx1"/>
                </a:solidFill>
                <a:effectLst/>
                <a:latin typeface="Times New Roman" panose="02020603050405020304" pitchFamily="18" charset="0"/>
                <a:ea typeface="Times New Roman" panose="02020603050405020304" pitchFamily="18" charset="0"/>
              </a:rPr>
              <a:t>Bargoti</a:t>
            </a:r>
            <a:r>
              <a:rPr lang="en-US" sz="1800" dirty="0">
                <a:solidFill>
                  <a:schemeClr val="tx1"/>
                </a:solidFill>
                <a:effectLst/>
                <a:latin typeface="Times New Roman" panose="02020603050405020304" pitchFamily="18" charset="0"/>
                <a:ea typeface="Times New Roman" panose="02020603050405020304" pitchFamily="18" charset="0"/>
              </a:rPr>
              <a:t> S, proposed autonomous robots used for harvesting. It shows a network trained to recognize fruits in an orchard. </a:t>
            </a:r>
            <a:endParaRPr lang="en-US" dirty="0">
              <a:solidFill>
                <a:schemeClr val="tx1"/>
              </a:solidFill>
            </a:endParaRPr>
          </a:p>
        </p:txBody>
      </p:sp>
      <p:sp>
        <p:nvSpPr>
          <p:cNvPr id="4" name="Date Placeholder 3">
            <a:extLst>
              <a:ext uri="{FF2B5EF4-FFF2-40B4-BE49-F238E27FC236}">
                <a16:creationId xmlns:a16="http://schemas.microsoft.com/office/drawing/2014/main" id="{F0410FAF-9599-44D3-A451-A4C0CD5E0F47}"/>
              </a:ext>
            </a:extLst>
          </p:cNvPr>
          <p:cNvSpPr>
            <a:spLocks noGrp="1"/>
          </p:cNvSpPr>
          <p:nvPr>
            <p:ph type="dt" sz="half" idx="10"/>
          </p:nvPr>
        </p:nvSpPr>
        <p:spPr/>
        <p:txBody>
          <a:bodyPr/>
          <a:lstStyle/>
          <a:p>
            <a:r>
              <a:rPr lang="en-US"/>
              <a:t>06/12/2020  </a:t>
            </a:r>
            <a:endParaRPr lang="en-US" dirty="0"/>
          </a:p>
        </p:txBody>
      </p:sp>
      <p:sp>
        <p:nvSpPr>
          <p:cNvPr id="5" name="Slide Number Placeholder 4">
            <a:extLst>
              <a:ext uri="{FF2B5EF4-FFF2-40B4-BE49-F238E27FC236}">
                <a16:creationId xmlns:a16="http://schemas.microsoft.com/office/drawing/2014/main" id="{F519B2E5-D340-4E00-81AA-3238C5E16009}"/>
              </a:ext>
            </a:extLst>
          </p:cNvPr>
          <p:cNvSpPr>
            <a:spLocks noGrp="1"/>
          </p:cNvSpPr>
          <p:nvPr>
            <p:ph type="sldNum" sz="quarter" idx="12"/>
          </p:nvPr>
        </p:nvSpPr>
        <p:spPr/>
        <p:txBody>
          <a:bodyPr/>
          <a:lstStyle/>
          <a:p>
            <a:fld id="{FDC54641-AF6B-4137-B36B-C91256ED9D96}" type="slidenum">
              <a:rPr lang="en-US" smtClean="0"/>
              <a:pPr/>
              <a:t>6</a:t>
            </a:fld>
            <a:endParaRPr lang="en-US" dirty="0"/>
          </a:p>
        </p:txBody>
      </p:sp>
    </p:spTree>
    <p:extLst>
      <p:ext uri="{BB962C8B-B14F-4D97-AF65-F5344CB8AC3E}">
        <p14:creationId xmlns:p14="http://schemas.microsoft.com/office/powerpoint/2010/main" val="279390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vert="horz" rtlCol="0">
            <a:normAutofit/>
          </a:bodyPr>
          <a:lstStyle/>
          <a:p>
            <a:r>
              <a:rPr lang="en-US" sz="4400" dirty="0">
                <a:latin typeface="Times New Roman" panose="02020603050405020304" pitchFamily="18" charset="0"/>
                <a:cs typeface="Times New Roman" panose="02020603050405020304" pitchFamily="18" charset="0"/>
              </a:rPr>
              <a:t>Problem Statement</a:t>
            </a:r>
          </a:p>
        </p:txBody>
      </p:sp>
      <p:sp>
        <p:nvSpPr>
          <p:cNvPr id="10" name="Content Placeholder 3"/>
          <p:cNvSpPr>
            <a:spLocks noGrp="1"/>
          </p:cNvSpPr>
          <p:nvPr>
            <p:ph idx="1"/>
          </p:nvPr>
        </p:nvSpPr>
        <p:spPr>
          <a:xfrm>
            <a:off x="830283" y="1796346"/>
            <a:ext cx="7467600" cy="4329815"/>
          </a:xfrm>
        </p:spPr>
        <p:txBody>
          <a:bodyPr vert="horz" rtlCol="0">
            <a:normAutofit/>
          </a:bodyPr>
          <a:lstStyle/>
          <a:p>
            <a:pPr marL="0" indent="0">
              <a:lnSpc>
                <a:spcPct val="100000"/>
              </a:lnSpc>
              <a:buNone/>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As most of the economic sector and people all over the world rely on fruits as the quality of the fruits is necessary, but to analyze the fruits still old traditional methods are used by the farmers or customers that consume more time and effort. So, in this research, our main aim is to identify the problems related to the automatic fruit freshness system. This will help farmers, later on, the wholesale dealers, and in the end, the customers to check the fruit freshness based on its maturity, color, size, and shape. There is a need to expand the different types of visual characteristics such as color, texture, size, and shape to distinguish between a rotten and unrotten fruit.  </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PK"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2FD64CBA-9D5A-4C2C-B2AF-0B2C3F5C8378}" type="slidenum">
              <a:rPr/>
              <a:pPr/>
              <a:t>7</a:t>
            </a:fld>
            <a:endParaRPr lang="en-US" dirty="0"/>
          </a:p>
        </p:txBody>
      </p:sp>
    </p:spTree>
    <p:extLst>
      <p:ext uri="{BB962C8B-B14F-4D97-AF65-F5344CB8AC3E}">
        <p14:creationId xmlns:p14="http://schemas.microsoft.com/office/powerpoint/2010/main" val="305908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vert="horz" rtlCol="0">
            <a:normAutofit/>
          </a:bodyPr>
          <a:lstStyle/>
          <a:p>
            <a:r>
              <a:rPr lang="en-US" sz="4400" dirty="0">
                <a:latin typeface="Times New Roman" panose="02020603050405020304" pitchFamily="18" charset="0"/>
                <a:cs typeface="Times New Roman" panose="02020603050405020304" pitchFamily="18" charset="0"/>
              </a:rPr>
              <a:t>Objectives</a:t>
            </a:r>
          </a:p>
        </p:txBody>
      </p:sp>
      <p:sp>
        <p:nvSpPr>
          <p:cNvPr id="10" name="Content Placeholder 3"/>
          <p:cNvSpPr>
            <a:spLocks noGrp="1"/>
          </p:cNvSpPr>
          <p:nvPr>
            <p:ph idx="1"/>
          </p:nvPr>
        </p:nvSpPr>
        <p:spPr/>
        <p:txBody>
          <a:bodyPr vert="horz" rtlCol="0">
            <a:normAutofit/>
          </a:bodyPr>
          <a:lstStyle/>
          <a:p>
            <a:pPr>
              <a:spcBef>
                <a:spcPts val="600"/>
              </a:spcBef>
              <a:buFont typeface="Arial" panose="020B0604020202020204" pitchFamily="34" charset="0"/>
              <a:buChar char="•"/>
              <a:tabLst>
                <a:tab pos="57150" algn="l"/>
              </a:tabLst>
            </a:pPr>
            <a:r>
              <a:rPr lang="en-IE"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Fruit Freshness recognition and classification.</a:t>
            </a:r>
          </a:p>
          <a:p>
            <a:pPr>
              <a:spcBef>
                <a:spcPts val="600"/>
              </a:spcBef>
              <a:buFont typeface="Arial" panose="020B0604020202020204" pitchFamily="34" charset="0"/>
              <a:buChar char="•"/>
              <a:tabLst>
                <a:tab pos="57150" algn="l"/>
              </a:tabLst>
            </a:pPr>
            <a:r>
              <a:rPr lang="en-IE"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Used in Real time applications.</a:t>
            </a:r>
            <a:endParaRPr lang="en-PK"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200"/>
              </a:spcAft>
              <a:buFont typeface="Arial" panose="020B0604020202020204" pitchFamily="34" charset="0"/>
              <a:buChar char="•"/>
              <a:tabLst>
                <a:tab pos="57150" algn="l"/>
              </a:tabLst>
            </a:pPr>
            <a:r>
              <a:rPr lang="en-IE"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Fast </a:t>
            </a:r>
            <a:r>
              <a:rPr lang="en-IE"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Computational time</a:t>
            </a:r>
            <a:r>
              <a:rPr lang="en-IE"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l">
              <a:spcAft>
                <a:spcPts val="1200"/>
              </a:spcAft>
              <a:buFont typeface="Arial" panose="020B0604020202020204" pitchFamily="34" charset="0"/>
              <a:buChar char="•"/>
              <a:tabLst>
                <a:tab pos="57150" algn="l"/>
              </a:tabLst>
            </a:pPr>
            <a:r>
              <a:rPr lang="en-IE"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Less prone to human error.</a:t>
            </a:r>
          </a:p>
          <a:p>
            <a:pPr algn="l">
              <a:spcAft>
                <a:spcPts val="1200"/>
              </a:spcAft>
              <a:buFont typeface="Arial" panose="020B0604020202020204" pitchFamily="34" charset="0"/>
              <a:buChar char="•"/>
              <a:tabLst>
                <a:tab pos="57150" algn="l"/>
              </a:tabLst>
            </a:pPr>
            <a:r>
              <a:rPr lang="en-IE"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Robust and flexible to large data.</a:t>
            </a:r>
          </a:p>
          <a:p>
            <a:pPr algn="l">
              <a:spcAft>
                <a:spcPts val="1200"/>
              </a:spcAft>
              <a:buFont typeface="Arial" panose="020B0604020202020204" pitchFamily="34" charset="0"/>
              <a:buChar char="•"/>
              <a:tabLst>
                <a:tab pos="57150" algn="l"/>
              </a:tabLst>
            </a:pPr>
            <a:r>
              <a:rPr lang="en-IE"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Cost effective. </a:t>
            </a:r>
          </a:p>
          <a:p>
            <a:pPr>
              <a:spcAft>
                <a:spcPts val="1200"/>
              </a:spcAft>
              <a:tabLst>
                <a:tab pos="57150" algn="l"/>
              </a:tabLst>
            </a:pPr>
            <a:endParaRPr lang="en-PK"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pPr marL="0" lvl="0" indent="0">
              <a:buNone/>
            </a:pPr>
            <a:endParaRPr lang="en-US" sz="2800" dirty="0">
              <a:latin typeface="Times New Roman" panose="02020603050405020304" pitchFamily="18" charset="0"/>
              <a:cs typeface="Times New Roman" panose="02020603050405020304" pitchFamily="18" charset="0"/>
            </a:endParaRP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2FD64CBA-9D5A-4C2C-B2AF-0B2C3F5C8378}" type="slidenum">
              <a:rPr/>
              <a:pPr/>
              <a:t>8</a:t>
            </a:fld>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337229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F386-4DA5-4302-9F76-0CBDC2277900}"/>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93AA4A2-009C-4BF9-A7F3-A1125F65A9AC}"/>
              </a:ext>
            </a:extLst>
          </p:cNvPr>
          <p:cNvSpPr>
            <a:spLocks noGrp="1"/>
          </p:cNvSpPr>
          <p:nvPr>
            <p:ph idx="1"/>
          </p:nvPr>
        </p:nvSpPr>
        <p:spPr/>
        <p:txBody>
          <a:bodyPr>
            <a:normAutofit fontScale="85000" lnSpcReduction="20000"/>
          </a:bodyPr>
          <a:lstStyle/>
          <a:p>
            <a:r>
              <a:rPr lang="en-US" dirty="0">
                <a:solidFill>
                  <a:schemeClr val="tx1"/>
                </a:solidFill>
              </a:rPr>
              <a:t>Fruits fresh and rotten for classification(Apples, Oranges, Bananas) Dataset</a:t>
            </a:r>
            <a:r>
              <a:rPr lang="en-US" sz="2000" dirty="0">
                <a:solidFill>
                  <a:schemeClr val="tx1"/>
                </a:solidFill>
                <a:latin typeface="+mn-lt"/>
                <a:cs typeface="+mn-lt"/>
              </a:rPr>
              <a:t>.</a:t>
            </a:r>
          </a:p>
          <a:p>
            <a:r>
              <a:rPr lang="en-US" sz="2000" dirty="0">
                <a:solidFill>
                  <a:schemeClr val="tx1"/>
                </a:solidFill>
                <a:latin typeface="+mn-lt"/>
                <a:cs typeface="+mn-lt"/>
              </a:rPr>
              <a:t>Author: </a:t>
            </a:r>
            <a:r>
              <a:rPr lang="en-US" dirty="0">
                <a:solidFill>
                  <a:schemeClr val="tx1"/>
                </a:solidFill>
                <a:hlinkClick r:id="rId2">
                  <a:extLst>
                    <a:ext uri="{A12FA001-AC4F-418D-AE19-62706E023703}">
                      <ahyp:hlinkClr xmlns:ahyp="http://schemas.microsoft.com/office/drawing/2018/hyperlinkcolor" val="tx"/>
                    </a:ext>
                  </a:extLst>
                </a:hlinkClick>
              </a:rPr>
              <a:t>Sriram Reddy </a:t>
            </a:r>
            <a:r>
              <a:rPr lang="en-US" dirty="0" err="1">
                <a:solidFill>
                  <a:schemeClr val="tx1"/>
                </a:solidFill>
                <a:hlinkClick r:id="rId2">
                  <a:extLst>
                    <a:ext uri="{A12FA001-AC4F-418D-AE19-62706E023703}">
                      <ahyp:hlinkClr xmlns:ahyp="http://schemas.microsoft.com/office/drawing/2018/hyperlinkcolor" val="tx"/>
                    </a:ext>
                  </a:extLst>
                </a:hlinkClick>
              </a:rPr>
              <a:t>Kalluri</a:t>
            </a:r>
            <a:r>
              <a:rPr lang="en-US" sz="2000" dirty="0">
                <a:solidFill>
                  <a:schemeClr val="tx1"/>
                </a:solidFill>
                <a:latin typeface="+mn-lt"/>
                <a:cs typeface="+mn-lt"/>
              </a:rPr>
              <a:t>.</a:t>
            </a:r>
          </a:p>
          <a:p>
            <a:endParaRPr lang="en-US" sz="2000" dirty="0">
              <a:solidFill>
                <a:schemeClr val="tx1"/>
              </a:solidFill>
              <a:latin typeface="+mn-lt"/>
              <a:cs typeface="+mn-lt"/>
            </a:endParaRPr>
          </a:p>
          <a:p>
            <a:pPr marL="114300" indent="0">
              <a:buNone/>
            </a:pPr>
            <a:endParaRPr lang="en-US" sz="2000" dirty="0">
              <a:solidFill>
                <a:schemeClr val="tx1"/>
              </a:solidFill>
              <a:latin typeface="+mn-lt"/>
              <a:cs typeface="+mn-lt"/>
            </a:endParaRPr>
          </a:p>
          <a:p>
            <a:pPr marL="114300" indent="0">
              <a:buNone/>
            </a:pPr>
            <a:endParaRPr lang="en-US" sz="2000" b="1" dirty="0">
              <a:solidFill>
                <a:schemeClr val="tx1"/>
              </a:solidFill>
              <a:latin typeface="+mn-lt"/>
              <a:cs typeface="+mn-lt"/>
            </a:endParaRPr>
          </a:p>
          <a:p>
            <a:endParaRPr lang="en-US" sz="2000" b="1" dirty="0">
              <a:solidFill>
                <a:schemeClr val="tx1"/>
              </a:solidFill>
              <a:latin typeface="+mn-lt"/>
              <a:cs typeface="+mn-lt"/>
            </a:endParaRPr>
          </a:p>
          <a:p>
            <a:pPr marL="114300" indent="0">
              <a:buNone/>
            </a:pPr>
            <a:endParaRPr lang="en-US" sz="2000" b="1" dirty="0">
              <a:solidFill>
                <a:schemeClr val="tx1"/>
              </a:solidFill>
              <a:latin typeface="+mn-lt"/>
              <a:cs typeface="+mn-lt"/>
            </a:endParaRPr>
          </a:p>
          <a:p>
            <a:pPr marL="114300" indent="0">
              <a:buNone/>
            </a:pPr>
            <a:endParaRPr lang="en-US" sz="2000" b="1" dirty="0">
              <a:solidFill>
                <a:schemeClr val="tx1"/>
              </a:solidFill>
              <a:latin typeface="+mn-lt"/>
              <a:cs typeface="+mn-lt"/>
            </a:endParaRPr>
          </a:p>
          <a:p>
            <a:pPr lvl="0"/>
            <a:endParaRPr lang="en-US" sz="2000" dirty="0">
              <a:solidFill>
                <a:schemeClr val="tx1"/>
              </a:solidFill>
              <a:latin typeface="+mn-lt"/>
              <a:cs typeface="+mn-lt"/>
            </a:endParaRPr>
          </a:p>
          <a:p>
            <a:pPr lvl="0"/>
            <a:r>
              <a:rPr lang="en-US" sz="2000" dirty="0">
                <a:solidFill>
                  <a:schemeClr val="tx1"/>
                </a:solidFill>
                <a:latin typeface="+mn-lt"/>
                <a:cs typeface="+mn-lt"/>
              </a:rPr>
              <a:t>Reference: </a:t>
            </a:r>
            <a:r>
              <a:rPr lang="en-US" dirty="0" err="1"/>
              <a:t>Kalluri</a:t>
            </a:r>
            <a:r>
              <a:rPr lang="en-US" dirty="0"/>
              <a:t>, S. R. (2018, August 24). Fruits fresh and rotten for classification. Retrieved October 7, 2020, from https://www.kaggle.com/sriramr/fruits-fresh-and-rotten-for-classification</a:t>
            </a:r>
            <a:endParaRPr lang="en-US" sz="1800" dirty="0">
              <a:solidFill>
                <a:schemeClr val="tx1"/>
              </a:solidFill>
              <a:latin typeface="+mn-lt"/>
              <a:cs typeface="+mn-lt"/>
            </a:endParaRPr>
          </a:p>
          <a:p>
            <a:endParaRPr lang="en-US" dirty="0">
              <a:solidFill>
                <a:schemeClr val="tx1"/>
              </a:solidFill>
            </a:endParaRPr>
          </a:p>
        </p:txBody>
      </p:sp>
      <p:sp>
        <p:nvSpPr>
          <p:cNvPr id="4" name="Date Placeholder 3">
            <a:extLst>
              <a:ext uri="{FF2B5EF4-FFF2-40B4-BE49-F238E27FC236}">
                <a16:creationId xmlns:a16="http://schemas.microsoft.com/office/drawing/2014/main" id="{C429E0C8-C765-46C4-A72D-3633ED59D6A7}"/>
              </a:ext>
            </a:extLst>
          </p:cNvPr>
          <p:cNvSpPr>
            <a:spLocks noGrp="1"/>
          </p:cNvSpPr>
          <p:nvPr>
            <p:ph type="dt" sz="half" idx="10"/>
          </p:nvPr>
        </p:nvSpPr>
        <p:spPr/>
        <p:txBody>
          <a:bodyPr/>
          <a:lstStyle/>
          <a:p>
            <a:r>
              <a:rPr lang="en-US"/>
              <a:t>06/12/2020  </a:t>
            </a:r>
            <a:endParaRPr lang="en-US" dirty="0"/>
          </a:p>
        </p:txBody>
      </p:sp>
      <p:sp>
        <p:nvSpPr>
          <p:cNvPr id="5" name="Slide Number Placeholder 4">
            <a:extLst>
              <a:ext uri="{FF2B5EF4-FFF2-40B4-BE49-F238E27FC236}">
                <a16:creationId xmlns:a16="http://schemas.microsoft.com/office/drawing/2014/main" id="{FF8F7F24-6AB6-43AF-A343-E6D41733A7DD}"/>
              </a:ext>
            </a:extLst>
          </p:cNvPr>
          <p:cNvSpPr>
            <a:spLocks noGrp="1"/>
          </p:cNvSpPr>
          <p:nvPr>
            <p:ph type="sldNum" sz="quarter" idx="12"/>
          </p:nvPr>
        </p:nvSpPr>
        <p:spPr/>
        <p:txBody>
          <a:bodyPr/>
          <a:lstStyle/>
          <a:p>
            <a:fld id="{FDC54641-AF6B-4137-B36B-C91256ED9D96}" type="slidenum">
              <a:rPr lang="en-US" smtClean="0"/>
              <a:pPr/>
              <a:t>9</a:t>
            </a:fld>
            <a:endParaRPr lang="en-US" dirty="0"/>
          </a:p>
        </p:txBody>
      </p:sp>
      <p:graphicFrame>
        <p:nvGraphicFramePr>
          <p:cNvPr id="6" name="Table 6">
            <a:extLst>
              <a:ext uri="{FF2B5EF4-FFF2-40B4-BE49-F238E27FC236}">
                <a16:creationId xmlns:a16="http://schemas.microsoft.com/office/drawing/2014/main" id="{43ACFE1E-ED4C-4B1B-B323-56F38046F255}"/>
              </a:ext>
            </a:extLst>
          </p:cNvPr>
          <p:cNvGraphicFramePr>
            <a:graphicFrameLocks noGrp="1"/>
          </p:cNvGraphicFramePr>
          <p:nvPr>
            <p:extLst>
              <p:ext uri="{D42A27DB-BD31-4B8C-83A1-F6EECF244321}">
                <p14:modId xmlns:p14="http://schemas.microsoft.com/office/powerpoint/2010/main" val="1101378067"/>
              </p:ext>
            </p:extLst>
          </p:nvPr>
        </p:nvGraphicFramePr>
        <p:xfrm>
          <a:off x="1219200" y="2590660"/>
          <a:ext cx="7101841" cy="2377440"/>
        </p:xfrm>
        <a:graphic>
          <a:graphicData uri="http://schemas.openxmlformats.org/drawingml/2006/table">
            <a:tbl>
              <a:tblPr firstRow="1" bandRow="1">
                <a:tableStyleId>{5C22544A-7EE6-4342-B048-85BDC9FD1C3A}</a:tableStyleId>
              </a:tblPr>
              <a:tblGrid>
                <a:gridCol w="1438539">
                  <a:extLst>
                    <a:ext uri="{9D8B030D-6E8A-4147-A177-3AD203B41FA5}">
                      <a16:colId xmlns:a16="http://schemas.microsoft.com/office/drawing/2014/main" val="1095132647"/>
                    </a:ext>
                  </a:extLst>
                </a:gridCol>
                <a:gridCol w="2044240">
                  <a:extLst>
                    <a:ext uri="{9D8B030D-6E8A-4147-A177-3AD203B41FA5}">
                      <a16:colId xmlns:a16="http://schemas.microsoft.com/office/drawing/2014/main" val="2916411344"/>
                    </a:ext>
                  </a:extLst>
                </a:gridCol>
                <a:gridCol w="3619062">
                  <a:extLst>
                    <a:ext uri="{9D8B030D-6E8A-4147-A177-3AD203B41FA5}">
                      <a16:colId xmlns:a16="http://schemas.microsoft.com/office/drawing/2014/main" val="3092134879"/>
                    </a:ext>
                  </a:extLst>
                </a:gridCol>
              </a:tblGrid>
              <a:tr h="343978">
                <a:tc>
                  <a:txBody>
                    <a:bodyPr/>
                    <a:lstStyle/>
                    <a:p>
                      <a:r>
                        <a:rPr lang="en-US" dirty="0"/>
                        <a:t>Images</a:t>
                      </a:r>
                    </a:p>
                  </a:txBody>
                  <a:tcPr/>
                </a:tc>
                <a:tc>
                  <a:txBody>
                    <a:bodyPr/>
                    <a:lstStyle/>
                    <a:p>
                      <a:r>
                        <a:rPr lang="en-US" dirty="0"/>
                        <a:t>Fruits </a:t>
                      </a:r>
                    </a:p>
                  </a:txBody>
                  <a:tcPr/>
                </a:tc>
                <a:tc>
                  <a:txBody>
                    <a:bodyPr/>
                    <a:lstStyle/>
                    <a:p>
                      <a:r>
                        <a:rPr lang="en-US" dirty="0"/>
                        <a:t>Classes</a:t>
                      </a:r>
                    </a:p>
                  </a:txBody>
                  <a:tcPr/>
                </a:tc>
                <a:extLst>
                  <a:ext uri="{0D108BD9-81ED-4DB2-BD59-A6C34878D82A}">
                    <a16:rowId xmlns:a16="http://schemas.microsoft.com/office/drawing/2014/main" val="2792061178"/>
                  </a:ext>
                </a:extLst>
              </a:tr>
              <a:tr h="1865962">
                <a:tc>
                  <a:txBody>
                    <a:bodyPr/>
                    <a:lstStyle/>
                    <a:p>
                      <a:r>
                        <a:rPr lang="en-US" dirty="0"/>
                        <a:t>10,000+</a:t>
                      </a:r>
                    </a:p>
                  </a:txBody>
                  <a:tcPr/>
                </a:tc>
                <a:tc>
                  <a:txBody>
                    <a:bodyPr/>
                    <a:lstStyle/>
                    <a:p>
                      <a:r>
                        <a:rPr lang="en-US" dirty="0"/>
                        <a:t>3</a:t>
                      </a:r>
                    </a:p>
                  </a:txBody>
                  <a:tcPr/>
                </a:tc>
                <a:tc>
                  <a:txBody>
                    <a:bodyPr/>
                    <a:lstStyle/>
                    <a:p>
                      <a:r>
                        <a:rPr lang="en-US" dirty="0"/>
                        <a:t>Rotten Apples</a:t>
                      </a:r>
                    </a:p>
                    <a:p>
                      <a:r>
                        <a:rPr lang="en-US" dirty="0"/>
                        <a:t>Unrotten Apples</a:t>
                      </a:r>
                    </a:p>
                    <a:p>
                      <a:r>
                        <a:rPr lang="en-US" dirty="0"/>
                        <a:t>Rotten Bananas</a:t>
                      </a:r>
                    </a:p>
                    <a:p>
                      <a:r>
                        <a:rPr lang="en-US" dirty="0"/>
                        <a:t>Unrotten Bananas</a:t>
                      </a:r>
                    </a:p>
                    <a:p>
                      <a:r>
                        <a:rPr lang="en-US" dirty="0"/>
                        <a:t>Rotten Oranges</a:t>
                      </a:r>
                    </a:p>
                    <a:p>
                      <a:r>
                        <a:rPr lang="en-US" dirty="0"/>
                        <a:t>Unrotten Oranges</a:t>
                      </a:r>
                    </a:p>
                    <a:p>
                      <a:endParaRPr lang="en-US" dirty="0"/>
                    </a:p>
                  </a:txBody>
                  <a:tcPr/>
                </a:tc>
                <a:extLst>
                  <a:ext uri="{0D108BD9-81ED-4DB2-BD59-A6C34878D82A}">
                    <a16:rowId xmlns:a16="http://schemas.microsoft.com/office/drawing/2014/main" val="1357706536"/>
                  </a:ext>
                </a:extLst>
              </a:tr>
            </a:tbl>
          </a:graphicData>
        </a:graphic>
      </p:graphicFrame>
    </p:spTree>
    <p:extLst>
      <p:ext uri="{BB962C8B-B14F-4D97-AF65-F5344CB8AC3E}">
        <p14:creationId xmlns:p14="http://schemas.microsoft.com/office/powerpoint/2010/main" val="9163323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3384</TotalTime>
  <Words>931</Words>
  <Application>Microsoft Office PowerPoint</Application>
  <PresentationFormat>On-screen Show (4:3)</PresentationFormat>
  <Paragraphs>143</Paragraphs>
  <Slides>21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Calibri</vt:lpstr>
      <vt:lpstr>Calibri Light</vt:lpstr>
      <vt:lpstr>Retrospect</vt:lpstr>
      <vt:lpstr>PowerPoint Presentation</vt:lpstr>
      <vt:lpstr>Automatic Fresh Fruit Recognition System</vt:lpstr>
      <vt:lpstr>Outline</vt:lpstr>
      <vt:lpstr>Introduction</vt:lpstr>
      <vt:lpstr>Cont.</vt:lpstr>
      <vt:lpstr>Related Work</vt:lpstr>
      <vt:lpstr>Problem Statement</vt:lpstr>
      <vt:lpstr>Objectives</vt:lpstr>
      <vt:lpstr>Dataset</vt:lpstr>
      <vt:lpstr>Methodology</vt:lpstr>
      <vt:lpstr>System Architecture</vt:lpstr>
      <vt:lpstr>User Interface</vt:lpstr>
      <vt:lpstr> Pre Processing</vt:lpstr>
      <vt:lpstr>Input Source Image</vt:lpstr>
      <vt:lpstr>Pre-Processing : Image Resizing</vt:lpstr>
      <vt:lpstr>Pre-Processing : BGR to Grey</vt:lpstr>
      <vt:lpstr>Pre-Processing: Color Enhancement</vt:lpstr>
      <vt:lpstr>Pre-Processing: Noise Removal</vt:lpstr>
      <vt:lpstr>Tools and Techniques</vt:lpstr>
      <vt:lpstr>References</vt:lpstr>
      <vt:lpstr>PowerPoint Presentation</vt:lpstr>
    </vt:vector>
  </TitlesOfParts>
  <Company>zoho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Rafia Maryam Malik</dc:creator>
  <cp:lastModifiedBy>Usman Safdar</cp:lastModifiedBy>
  <cp:revision>291</cp:revision>
  <dcterms:created xsi:type="dcterms:W3CDTF">2010-03-09T10:03:29Z</dcterms:created>
  <dcterms:modified xsi:type="dcterms:W3CDTF">2020-12-09T06:02:03Z</dcterms:modified>
</cp:coreProperties>
</file>