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8" r:id="rId2"/>
    <p:sldId id="284" r:id="rId3"/>
    <p:sldId id="278" r:id="rId4"/>
    <p:sldId id="296" r:id="rId5"/>
    <p:sldId id="326" r:id="rId6"/>
    <p:sldId id="327" r:id="rId7"/>
    <p:sldId id="328" r:id="rId8"/>
    <p:sldId id="329" r:id="rId9"/>
    <p:sldId id="330" r:id="rId10"/>
    <p:sldId id="331" r:id="rId11"/>
    <p:sldId id="319" r:id="rId12"/>
    <p:sldId id="332" r:id="rId13"/>
    <p:sldId id="339" r:id="rId14"/>
    <p:sldId id="298" r:id="rId15"/>
    <p:sldId id="299" r:id="rId16"/>
    <p:sldId id="321" r:id="rId17"/>
    <p:sldId id="322" r:id="rId18"/>
    <p:sldId id="323" r:id="rId19"/>
    <p:sldId id="305" r:id="rId20"/>
    <p:sldId id="302" r:id="rId21"/>
    <p:sldId id="333" r:id="rId22"/>
    <p:sldId id="334" r:id="rId23"/>
    <p:sldId id="335" r:id="rId24"/>
    <p:sldId id="336" r:id="rId25"/>
    <p:sldId id="337" r:id="rId26"/>
    <p:sldId id="338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444" autoAdjust="0"/>
  </p:normalViewPr>
  <p:slideViewPr>
    <p:cSldViewPr>
      <p:cViewPr varScale="1">
        <p:scale>
          <a:sx n="72" d="100"/>
          <a:sy n="72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67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3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0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6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29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7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36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5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3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7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2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Rental Dashboard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4DA4B-14B5-44BE-B6DE-297FDC3FD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187083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 descr="ma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75" y="2179637"/>
            <a:ext cx="70450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28F-6117-4ECE-B5CB-23CD42EF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Applications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9EC011-6A15-467F-AF26-F651FBBC6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445977"/>
              </p:ext>
            </p:extLst>
          </p:nvPr>
        </p:nvGraphicFramePr>
        <p:xfrm>
          <a:off x="609600" y="1752601"/>
          <a:ext cx="8077199" cy="41909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61272">
                  <a:extLst>
                    <a:ext uri="{9D8B030D-6E8A-4147-A177-3AD203B41FA5}">
                      <a16:colId xmlns:a16="http://schemas.microsoft.com/office/drawing/2014/main" val="225277781"/>
                    </a:ext>
                  </a:extLst>
                </a:gridCol>
                <a:gridCol w="4415927">
                  <a:extLst>
                    <a:ext uri="{9D8B030D-6E8A-4147-A177-3AD203B41FA5}">
                      <a16:colId xmlns:a16="http://schemas.microsoft.com/office/drawing/2014/main" val="4096946439"/>
                    </a:ext>
                  </a:extLst>
                </a:gridCol>
              </a:tblGrid>
              <a:tr h="855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Photographers On-Demand 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 Our Application(Photographers World)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64084"/>
                  </a:ext>
                </a:extLst>
              </a:tr>
              <a:tr h="81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400" dirty="0">
                          <a:effectLst/>
                        </a:rPr>
                        <a:t>You can register as a photographer or customer but not from the same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400" dirty="0">
                          <a:effectLst/>
                        </a:rPr>
                        <a:t>You can register as a photographer or customer or rental from the same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635293"/>
                  </a:ext>
                </a:extLst>
              </a:tr>
              <a:tr h="855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400" dirty="0">
                          <a:effectLst/>
                        </a:rPr>
                        <a:t>Only customer hire photographer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400" dirty="0">
                          <a:effectLst/>
                        </a:rPr>
                        <a:t>Customer can hire a photographer as well as  photographer can hire photographers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860176"/>
                  </a:ext>
                </a:extLst>
              </a:tr>
              <a:tr h="855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400" dirty="0">
                          <a:effectLst/>
                        </a:rPr>
                        <a:t>Customer cannot create his/her request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400" dirty="0">
                          <a:effectLst/>
                        </a:rPr>
                        <a:t>Customer can create his/her request and many photographer Bid on it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414600"/>
                  </a:ext>
                </a:extLst>
              </a:tr>
              <a:tr h="81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400" dirty="0">
                          <a:effectLst/>
                        </a:rPr>
                        <a:t>Not verification on signup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400" dirty="0">
                          <a:effectLst/>
                        </a:rPr>
                        <a:t>Verification of user on signup using OTP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7282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7D80-0B42-4631-92BF-2BF5DC31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28F-6117-4ECE-B5CB-23CD42EF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 / Applications (Cont.…)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7D80-0B42-4631-92BF-2BF5DC31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2806F0-DB70-42B9-A462-76CF0FE8F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07410"/>
              </p:ext>
            </p:extLst>
          </p:nvPr>
        </p:nvGraphicFramePr>
        <p:xfrm>
          <a:off x="990600" y="1828800"/>
          <a:ext cx="7162799" cy="4114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6789">
                  <a:extLst>
                    <a:ext uri="{9D8B030D-6E8A-4147-A177-3AD203B41FA5}">
                      <a16:colId xmlns:a16="http://schemas.microsoft.com/office/drawing/2014/main" val="2549932423"/>
                    </a:ext>
                  </a:extLst>
                </a:gridCol>
                <a:gridCol w="3916010">
                  <a:extLst>
                    <a:ext uri="{9D8B030D-6E8A-4147-A177-3AD203B41FA5}">
                      <a16:colId xmlns:a16="http://schemas.microsoft.com/office/drawing/2014/main" val="173723836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Customer Location will not show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Customer/photographer Location will be shown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78528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 dirty="0">
                          <a:effectLst/>
                        </a:rPr>
                        <a:t>No Rentals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Customer can get different equipment on rent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67727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 dirty="0">
                          <a:effectLst/>
                        </a:rPr>
                        <a:t>Workplace location will be show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05947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Everyone can see each other profile except 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27336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tabLst>
                          <a:tab pos="57150" algn="l"/>
                        </a:tabLst>
                      </a:pPr>
                      <a:r>
                        <a:rPr lang="en-US" sz="1000" dirty="0">
                          <a:effectLst/>
                        </a:rPr>
                        <a:t>Can be login with own made account, Gmail, etc.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67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1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Problem statement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29895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sz="2300" dirty="0"/>
              <a:t>There is very </a:t>
            </a:r>
            <a:r>
              <a:rPr lang="en-US" sz="2500" dirty="0"/>
              <a:t>difficult</a:t>
            </a:r>
            <a:r>
              <a:rPr lang="en-US" sz="2300" dirty="0"/>
              <a:t> to find the best photographer for your event in your town.</a:t>
            </a:r>
          </a:p>
          <a:p>
            <a:r>
              <a:rPr lang="en-US" sz="2300" dirty="0"/>
              <a:t>Some photographers have very impressive photography skills but due to lack of money, they can’t afford Photo Studio for themselves.</a:t>
            </a:r>
          </a:p>
          <a:p>
            <a:r>
              <a:rPr lang="en-US" sz="2300" dirty="0"/>
              <a:t>There is very difficult to find a photographer outside your hometown.</a:t>
            </a:r>
          </a:p>
          <a:p>
            <a:r>
              <a:rPr lang="en-US" sz="2300" dirty="0"/>
              <a:t>Many people had equipment lying around because they can’t manage to find customers to provide their equipment on rent.</a:t>
            </a:r>
          </a:p>
          <a:p>
            <a:r>
              <a:rPr lang="en-US" sz="2300" dirty="0"/>
              <a:t>People hire photographers without knowing about their skills, so the result doesn’t satisfy customers.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Objectives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E" sz="2700" dirty="0"/>
              <a:t>This project aims to provide an android based application for the general public (customer), rentals and photographers. </a:t>
            </a:r>
          </a:p>
          <a:p>
            <a:r>
              <a:rPr lang="en-IE" sz="2700" dirty="0"/>
              <a:t>They don’t waste their time to find work. </a:t>
            </a:r>
          </a:p>
          <a:p>
            <a:pPr lvl="0"/>
            <a:r>
              <a:rPr lang="en-IE" sz="2700" dirty="0"/>
              <a:t>Customers can easily hire a photographer that is near his/her location or can generate his/her request according to different requirements. </a:t>
            </a:r>
          </a:p>
          <a:p>
            <a:pPr lvl="0"/>
            <a:r>
              <a:rPr lang="en-IE" sz="2700" dirty="0"/>
              <a:t>Photographers also find work easily by assuring the quality of work to the customer.</a:t>
            </a:r>
          </a:p>
          <a:p>
            <a:r>
              <a:rPr lang="en-US" sz="2700" dirty="0"/>
              <a:t>Rentals can also find different customers easily on this app to provide his/her equipment on rent.</a:t>
            </a:r>
          </a:p>
          <a:p>
            <a:pPr marL="0" lvl="0" indent="0">
              <a:buNone/>
            </a:pPr>
            <a:r>
              <a:rPr lang="en-IE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Methodology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lvl="0"/>
            <a:r>
              <a:rPr lang="en-IE" sz="2500" dirty="0"/>
              <a:t>Customers, Photographers and rentals with sign-up pages.</a:t>
            </a:r>
          </a:p>
          <a:p>
            <a:pPr lvl="0"/>
            <a:r>
              <a:rPr lang="en-IE" sz="2500" dirty="0"/>
              <a:t>Photographers must mention their skills.</a:t>
            </a:r>
          </a:p>
          <a:p>
            <a:pPr lvl="0"/>
            <a:r>
              <a:rPr lang="en-IE" sz="2500" dirty="0"/>
              <a:t>Admin approve account when they sign up.</a:t>
            </a:r>
          </a:p>
          <a:p>
            <a:pPr lvl="0"/>
            <a:r>
              <a:rPr lang="en-IE" sz="2500" dirty="0"/>
              <a:t>Customer interface has customer’s event requirement which photographer can see and request for work.</a:t>
            </a:r>
          </a:p>
          <a:p>
            <a:pPr lvl="0"/>
            <a:r>
              <a:rPr lang="en-IE" sz="2500" dirty="0"/>
              <a:t>Customer interface has also photographers which customer can see and request to hire photographers.</a:t>
            </a:r>
          </a:p>
          <a:p>
            <a:pPr lvl="0"/>
            <a:r>
              <a:rPr lang="en-IE" sz="2500" dirty="0"/>
              <a:t>Customer interface has also rentals which customer can see and request to get equipment on rent.</a:t>
            </a:r>
            <a:endParaRPr lang="en-US" sz="2500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Methodology (Cont.…)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lvl="0"/>
            <a:r>
              <a:rPr lang="en-IE" sz="2500" dirty="0"/>
              <a:t>Customers interface has Activity Log in which he/she can see the previous history and recent submitted requests.</a:t>
            </a:r>
          </a:p>
          <a:p>
            <a:pPr lvl="0"/>
            <a:r>
              <a:rPr lang="en-IE" sz="2500" dirty="0"/>
              <a:t>Photographer interface has customer’s event request in which he/she can Bid on it.</a:t>
            </a:r>
          </a:p>
          <a:p>
            <a:pPr lvl="0"/>
            <a:r>
              <a:rPr lang="en-IE" sz="2500" dirty="0"/>
              <a:t>Photographer interface has Add Post option in which he/she can add different post.</a:t>
            </a:r>
          </a:p>
          <a:p>
            <a:pPr lvl="0"/>
            <a:r>
              <a:rPr lang="en-IE" sz="2500" dirty="0"/>
              <a:t>Photographer interface has Gallery option in which he/she can manages images according to categories.</a:t>
            </a:r>
          </a:p>
          <a:p>
            <a:pPr lvl="0"/>
            <a:r>
              <a:rPr lang="en-IE" sz="2500" dirty="0"/>
              <a:t>Photographer interface has Portfolio option in which he/she can manage his portfolio. </a:t>
            </a:r>
          </a:p>
          <a:p>
            <a:pPr lvl="0"/>
            <a:endParaRPr lang="en-IE" sz="2500" dirty="0"/>
          </a:p>
          <a:p>
            <a:pPr lvl="0"/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Methodology (Cont.…)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lvl="0"/>
            <a:r>
              <a:rPr lang="en-IE" sz="2500" dirty="0"/>
              <a:t>Rentals interface has Add Post option in which he/she can add post to give equipment on rent.</a:t>
            </a:r>
          </a:p>
          <a:p>
            <a:pPr lvl="0"/>
            <a:r>
              <a:rPr lang="en-IE" sz="2500" dirty="0"/>
              <a:t>Rentals interface has Requests option in which he/she can see the requests from the customer who are willing to get equipment on rent.</a:t>
            </a:r>
          </a:p>
          <a:p>
            <a:pPr lvl="0"/>
            <a:r>
              <a:rPr lang="en-IE" sz="2500" dirty="0"/>
              <a:t>Rentals interface has Deals option in which he/she can see which user has his equipment on rent.</a:t>
            </a:r>
          </a:p>
          <a:p>
            <a:pPr lvl="0"/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 marL="107315" marR="922020" indent="0" algn="just">
              <a:lnSpc>
                <a:spcPct val="150000"/>
              </a:lnSpc>
              <a:buNone/>
            </a:pPr>
            <a:r>
              <a:rPr lang="en-US" sz="2700" i="1" u="sng" dirty="0">
                <a:ea typeface="Times New Roman" panose="02020603050405020304" pitchFamily="18" charset="0"/>
              </a:rPr>
              <a:t>Software Requirements dependence:</a:t>
            </a:r>
            <a:endParaRPr lang="en-US" sz="2700" u="sng" dirty="0">
              <a:ea typeface="Times New Roman" panose="02020603050405020304" pitchFamily="18" charset="0"/>
            </a:endParaRPr>
          </a:p>
          <a:p>
            <a:pPr marR="922020" algn="just">
              <a:spcBef>
                <a:spcPts val="775"/>
              </a:spcBef>
            </a:pPr>
            <a:r>
              <a:rPr lang="en-US" sz="2700" dirty="0">
                <a:ea typeface="Times New Roman" panose="02020603050405020304" pitchFamily="18" charset="0"/>
              </a:rPr>
              <a:t>IDE: Android Studio  </a:t>
            </a:r>
          </a:p>
          <a:p>
            <a:pPr marR="922020" algn="just">
              <a:spcBef>
                <a:spcPts val="775"/>
              </a:spcBef>
            </a:pPr>
            <a:r>
              <a:rPr lang="en-US" sz="2700" dirty="0">
                <a:ea typeface="Times New Roman" panose="02020603050405020304" pitchFamily="18" charset="0"/>
              </a:rPr>
              <a:t>Programming language:  Java, XML</a:t>
            </a:r>
          </a:p>
          <a:p>
            <a:pPr marR="922020" algn="just">
              <a:spcBef>
                <a:spcPts val="775"/>
              </a:spcBef>
            </a:pPr>
            <a:r>
              <a:rPr lang="en-US" sz="2700" dirty="0">
                <a:ea typeface="Times New Roman" panose="02020603050405020304" pitchFamily="18" charset="0"/>
              </a:rPr>
              <a:t>Database: Firebase</a:t>
            </a:r>
          </a:p>
          <a:p>
            <a:pPr>
              <a:spcBef>
                <a:spcPts val="775"/>
              </a:spcBef>
            </a:pPr>
            <a:r>
              <a:rPr lang="en-US" sz="2700" dirty="0">
                <a:ea typeface="Times New Roman" panose="02020603050405020304" pitchFamily="18" charset="0"/>
              </a:rPr>
              <a:t>Tools: Android Studio</a:t>
            </a:r>
          </a:p>
          <a:p>
            <a:pPr>
              <a:spcBef>
                <a:spcPts val="775"/>
              </a:spcBef>
            </a:pPr>
            <a:r>
              <a:rPr lang="en-US" sz="2700" dirty="0">
                <a:ea typeface="Times New Roman" panose="02020603050405020304" pitchFamily="18" charset="0"/>
              </a:rPr>
              <a:t>JDK</a:t>
            </a:r>
          </a:p>
          <a:p>
            <a:pPr>
              <a:spcBef>
                <a:spcPts val="775"/>
              </a:spcBef>
            </a:pPr>
            <a:r>
              <a:rPr lang="en-US" sz="2700" dirty="0">
                <a:ea typeface="Times New Roman" panose="02020603050405020304" pitchFamily="18" charset="0"/>
              </a:rPr>
              <a:t>SDK</a:t>
            </a:r>
          </a:p>
          <a:p>
            <a:pPr>
              <a:spcBef>
                <a:spcPts val="775"/>
              </a:spcBef>
            </a:pPr>
            <a:r>
              <a:rPr lang="en-US" sz="2700" dirty="0">
                <a:ea typeface="Times New Roman" panose="02020603050405020304" pitchFamily="18" charset="0"/>
              </a:rPr>
              <a:t>MS Word (Documentation)</a:t>
            </a:r>
          </a:p>
          <a:p>
            <a:pPr>
              <a:spcBef>
                <a:spcPts val="775"/>
              </a:spcBef>
            </a:pPr>
            <a:r>
              <a:rPr lang="en-US" sz="2700" dirty="0">
                <a:ea typeface="Times New Roman" panose="02020603050405020304" pitchFamily="18" charset="0"/>
              </a:rPr>
              <a:t>MS Power Point (Presentation Work)</a:t>
            </a:r>
          </a:p>
          <a:p>
            <a:pPr marL="107315" indent="0">
              <a:spcBef>
                <a:spcPts val="775"/>
              </a:spcBef>
              <a:buNone/>
            </a:pPr>
            <a:r>
              <a:rPr lang="en-US" sz="2700" i="1" u="sng" dirty="0">
                <a:ea typeface="Times New Roman" panose="02020603050405020304" pitchFamily="18" charset="0"/>
              </a:rPr>
              <a:t>Hardware Requirements dependence: </a:t>
            </a:r>
            <a:endParaRPr lang="en-US" sz="2700" u="sng" dirty="0">
              <a:ea typeface="Times New Roman" panose="02020603050405020304" pitchFamily="18" charset="0"/>
            </a:endParaRPr>
          </a:p>
          <a:p>
            <a:pPr>
              <a:spcBef>
                <a:spcPts val="775"/>
              </a:spcBef>
            </a:pPr>
            <a:r>
              <a:rPr lang="en-US" sz="2700" dirty="0">
                <a:ea typeface="Times New Roman" panose="02020603050405020304" pitchFamily="18" charset="0"/>
              </a:rPr>
              <a:t>Smart Mobile Phone: Android Studio</a:t>
            </a:r>
          </a:p>
          <a:p>
            <a:pPr>
              <a:spcBef>
                <a:spcPts val="775"/>
              </a:spcBef>
            </a:pPr>
            <a:endParaRPr 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Photographers World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Tariq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Ammar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(FA17-BCS-024)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Madiha Gul (FA17-BCS-082)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Benefits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7500"/>
          </a:bodyPr>
          <a:lstStyle/>
          <a:p>
            <a:r>
              <a:rPr lang="en-US" sz="2500" dirty="0"/>
              <a:t>Customer can easily find photographer near his/her location.</a:t>
            </a:r>
          </a:p>
          <a:p>
            <a:r>
              <a:rPr lang="en-US" sz="2500" dirty="0"/>
              <a:t>Customer can easily find different equipment on rent.</a:t>
            </a:r>
          </a:p>
          <a:p>
            <a:r>
              <a:rPr lang="en-US" sz="2500" dirty="0"/>
              <a:t>Photographers can easily find work and earn. </a:t>
            </a:r>
          </a:p>
          <a:p>
            <a:r>
              <a:rPr lang="en-US" sz="2500" dirty="0"/>
              <a:t>The time of customer and photographer can be saved easily.</a:t>
            </a:r>
          </a:p>
          <a:p>
            <a:r>
              <a:rPr lang="en-US" sz="2500" dirty="0"/>
              <a:t>Rentals can easily find customers to give equipment on rent.</a:t>
            </a:r>
          </a:p>
          <a:p>
            <a:endParaRPr lang="en-US" sz="25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Timeline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 descr="Capture1">
            <a:extLst>
              <a:ext uri="{FF2B5EF4-FFF2-40B4-BE49-F238E27FC236}">
                <a16:creationId xmlns:a16="http://schemas.microsoft.com/office/drawing/2014/main" id="{0B53CF43-4422-43BC-955C-CB71BB988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1"/>
            <a:ext cx="5715000" cy="36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25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Data Flow Diagram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Content Placeholder 3" descr="Diagram, table&#10;&#10;Description automatically generated">
            <a:extLst>
              <a:ext uri="{FF2B5EF4-FFF2-40B4-BE49-F238E27FC236}">
                <a16:creationId xmlns:a16="http://schemas.microsoft.com/office/drawing/2014/main" id="{D162A77B-4AC1-467B-AB3B-11D58E283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37" y="1600200"/>
            <a:ext cx="5157125" cy="4525963"/>
          </a:xfrm>
        </p:spPr>
      </p:pic>
    </p:spTree>
    <p:extLst>
      <p:ext uri="{BB962C8B-B14F-4D97-AF65-F5344CB8AC3E}">
        <p14:creationId xmlns:p14="http://schemas.microsoft.com/office/powerpoint/2010/main" val="299254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Photographer Sequence Diagram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8845F4-3B71-42C0-B85C-F3049F294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943600" cy="4525963"/>
          </a:xfrm>
        </p:spPr>
      </p:pic>
    </p:spTree>
    <p:extLst>
      <p:ext uri="{BB962C8B-B14F-4D97-AF65-F5344CB8AC3E}">
        <p14:creationId xmlns:p14="http://schemas.microsoft.com/office/powerpoint/2010/main" val="334486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Customer Sequence Diagram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CE884-BC54-4E46-9A44-B21BA4C45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0" y="1600200"/>
            <a:ext cx="3057539" cy="4525963"/>
          </a:xfrm>
        </p:spPr>
      </p:pic>
    </p:spTree>
    <p:extLst>
      <p:ext uri="{BB962C8B-B14F-4D97-AF65-F5344CB8AC3E}">
        <p14:creationId xmlns:p14="http://schemas.microsoft.com/office/powerpoint/2010/main" val="421495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Rental Sequence Diagram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307C2FC-06D1-4605-8D85-CAB54453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0" y="1600200"/>
            <a:ext cx="3057539" cy="4525963"/>
          </a:xfrm>
        </p:spPr>
      </p:pic>
    </p:spTree>
    <p:extLst>
      <p:ext uri="{BB962C8B-B14F-4D97-AF65-F5344CB8AC3E}">
        <p14:creationId xmlns:p14="http://schemas.microsoft.com/office/powerpoint/2010/main" val="2850287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Admin Sequence Diagram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D943EE8-D2BF-4823-9B9E-898B5201D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0" y="1600200"/>
            <a:ext cx="3057539" cy="4525963"/>
          </a:xfrm>
        </p:spPr>
      </p:pic>
    </p:spTree>
    <p:extLst>
      <p:ext uri="{BB962C8B-B14F-4D97-AF65-F5344CB8AC3E}">
        <p14:creationId xmlns:p14="http://schemas.microsoft.com/office/powerpoint/2010/main" val="85809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Customer Activity Diagram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5D31-8726-4B58-802F-E36A5048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DAD7F8-7A16-415E-80A3-05D35660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82763"/>
            <a:ext cx="5000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04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Rental Activity Diagram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5D31-8726-4B58-802F-E36A5048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93CB51-BD06-4FE6-8B52-A3685555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26" y="1900237"/>
            <a:ext cx="5791200" cy="373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71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Admin Activity Diagram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5D31-8726-4B58-802F-E36A5048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50BCC8-2224-4B38-87C6-944FA7B7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410200" cy="40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Working flow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Line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Flow Diagrams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Activity Diagrams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Cases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6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Photographer Activity Diagram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5D31-8726-4B58-802F-E36A5048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6CE942-B1D0-4170-85F9-18C0FC3CE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56045"/>
            <a:ext cx="6172200" cy="413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877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Photographer Use Case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5D31-8726-4B58-802F-E36A5048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92D662-069D-4636-9274-A6613C62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084470"/>
            <a:ext cx="52768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02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Customer Use Case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5D31-8726-4B58-802F-E36A5048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D9DCDD-709D-412E-8C6A-BE33EDBB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10" y="1172617"/>
            <a:ext cx="52768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190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Rental Use Case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5D31-8726-4B58-802F-E36A5048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E6FDC9D-2650-4E2E-8E8F-0D01A157F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76271"/>
            <a:ext cx="5276850" cy="476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265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Admin Use Case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5D31-8726-4B58-802F-E36A5048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72855DD-6034-46F9-AF03-71E8061B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69599"/>
            <a:ext cx="52768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20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 fontScale="90000"/>
          </a:bodyPr>
          <a:lstStyle/>
          <a:p>
            <a:b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https://en.wikipedia.org/wiki/Android_software_development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u="sng" dirty="0"/>
              <a:t>https://developer.android.com/studio/workflow</a:t>
            </a:r>
          </a:p>
          <a:p>
            <a:r>
              <a:rPr lang="en-US" sz="2400" dirty="0"/>
              <a:t>https://www.techotopia.com/Designing_a_User_Interface_using_the_Android_Studio_Designer_Tool</a:t>
            </a:r>
          </a:p>
          <a:p>
            <a:r>
              <a:rPr lang="en-US" sz="2400" dirty="0"/>
              <a:t>https://www.infoworld.com/article/3104621/android-studio-for-beginners-part-2-explore-and-code-the-app.html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/>
              <a:t> 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049020"/>
            <a:ext cx="8305800" cy="5181600"/>
          </a:xfrm>
        </p:spPr>
        <p:txBody>
          <a:bodyPr>
            <a:normAutofit fontScale="97500"/>
          </a:bodyPr>
          <a:lstStyle/>
          <a:p>
            <a:r>
              <a:rPr lang="en-IE" sz="2400" dirty="0"/>
              <a:t>An online android application for customers, rentals, and photographer. Provides the facility to the customer to hire a photographer and can also get equipment on rent by rentals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E" sz="2600" dirty="0"/>
              <a:t>Photographer</a:t>
            </a:r>
            <a:r>
              <a:rPr lang="en-IE" sz="2400" dirty="0"/>
              <a:t> can communicate with customers and can Bid on the customer’s requirement post to tell him how much he will charge for specific event.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E" sz="2400" dirty="0"/>
              <a:t>Based on a photographer’s skills, customers will hire him/her.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2400" dirty="0"/>
              <a:t>Customer, rentals, and photographer made their profile and provide their special information.</a:t>
            </a:r>
          </a:p>
          <a:p>
            <a:r>
              <a:rPr lang="en-IE" sz="2400" dirty="0"/>
              <a:t>The same person in this app can be a photographer, customer and rentals.</a:t>
            </a:r>
            <a:endParaRPr lang="en-US" sz="2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Login And Signup</a:t>
            </a:r>
            <a:r>
              <a:rPr lang="en-US" dirty="0"/>
              <a:t>   </a:t>
            </a:r>
          </a:p>
        </p:txBody>
      </p:sp>
      <p:pic>
        <p:nvPicPr>
          <p:cNvPr id="3" name="Content Placeholder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5DFE02F-F3DB-4FF7-A886-AD0B43DD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8" y="1049020"/>
            <a:ext cx="2914650" cy="5181600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9B97181-7B0F-42D9-BDF6-992C0DE6B6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92" y="1049020"/>
            <a:ext cx="296135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3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About and Forget Password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2A7AF959-A5F0-4D5E-BBF7-F5A77B3AE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2545854" cy="4525963"/>
          </a:xfr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58657A8-D6CE-4C39-98F7-D47077F4D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30" y="1616765"/>
            <a:ext cx="2857086" cy="4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6D00-B2E4-4CEB-94E4-D66ED8EE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836982"/>
          </a:xfrm>
        </p:spPr>
        <p:txBody>
          <a:bodyPr>
            <a:normAutofit/>
          </a:bodyPr>
          <a:lstStyle/>
          <a:p>
            <a:r>
              <a:rPr lang="en-US" sz="2400" dirty="0"/>
              <a:t>User can either choose to be a: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Photographer</a:t>
            </a:r>
          </a:p>
          <a:p>
            <a:r>
              <a:rPr lang="en-US" sz="2400" dirty="0"/>
              <a:t>Customer</a:t>
            </a:r>
          </a:p>
          <a:p>
            <a:r>
              <a:rPr lang="en-US" sz="2400" dirty="0"/>
              <a:t>Rental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DEC47EB2-17BD-418C-B68C-4462B5A96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80135"/>
            <a:ext cx="2895600" cy="516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Photographers Dashboard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2BD3AB-A099-4793-8FB9-81905224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62" y="1111250"/>
            <a:ext cx="2720876" cy="4837113"/>
          </a:xfrm>
        </p:spPr>
      </p:pic>
    </p:spTree>
    <p:extLst>
      <p:ext uri="{BB962C8B-B14F-4D97-AF65-F5344CB8AC3E}">
        <p14:creationId xmlns:p14="http://schemas.microsoft.com/office/powerpoint/2010/main" val="338235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Customer Dashboard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C67544-58A3-454E-A100-F6F352F6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314026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1046</Words>
  <Application>Microsoft Office PowerPoint</Application>
  <PresentationFormat>On-screen Show (4:3)</PresentationFormat>
  <Paragraphs>238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PowerPoint Presentation</vt:lpstr>
      <vt:lpstr>Photographers World</vt:lpstr>
      <vt:lpstr>Outline</vt:lpstr>
      <vt:lpstr>Introduction   </vt:lpstr>
      <vt:lpstr>Login And Signup   </vt:lpstr>
      <vt:lpstr>About and Forget Password</vt:lpstr>
      <vt:lpstr>Home Page</vt:lpstr>
      <vt:lpstr>Photographers Dashboard</vt:lpstr>
      <vt:lpstr>Customer Dashboard</vt:lpstr>
      <vt:lpstr>Rental Dashboard</vt:lpstr>
      <vt:lpstr>Working Flow </vt:lpstr>
      <vt:lpstr>Related Work / Applications</vt:lpstr>
      <vt:lpstr>Related Work / Applications (Cont.…)</vt:lpstr>
      <vt:lpstr>Problem statement</vt:lpstr>
      <vt:lpstr>Objectives </vt:lpstr>
      <vt:lpstr>Methodology </vt:lpstr>
      <vt:lpstr>Methodology (Cont.…) </vt:lpstr>
      <vt:lpstr>Methodology (Cont.…) </vt:lpstr>
      <vt:lpstr>Modern Tools</vt:lpstr>
      <vt:lpstr>Benefits </vt:lpstr>
      <vt:lpstr>Timeline </vt:lpstr>
      <vt:lpstr>Data Flow Diagram </vt:lpstr>
      <vt:lpstr>Photographer Sequence Diagram</vt:lpstr>
      <vt:lpstr>Customer Sequence Diagram</vt:lpstr>
      <vt:lpstr>Rental Sequence Diagram</vt:lpstr>
      <vt:lpstr>Admin Sequence Diagram</vt:lpstr>
      <vt:lpstr>Customer Activity Diagram</vt:lpstr>
      <vt:lpstr>Rental Activity Diagram</vt:lpstr>
      <vt:lpstr>Admin Activity Diagram</vt:lpstr>
      <vt:lpstr>Photographer Activity Diagram</vt:lpstr>
      <vt:lpstr>Photographer Use Case</vt:lpstr>
      <vt:lpstr>Customer Use Case</vt:lpstr>
      <vt:lpstr>Rental Use Case</vt:lpstr>
      <vt:lpstr>Admin Use Case</vt:lpstr>
      <vt:lpstr>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Ammar Baig</cp:lastModifiedBy>
  <cp:revision>322</cp:revision>
  <dcterms:created xsi:type="dcterms:W3CDTF">2014-09-12T06:08:00Z</dcterms:created>
  <dcterms:modified xsi:type="dcterms:W3CDTF">2020-12-06T18:41:21Z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