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</p:sldMasterIdLst>
  <p:notesMasterIdLst>
    <p:notesMasterId r:id="rId18"/>
  </p:notesMasterIdLst>
  <p:sldIdLst>
    <p:sldId id="265" r:id="rId2"/>
    <p:sldId id="257" r:id="rId3"/>
    <p:sldId id="258" r:id="rId4"/>
    <p:sldId id="259" r:id="rId5"/>
    <p:sldId id="260" r:id="rId6"/>
    <p:sldId id="261" r:id="rId7"/>
    <p:sldId id="274" r:id="rId8"/>
    <p:sldId id="262" r:id="rId9"/>
    <p:sldId id="263" r:id="rId10"/>
    <p:sldId id="264" r:id="rId11"/>
    <p:sldId id="266" r:id="rId12"/>
    <p:sldId id="268" r:id="rId13"/>
    <p:sldId id="269" r:id="rId14"/>
    <p:sldId id="272" r:id="rId15"/>
    <p:sldId id="273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CF17C9-48DE-44D4-B2E7-6AA9AE8E3F65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CF7CF-7B74-4FA1-A354-BB684DD1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64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B87B-B08C-41D2-80D1-6CD7DE397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C7E00-4F01-443D-ADB1-B8689DE21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0DF1C-BC4A-4187-9058-27277759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1017-B589-4AC9-A702-37E080F2DF7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C56C1-2A6C-4B14-80E8-7BDD4A10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034A4-EA0A-4DB3-880D-BA066AA9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8566-ADD4-417B-9359-5713EC37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9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CD218-7101-43EA-AF23-6EC269EAD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3C989-856C-4394-9170-9D963C213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89D4D-65C4-41EF-87E5-B916BFE72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1017-B589-4AC9-A702-37E080F2DF7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1F8A7-AF50-4F13-9235-5A5E6C9B3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90CD2-0921-495F-8BBC-AF68924B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8566-ADD4-417B-9359-5713EC37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2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62007E-EC71-40E2-B3B9-315F99901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52F25-8CA7-4D44-8320-793A06A79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A4FE3-985C-4FA8-A97D-86B339DC5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1017-B589-4AC9-A702-37E080F2DF7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47697-6A22-4DA7-8D90-FE35B3EBE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00E1F-3CEF-44D2-AD10-1E50BBD4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8566-ADD4-417B-9359-5713EC37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2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70217-47A0-4959-B87D-81DA8FD64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1088B-0185-4364-B3A4-1CA63A6F2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C8196-180B-45B5-AFC2-16C584BD6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1017-B589-4AC9-A702-37E080F2DF7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BDF4C-84F7-4E75-B727-C178B8AB4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89E89-AED0-4A46-913D-ECA80BAEC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8566-ADD4-417B-9359-5713EC37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7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84D3-28EF-4126-B5DE-2EAC548C5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58181-C5BD-488D-ABA3-36A5FC36E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5AC60-3302-4141-8330-16735B11A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1017-B589-4AC9-A702-37E080F2DF7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5741B-2114-4B67-B574-7B6150A0C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A242F-6EF7-4915-A6DB-9A96CFA6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8566-ADD4-417B-9359-5713EC37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5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A08CE-2EE3-4990-826E-1B617C416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C76E-7543-4C0B-9B28-79FD8726B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63B0A-D0A3-48C8-8D4F-041F74233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BB3ED-EDFD-4816-8851-1F1F20910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1017-B589-4AC9-A702-37E080F2DF7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D3A4A-BDD5-4CBF-98F5-67ACD0751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E56D8-064B-45B4-8DD3-16ADD91D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8566-ADD4-417B-9359-5713EC37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9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22170-061A-473B-B3A5-1A4784C9B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0DB43-D643-44B8-9179-716D63489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02719-855B-4D04-BBAF-3FCDD8372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2A246F-3318-4B64-9915-1B5FBA04E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43C218-C81B-402E-8461-585F80B5D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8257B-C8C9-4BD5-9296-A90B75AA0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1017-B589-4AC9-A702-37E080F2DF7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E8DA29-E3E6-4658-B9C8-E90C5F8AB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35F2A6-1115-4199-9A9F-BF71B288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8566-ADD4-417B-9359-5713EC37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8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41F5-DF96-4392-B59A-B3A3D7F5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76500-B473-4AAA-B515-D1F9E70C6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1017-B589-4AC9-A702-37E080F2DF7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43270-3AE5-4FCE-B4C1-3C744A7A1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AB80C5-223E-432B-B2DC-4F706BB8B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8566-ADD4-417B-9359-5713EC37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3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AA548F-50AE-47C5-AF3B-2FB6B2892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1017-B589-4AC9-A702-37E080F2DF7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8768C0-FC8A-4851-93E7-65C869784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F126A-503C-49EC-8DAB-0F4E526C4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8566-ADD4-417B-9359-5713EC37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7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4ACE-74AD-4B1B-8938-254D1254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869B1-EDE2-4D4C-A222-27D085353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58D2F-329E-40F7-BF6F-3D9A49252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AEAEF-3C30-4D22-9818-BEB933A83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1017-B589-4AC9-A702-37E080F2DF7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58FC5-2A94-48FF-8CFA-D2402C797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B4A20-9DC9-4220-91D9-8E00E9F1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8566-ADD4-417B-9359-5713EC37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36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D8BBF-F5ED-4326-824B-0E69541DF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70D094-9B9F-40B1-AE07-DD7AFF6161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4D682-3469-422C-B798-4DF69766E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35F31-B138-4EA7-AC91-EF843CDF2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1017-B589-4AC9-A702-37E080F2DF7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698F0-F5FE-473F-8EBD-3372D719C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D4A3F-88E9-4883-9064-EB9582C4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8566-ADD4-417B-9359-5713EC37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1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E1B690-6CA6-447A-9AEF-B90F17BEA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0E21C-FA07-4D41-96EB-86A35A16E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15CA1-15EE-4683-BFE9-1825F24C8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C1017-B589-4AC9-A702-37E080F2DF7A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1AD17-7BF4-4C6C-B2D4-6D3C7C737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DB0DB-9757-4674-A616-BC46FF258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28566-ADD4-417B-9359-5713EC37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9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machine-learning-naive-bayes-classifier" TargetMode="External"/><Relationship Id="rId3" Type="http://schemas.openxmlformats.org/officeDocument/2006/relationships/hyperlink" Target="https://rcciit.org/students_projects/projects/it/2018/GR8.pdf" TargetMode="External"/><Relationship Id="rId7" Type="http://schemas.openxmlformats.org/officeDocument/2006/relationships/hyperlink" Target="https://www.necanet.org/docs/default-source/NECA2016Presentations/e-21_28-energy-storage-and-micro-grid-training-initiative.pdf?sfvrsn=2" TargetMode="External"/><Relationship Id="rId2" Type="http://schemas.openxmlformats.org/officeDocument/2006/relationships/hyperlink" Target="https://www.ijser.org/researchpaper/Facial-Expression-Detection-Using-FAC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udylib.net/doc/25218753/srs-sdar" TargetMode="External"/><Relationship Id="rId5" Type="http://schemas.openxmlformats.org/officeDocument/2006/relationships/hyperlink" Target="http://www.internationaljournalssrg.org/uploads/specialissuepdf/ICETSST-2017/2017/CSE/1-%20litle%20copy.pdf" TargetMode="External"/><Relationship Id="rId4" Type="http://schemas.openxmlformats.org/officeDocument/2006/relationships/hyperlink" Target="https://deepai.org/publication/going-deeper-in-facial-expression-recognition-using-deep-neural-networks" TargetMode="External"/><Relationship Id="rId9" Type="http://schemas.openxmlformats.org/officeDocument/2006/relationships/hyperlink" Target="https://www.thoughtworks.com/insights/articles/recognizing-human-facial-expressions-machine-learn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22600" y="1964540"/>
            <a:ext cx="61849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Assessment of Facial Expression in Product Testing</a:t>
            </a:r>
          </a:p>
          <a:p>
            <a:pPr algn="ctr"/>
            <a:b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Dr.Muazzam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Maqsood</a:t>
            </a:r>
          </a:p>
          <a:p>
            <a:pPr algn="ctr"/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</a:t>
            </a:r>
          </a:p>
          <a:p>
            <a:pPr algn="ctr"/>
            <a:endParaRPr lang="en-US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Areej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Jamil(FA17-BCS-087)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Manahil Sajjad (FA17-BCS-105)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COMSATS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Islamabad, Attock Campus</a:t>
            </a: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882" y="399392"/>
            <a:ext cx="1302336" cy="129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94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To help companies brands to identify customers interested in product that can earn more.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Introduce  a new product we aims to automatically estimate the levels of liking through facial expression , though capturing videos rather than using handcraft features.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lvl="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43608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2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4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36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Content Placeholder 27" descr="Diagram&#10;&#10;Description automatically generated">
            <a:extLst>
              <a:ext uri="{FF2B5EF4-FFF2-40B4-BE49-F238E27FC236}">
                <a16:creationId xmlns:a16="http://schemas.microsoft.com/office/drawing/2014/main" id="{D71BABA1-D830-46E3-8D24-2B34B72E1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6" r="2" b="2"/>
          <a:stretch/>
        </p:blipFill>
        <p:spPr>
          <a:xfrm>
            <a:off x="4333462" y="140688"/>
            <a:ext cx="7487478" cy="6617922"/>
          </a:xfrm>
          <a:prstGeom prst="rect">
            <a:avLst/>
          </a:prstGeom>
        </p:spPr>
      </p:pic>
      <p:sp>
        <p:nvSpPr>
          <p:cNvPr id="44" name="Freeform: Shape 38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Use case Diagrams:</a:t>
            </a:r>
          </a:p>
        </p:txBody>
      </p:sp>
    </p:spTree>
    <p:extLst>
      <p:ext uri="{BB962C8B-B14F-4D97-AF65-F5344CB8AC3E}">
        <p14:creationId xmlns:p14="http://schemas.microsoft.com/office/powerpoint/2010/main" val="3856879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E7EE58C-0186-4097-A859-8923792FE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86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Activity Diagrams:  </a:t>
            </a:r>
          </a:p>
        </p:txBody>
      </p:sp>
    </p:spTree>
    <p:extLst>
      <p:ext uri="{BB962C8B-B14F-4D97-AF65-F5344CB8AC3E}">
        <p14:creationId xmlns:p14="http://schemas.microsoft.com/office/powerpoint/2010/main" val="4015235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Sequence Diagram: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A4A54B13-C2B5-4E92-8439-92C55AF79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288" y="1069145"/>
            <a:ext cx="7800922" cy="5050301"/>
          </a:xfrm>
        </p:spPr>
      </p:pic>
    </p:spTree>
    <p:extLst>
      <p:ext uri="{BB962C8B-B14F-4D97-AF65-F5344CB8AC3E}">
        <p14:creationId xmlns:p14="http://schemas.microsoft.com/office/powerpoint/2010/main" val="2747326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853B4D-AEF0-40BE-B099-9DC8E8EF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Screenshoots</a:t>
            </a:r>
            <a:br>
              <a:rPr lang="en-US"/>
            </a:b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938631D-7892-428E-8482-2A31AF8672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96" y="1336431"/>
            <a:ext cx="3856381" cy="4840532"/>
          </a:xfrm>
        </p:spPr>
      </p:pic>
      <p:pic>
        <p:nvPicPr>
          <p:cNvPr id="10" name="Content Placeholder 9" descr="A picture containing text&#10;&#10;Description automatically generated">
            <a:extLst>
              <a:ext uri="{FF2B5EF4-FFF2-40B4-BE49-F238E27FC236}">
                <a16:creationId xmlns:a16="http://schemas.microsoft.com/office/drawing/2014/main" id="{016A7B7A-DA1E-4C6E-9A19-7C834136DD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951" y="1547446"/>
            <a:ext cx="4240084" cy="5078437"/>
          </a:xfrm>
        </p:spPr>
      </p:pic>
    </p:spTree>
    <p:extLst>
      <p:ext uri="{BB962C8B-B14F-4D97-AF65-F5344CB8AC3E}">
        <p14:creationId xmlns:p14="http://schemas.microsoft.com/office/powerpoint/2010/main" val="2292825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F7501-98F6-4433-9E9D-E000BC8B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Screenshoots</a:t>
            </a:r>
            <a:endParaRPr lang="en-US" dirty="0"/>
          </a:p>
        </p:txBody>
      </p:sp>
      <p:pic>
        <p:nvPicPr>
          <p:cNvPr id="6" name="Content Placeholder 5" descr="A screen shot of a computer&#10;&#10;Description automatically generated">
            <a:extLst>
              <a:ext uri="{FF2B5EF4-FFF2-40B4-BE49-F238E27FC236}">
                <a16:creationId xmlns:a16="http://schemas.microsoft.com/office/drawing/2014/main" id="{A642252B-78CE-413A-A6DC-53993C265C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722" y="1759365"/>
            <a:ext cx="4158125" cy="4351338"/>
          </a:xfrm>
        </p:spPr>
      </p:pic>
      <p:pic>
        <p:nvPicPr>
          <p:cNvPr id="8" name="Content Placeholder 7" descr="Icon&#10;&#10;Description automatically generated">
            <a:extLst>
              <a:ext uri="{FF2B5EF4-FFF2-40B4-BE49-F238E27FC236}">
                <a16:creationId xmlns:a16="http://schemas.microsoft.com/office/drawing/2014/main" id="{9899E990-E593-4715-BF81-2AB0ECDC69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154" y="1670882"/>
            <a:ext cx="4332849" cy="4772123"/>
          </a:xfrm>
        </p:spPr>
      </p:pic>
    </p:spTree>
    <p:extLst>
      <p:ext uri="{BB962C8B-B14F-4D97-AF65-F5344CB8AC3E}">
        <p14:creationId xmlns:p14="http://schemas.microsoft.com/office/powerpoint/2010/main" val="350552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E" sz="16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Facial Expression Detection Using FACS. </a:t>
            </a:r>
            <a:r>
              <a:rPr lang="en-IE" sz="1600" u="sng"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https://www.ijser.org/researchpaper/Facial-Expression-Detection-Using-FACS.pdf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E" sz="16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IMAGE PROCESSING FACIAL EXPRESSION RECOGNITION. </a:t>
            </a:r>
            <a:r>
              <a:rPr lang="en-IE" sz="1600" u="sng"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https://rcciit.org/students_projects/projects/it/2018/GR8.pdf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E" sz="16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Going Deeper in Facial Expression Recognition using Deep .... </a:t>
            </a:r>
            <a:r>
              <a:rPr lang="en-IE" sz="1600" u="sng"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https://deepai.org/publication/going-deeper-in-facial-expression-recognition-using-deep-neural-networks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E" sz="16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Vision Based Hand Gesture Recognition for Indian Sign .... </a:t>
            </a:r>
            <a:r>
              <a:rPr lang="en-IE" sz="1600" u="sng"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http://www.internationaljournalssrg.org/uploads/specialissuepdf/ICETSST-2017/2017/CSE/1-%20litle%20copy.pdf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E" sz="16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SRS-sdar - Studylib. </a:t>
            </a:r>
            <a:r>
              <a:rPr lang="en-IE" sz="1600" u="sng"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https://studylib.net/doc/25218753/srs-sdar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E" sz="16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Energy Storage and Microgrid Training and Certification .... </a:t>
            </a:r>
            <a:r>
              <a:rPr lang="en-IE" sz="1600" u="sng"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https://www.necanet.org/docs/default-source/NECA2016Presentations/e-21_28-energy-storage-and-micro-grid-training-initiative.pdf?sfvrsn=2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E" sz="16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Naive Bayes Classifier in Machine Learning - Javatpoint. </a:t>
            </a:r>
            <a:r>
              <a:rPr lang="en-IE" sz="1600" u="sng"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8"/>
              </a:rPr>
              <a:t>https://www.javatpoint.com/machine-learning-naive-bayes-classifier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IE" sz="16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Recognizing human facial expressions with machine learning .... </a:t>
            </a:r>
            <a:r>
              <a:rPr lang="en-IE" sz="1600" u="sng"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9"/>
              </a:rPr>
              <a:t>https://www.thoughtworks.com/insights/articles/recognizing-human-facial-expressions-machine-learning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38646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Objectives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Methodology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Comparison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Modern tools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Benefits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Diagrams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Application Screenshots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185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Trying to inspect a person's emotional state in a nonverbal form requires decoding his/her facial expression 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Many times, body language especially facial expressions tell us more then words.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is about KNOWING WHAT CUSTOMER WANTS or what it does not want ,we will predict it by examining the facial features of the customers when he/she is introduce to a new product we aims to automatically estimate the levels of liking through facial expression , though capturing videos rather than using handcraft features.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2431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Understanding and assessing the customer’s emotional response in relation to products/service before lunching 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Introduce to a new product we aims to automatically estimate the levels of liking through facial expression, though capturing videos rather than using handcraft features.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0466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Our objective is to investigate human emotion in real-time about a product before launching.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To collect the data set for human face expressions during testing a product.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To predict the expression of human as accurately as possible.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To implement the facial detection and recognizing system through machine learning using video recording as input.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16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Detection: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We used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Cascading Classifiers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detect face in video.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3C40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Extraction: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Facial feature extraction is the process of extracting expressions component features like teeth reveling ,  eyebrows rising , open mouth etc. from human face by using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classifier to extract features of the original data and then process the extracted features.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recognition: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Anger: it involves three main features teeth reveling eyebrows down and inner side tightening, quenching eyes</a:t>
            </a:r>
            <a:r>
              <a:rPr lang="en-US" sz="2000" dirty="0"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6449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2FD52-EFC9-4969-B547-77A39E0B9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8124F-58C6-4B40-BBB4-517D3986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Surprise: very similar to the feature of fear. Maybe because a surprising situation can frighten for a brief moment 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Sadness: it involve a slight pulling down of lip corners, inner side of eyebrow is rising.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Happiness: it involves the smile both corners of mouth rising.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Fear: it involves widened eyes and sometimes open mouth.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7250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Related Work/Comparison Table</a:t>
            </a: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8B51ECBD-A9B0-4894-A7C6-EFE8A03CF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032" y="1789043"/>
            <a:ext cx="6355055" cy="4223535"/>
          </a:xfrm>
        </p:spPr>
      </p:pic>
    </p:spTree>
    <p:extLst>
      <p:ext uri="{BB962C8B-B14F-4D97-AF65-F5344CB8AC3E}">
        <p14:creationId xmlns:p14="http://schemas.microsoft.com/office/powerpoint/2010/main" val="2865099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Modern tools 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IE" sz="2000"/>
              <a:t>Java Programming Language (Building block for android programming)</a:t>
            </a:r>
            <a:endParaRPr lang="en-US" sz="2000"/>
          </a:p>
          <a:p>
            <a:pPr lvl="0">
              <a:buFont typeface="Wingdings" panose="05000000000000000000" pitchFamily="2" charset="2"/>
              <a:buChar char="Ø"/>
            </a:pPr>
            <a:r>
              <a:rPr lang="en-IE" sz="2000"/>
              <a:t>Android Studio &amp; SDK (Designing and Development)</a:t>
            </a:r>
            <a:endParaRPr lang="en-US" sz="2000"/>
          </a:p>
          <a:p>
            <a:pPr lvl="0">
              <a:buFont typeface="Wingdings" panose="05000000000000000000" pitchFamily="2" charset="2"/>
              <a:buChar char="Ø"/>
            </a:pPr>
            <a:r>
              <a:rPr lang="en-IE" sz="2000"/>
              <a:t>Firebase ,DJANGO,SQL (Knowledge of Basic Queries)</a:t>
            </a:r>
            <a:endParaRPr lang="en-US" sz="2000"/>
          </a:p>
          <a:p>
            <a:pPr lvl="0">
              <a:buFont typeface="Wingdings" panose="05000000000000000000" pitchFamily="2" charset="2"/>
              <a:buChar char="Ø"/>
            </a:pPr>
            <a:r>
              <a:rPr lang="en-IE" sz="2000"/>
              <a:t>Basic concepts of python (For machine learning)</a:t>
            </a:r>
            <a:endParaRPr lang="en-US" sz="2000"/>
          </a:p>
          <a:p>
            <a:pPr lvl="0">
              <a:buFont typeface="Wingdings" panose="05000000000000000000" pitchFamily="2" charset="2"/>
              <a:buChar char="Ø"/>
            </a:pPr>
            <a:r>
              <a:rPr lang="en-IE" sz="2000"/>
              <a:t>Learning algorithms for Machine Learning.</a:t>
            </a:r>
            <a:endParaRPr lang="en-US" sz="2000"/>
          </a:p>
          <a:p>
            <a:pPr lvl="0">
              <a:buFont typeface="Wingdings" panose="05000000000000000000" pitchFamily="2" charset="2"/>
              <a:buChar char="Ø"/>
            </a:pPr>
            <a:r>
              <a:rPr lang="en-IE" sz="2000"/>
              <a:t>Pycharm,Jupiter Notebook (For implementation of Machine Learning algorithms using python)</a:t>
            </a:r>
            <a:endParaRPr lang="en-US" sz="2000"/>
          </a:p>
          <a:p>
            <a:pPr lvl="0">
              <a:buFont typeface="Wingdings" panose="05000000000000000000" pitchFamily="2" charset="2"/>
              <a:buChar char="Ø"/>
            </a:pPr>
            <a:r>
              <a:rPr lang="en-IE" sz="2000"/>
              <a:t>A smartphone (For testing)</a:t>
            </a:r>
            <a:endParaRPr lang="en-US" sz="2000"/>
          </a:p>
          <a:p>
            <a:pPr>
              <a:buFont typeface="Wingdings" panose="05000000000000000000" pitchFamily="2" charset="2"/>
              <a:buChar char="Ø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272692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709</Words>
  <Application>Microsoft Office PowerPoint</Application>
  <PresentationFormat>Widescreen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Outline</vt:lpstr>
      <vt:lpstr>Introduction</vt:lpstr>
      <vt:lpstr>Problem statement</vt:lpstr>
      <vt:lpstr>Objectives</vt:lpstr>
      <vt:lpstr>Methodology</vt:lpstr>
      <vt:lpstr>Continued..</vt:lpstr>
      <vt:lpstr>Related Work/Comparison Table</vt:lpstr>
      <vt:lpstr>Modern tools </vt:lpstr>
      <vt:lpstr>Benefits</vt:lpstr>
      <vt:lpstr>Use case Diagrams:</vt:lpstr>
      <vt:lpstr>Activity Diagrams:  </vt:lpstr>
      <vt:lpstr>Sequence Diagram:</vt:lpstr>
      <vt:lpstr>Screenshoots </vt:lpstr>
      <vt:lpstr>Screenshoots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Manahil Sajjad</dc:creator>
  <cp:lastModifiedBy>Manahil Sajjad</cp:lastModifiedBy>
  <cp:revision>4</cp:revision>
  <dcterms:created xsi:type="dcterms:W3CDTF">2020-12-11T12:06:25Z</dcterms:created>
  <dcterms:modified xsi:type="dcterms:W3CDTF">2020-12-11T12:47:45Z</dcterms:modified>
</cp:coreProperties>
</file>