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8" r:id="rId2"/>
    <p:sldId id="284" r:id="rId3"/>
    <p:sldId id="278" r:id="rId4"/>
    <p:sldId id="285" r:id="rId5"/>
    <p:sldId id="296" r:id="rId6"/>
    <p:sldId id="286" r:id="rId7"/>
    <p:sldId id="319" r:id="rId8"/>
    <p:sldId id="320" r:id="rId9"/>
    <p:sldId id="321" r:id="rId10"/>
    <p:sldId id="287" r:id="rId11"/>
    <p:sldId id="288" r:id="rId12"/>
    <p:sldId id="291" r:id="rId13"/>
    <p:sldId id="306" r:id="rId14"/>
    <p:sldId id="307" r:id="rId15"/>
    <p:sldId id="289" r:id="rId16"/>
    <p:sldId id="308" r:id="rId17"/>
    <p:sldId id="309" r:id="rId18"/>
    <p:sldId id="310" r:id="rId19"/>
    <p:sldId id="312" r:id="rId20"/>
    <p:sldId id="311" r:id="rId21"/>
    <p:sldId id="314" r:id="rId22"/>
    <p:sldId id="316" r:id="rId23"/>
    <p:sldId id="323" r:id="rId24"/>
    <p:sldId id="317" r:id="rId25"/>
    <p:sldId id="324" r:id="rId26"/>
    <p:sldId id="325" r:id="rId27"/>
    <p:sldId id="327" r:id="rId28"/>
    <p:sldId id="328" r:id="rId29"/>
    <p:sldId id="329" r:id="rId30"/>
    <p:sldId id="330" r:id="rId31"/>
    <p:sldId id="326" r:id="rId32"/>
    <p:sldId id="331" r:id="rId33"/>
    <p:sldId id="294" r:id="rId34"/>
    <p:sldId id="318" r:id="rId35"/>
    <p:sldId id="315" r:id="rId36"/>
    <p:sldId id="301" r:id="rId37"/>
    <p:sldId id="27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p:cViewPr varScale="1">
        <p:scale>
          <a:sx n="68" d="100"/>
          <a:sy n="68" d="100"/>
        </p:scale>
        <p:origin x="14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19:34:50.725"/>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19:34:51.787"/>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19:34:52.605"/>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19:34:53.675"/>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19:35:21.962"/>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4T19:35:23.311"/>
    </inkml:context>
    <inkml:brush xml:id="br0">
      <inkml:brushProperty name="width" value="0.05" units="cm"/>
      <inkml:brushProperty name="height" value="0.05" units="cm"/>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59552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46835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546687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37</a:t>
            </a:fld>
            <a:endParaRPr lang="en-US"/>
          </a:p>
        </p:txBody>
      </p:sp>
    </p:spTree>
    <p:extLst>
      <p:ext uri="{BB962C8B-B14F-4D97-AF65-F5344CB8AC3E}">
        <p14:creationId xmlns:p14="http://schemas.microsoft.com/office/powerpoint/2010/main" val="126277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92B56E-D8E5-4B49-9B90-446C9760997F}" type="datetime1">
              <a:rPr lang="en-US" smtClean="0"/>
              <a:t>12/6/2020</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3959B-477F-48F1-99F2-A7621AA399AC}" type="datetime1">
              <a:rPr lang="en-US" smtClean="0"/>
              <a:t>12/6/2020</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DB3A2-062F-404E-A8E7-231779DB4F1C}" type="datetime1">
              <a:rPr lang="en-US" smtClean="0"/>
              <a:t>12/6/2020</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23E7F9-DDE9-43CD-8005-5D930E02F7BD}" type="datetime1">
              <a:rPr lang="en-US" smtClean="0"/>
              <a:t>12/6/2020</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90EC1-5C6F-46E1-AC2F-BE29F0F5BC24}" type="datetime1">
              <a:rPr lang="en-US" smtClean="0"/>
              <a:t>12/6/2020</a:t>
            </a:fld>
            <a:endParaRPr lang="en-US"/>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A99AF3-E45A-4505-A6D0-AB6FAD3FE4D9}" type="datetime1">
              <a:rPr lang="en-US" smtClean="0"/>
              <a:t>12/6/2020</a:t>
            </a:fld>
            <a:endParaRPr lang="en-US"/>
          </a:p>
        </p:txBody>
      </p:sp>
      <p:sp>
        <p:nvSpPr>
          <p:cNvPr id="6" name="Footer Placeholder 5"/>
          <p:cNvSpPr>
            <a:spLocks noGrp="1"/>
          </p:cNvSpPr>
          <p:nvPr>
            <p:ph type="ftr" sz="quarter" idx="11"/>
          </p:nvPr>
        </p:nvSpPr>
        <p:spPr/>
        <p:txBody>
          <a:bodyPr/>
          <a:lstStyle/>
          <a:p>
            <a:r>
              <a:rPr lang="en-US"/>
              <a:t>FYP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395551-ACEA-454D-BC15-91B036C513DE}" type="datetime1">
              <a:rPr lang="en-US" smtClean="0"/>
              <a:t>12/6/2020</a:t>
            </a:fld>
            <a:endParaRPr lang="en-US"/>
          </a:p>
        </p:txBody>
      </p:sp>
      <p:sp>
        <p:nvSpPr>
          <p:cNvPr id="8" name="Footer Placeholder 7"/>
          <p:cNvSpPr>
            <a:spLocks noGrp="1"/>
          </p:cNvSpPr>
          <p:nvPr>
            <p:ph type="ftr" sz="quarter" idx="11"/>
          </p:nvPr>
        </p:nvSpPr>
        <p:spPr/>
        <p:txBody>
          <a:bodyPr/>
          <a:lstStyle/>
          <a:p>
            <a:r>
              <a:rPr lang="en-US"/>
              <a:t>FYP Presentation</a:t>
            </a:r>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FF3DED-AC1D-4901-A62A-25A9692408E3}" type="datetime1">
              <a:rPr lang="en-US" smtClean="0"/>
              <a:t>12/6/2020</a:t>
            </a:fld>
            <a:endParaRPr lang="en-US"/>
          </a:p>
        </p:txBody>
      </p:sp>
      <p:sp>
        <p:nvSpPr>
          <p:cNvPr id="4" name="Footer Placeholder 3"/>
          <p:cNvSpPr>
            <a:spLocks noGrp="1"/>
          </p:cNvSpPr>
          <p:nvPr>
            <p:ph type="ftr" sz="quarter" idx="11"/>
          </p:nvPr>
        </p:nvSpPr>
        <p:spPr/>
        <p:txBody>
          <a:bodyPr/>
          <a:lstStyle/>
          <a:p>
            <a:r>
              <a:rPr lang="en-US"/>
              <a:t>FYP Presentation</a:t>
            </a:r>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3A2A0-1AA9-4220-8447-2D83AE3036BB}" type="datetime1">
              <a:rPr lang="en-US" smtClean="0"/>
              <a:t>12/6/2020</a:t>
            </a:fld>
            <a:endParaRPr lang="en-US"/>
          </a:p>
        </p:txBody>
      </p:sp>
      <p:sp>
        <p:nvSpPr>
          <p:cNvPr id="3" name="Footer Placeholder 2"/>
          <p:cNvSpPr>
            <a:spLocks noGrp="1"/>
          </p:cNvSpPr>
          <p:nvPr>
            <p:ph type="ftr" sz="quarter" idx="11"/>
          </p:nvPr>
        </p:nvSpPr>
        <p:spPr/>
        <p:txBody>
          <a:bodyPr/>
          <a:lstStyle/>
          <a:p>
            <a:r>
              <a:rPr lang="en-US"/>
              <a:t>FYP Presentation</a:t>
            </a:r>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19023-76A2-4237-84BC-78C457625B29}" type="datetime1">
              <a:rPr lang="en-US" smtClean="0"/>
              <a:t>12/6/2020</a:t>
            </a:fld>
            <a:endParaRPr lang="en-US"/>
          </a:p>
        </p:txBody>
      </p:sp>
      <p:sp>
        <p:nvSpPr>
          <p:cNvPr id="6" name="Footer Placeholder 5"/>
          <p:cNvSpPr>
            <a:spLocks noGrp="1"/>
          </p:cNvSpPr>
          <p:nvPr>
            <p:ph type="ftr" sz="quarter" idx="11"/>
          </p:nvPr>
        </p:nvSpPr>
        <p:spPr/>
        <p:txBody>
          <a:bodyPr/>
          <a:lstStyle/>
          <a:p>
            <a:r>
              <a:rPr lang="en-US"/>
              <a:t>FYP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41A09-369A-4B95-80D7-2F1811A20AF9}" type="datetime1">
              <a:rPr lang="en-US" smtClean="0"/>
              <a:t>12/6/2020</a:t>
            </a:fld>
            <a:endParaRPr lang="en-US"/>
          </a:p>
        </p:txBody>
      </p:sp>
      <p:sp>
        <p:nvSpPr>
          <p:cNvPr id="6" name="Footer Placeholder 5"/>
          <p:cNvSpPr>
            <a:spLocks noGrp="1"/>
          </p:cNvSpPr>
          <p:nvPr>
            <p:ph type="ftr" sz="quarter" idx="11"/>
          </p:nvPr>
        </p:nvSpPr>
        <p:spPr/>
        <p:txBody>
          <a:bodyPr/>
          <a:lstStyle/>
          <a:p>
            <a:r>
              <a:rPr lang="en-US"/>
              <a:t>FYP Presentation</a:t>
            </a:r>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EF21A-0374-401D-B157-F454BB66285E}" type="datetime1">
              <a:rPr lang="en-US" smtClean="0"/>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FYP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AB6EE-EAEA-4561-8880-8DF9D3AB2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ieeexplore.ieee.org/document/6804439" TargetMode="External"/><Relationship Id="rId2" Type="http://schemas.openxmlformats.org/officeDocument/2006/relationships/hyperlink" Target="https://www.sciencedirect.com/science/article/pii/S2314728817300636#fig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43800" y="55595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cstate="print"/>
          <a:stretch>
            <a:fillRect/>
          </a:stretch>
        </p:blipFill>
        <p:spPr>
          <a:xfrm>
            <a:off x="318448" y="1905000"/>
            <a:ext cx="8458200" cy="2109095"/>
          </a:xfrm>
          <a:prstGeom prst="rect">
            <a:avLst/>
          </a:prstGeom>
        </p:spPr>
      </p:pic>
      <p:sp>
        <p:nvSpPr>
          <p:cNvPr id="3" name="Footer Placeholder 2"/>
          <p:cNvSpPr>
            <a:spLocks noGrp="1"/>
          </p:cNvSpPr>
          <p:nvPr>
            <p:ph type="ftr" sz="quarter" idx="11"/>
          </p:nvPr>
        </p:nvSpPr>
        <p:spPr/>
        <p:txBody>
          <a:bodyPr/>
          <a:lstStyle/>
          <a:p>
            <a:r>
              <a:rPr lang="en-US"/>
              <a:t>FYP Presentation</a:t>
            </a:r>
          </a:p>
        </p:txBody>
      </p:sp>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p:txBody>
          <a:bodyPr>
            <a:normAutofit fontScale="62500" lnSpcReduction="20000"/>
          </a:bodyPr>
          <a:lstStyle/>
          <a:p>
            <a:pPr marL="0" indent="0">
              <a:buNone/>
            </a:pPr>
            <a:endParaRPr lang="en-US" sz="2800" dirty="0"/>
          </a:p>
          <a:p>
            <a:pPr marL="342900" indent="-342900" algn="just">
              <a:buFont typeface="Arial" panose="020B0604020202020204" pitchFamily="34" charset="0"/>
              <a:buChar char="•"/>
            </a:pPr>
            <a:r>
              <a:rPr lang="en-US" sz="3900" dirty="0">
                <a:cs typeface="+mn-lt"/>
              </a:rPr>
              <a:t>Brain tumors vary in shape, size, location, and the intensity. Physicians sometime fail to detect the early signs.</a:t>
            </a:r>
          </a:p>
          <a:p>
            <a:pPr marL="342900" indent="-342900" algn="just">
              <a:buFont typeface="Arial" panose="020B0604020202020204" pitchFamily="34" charset="0"/>
              <a:buChar char="•"/>
            </a:pPr>
            <a:r>
              <a:rPr lang="en-US" sz="3900" dirty="0">
                <a:cs typeface="+mn-lt"/>
              </a:rPr>
              <a:t>Therefore, it is very difficult to detect tumor and diagnose it through manual identification of tumor.</a:t>
            </a:r>
          </a:p>
          <a:p>
            <a:pPr marL="342900" indent="-342900" algn="just">
              <a:buFont typeface="Arial" panose="020B0604020202020204" pitchFamily="34" charset="0"/>
              <a:buChar char="•"/>
            </a:pPr>
            <a:r>
              <a:rPr lang="en-US" sz="3900" dirty="0">
                <a:cs typeface="+mn-lt"/>
              </a:rPr>
              <a:t>From MRI images, it is subjective in nature and may vary from  their expertise and other factors which classify as it is tumor or not. </a:t>
            </a:r>
          </a:p>
          <a:p>
            <a:pPr marL="342900" indent="-342900" algn="just">
              <a:buFont typeface="Arial" panose="020B0604020202020204" pitchFamily="34" charset="0"/>
              <a:buChar char="•"/>
            </a:pPr>
            <a:r>
              <a:rPr lang="en-US" sz="3900" dirty="0">
                <a:cs typeface="+mn-lt"/>
              </a:rPr>
              <a:t>So, an automated identification of brain tumor from MRI images will be helpful for providing accurate and less time- consuming results.</a:t>
            </a:r>
            <a:endParaRPr lang="en-US" sz="3900" u="sng" dirty="0">
              <a:cs typeface="+mn-lt"/>
            </a:endParaRPr>
          </a:p>
          <a:p>
            <a:pPr marL="0" indent="0">
              <a:buNone/>
            </a:pPr>
            <a:r>
              <a:rPr lang="en-US" sz="3600" dirty="0"/>
              <a:t> </a:t>
            </a:r>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10</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668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r>
              <a:rPr lang="en-US" dirty="0"/>
              <a:t>Objectives </a:t>
            </a:r>
            <a:br>
              <a:rPr lang="en-US" dirty="0"/>
            </a:br>
            <a:endParaRPr lang="en-US" dirty="0"/>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p:txBody>
          <a:bodyPr>
            <a:normAutofit/>
          </a:bodyPr>
          <a:lstStyle/>
          <a:p>
            <a:r>
              <a:rPr lang="en-US" sz="2800" dirty="0"/>
              <a:t>To build a system which will helpful for the radiologists and physicians to classify the brain tumor accurately and efficiently in MRI image.</a:t>
            </a:r>
          </a:p>
          <a:p>
            <a:r>
              <a:rPr lang="en-US" sz="2800" dirty="0"/>
              <a:t>Less chance than human error.  </a:t>
            </a:r>
          </a:p>
          <a:p>
            <a:r>
              <a:rPr lang="en-US" sz="2800" dirty="0"/>
              <a:t>Flexible to large data amount.</a:t>
            </a:r>
          </a:p>
          <a:p>
            <a:r>
              <a:rPr lang="en-US" sz="2800" dirty="0"/>
              <a:t>Has accuracy, low complexity  and performance.</a:t>
            </a:r>
          </a:p>
          <a:p>
            <a:r>
              <a:rPr lang="en-US" sz="2800" dirty="0"/>
              <a:t>Fast computational speed.</a:t>
            </a:r>
          </a:p>
          <a:p>
            <a:r>
              <a:rPr lang="en-US" sz="2800" dirty="0"/>
              <a:t>Cost effective.</a:t>
            </a:r>
          </a:p>
          <a:p>
            <a:pPr algn="just">
              <a:buFont typeface="Wingdings" panose="05000000000000000000" charset="0"/>
              <a:buChar char="Ø"/>
            </a:pPr>
            <a:endParaRPr lang="en-US" sz="2800" dirty="0">
              <a:latin typeface="+mn-lt"/>
              <a:cs typeface="+mn-lt"/>
            </a:endParaRPr>
          </a:p>
          <a:p>
            <a:pPr>
              <a:buNone/>
            </a:pPr>
            <a:endParaRPr lang="en-US" sz="2800" dirty="0"/>
          </a:p>
          <a:p>
            <a:pPr marL="0" indent="0">
              <a:buNone/>
            </a:pPr>
            <a:endParaRPr lang="en-US" sz="2500" dirty="0"/>
          </a:p>
          <a:p>
            <a:endParaRPr lang="en-US" sz="2500"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11</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32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br>
              <a:rPr lang="en-US" dirty="0"/>
            </a:br>
            <a:br>
              <a:rPr lang="en-US" dirty="0"/>
            </a:br>
            <a:r>
              <a:rPr lang="en-US" dirty="0"/>
              <a:t>Benefits </a:t>
            </a:r>
            <a:br>
              <a:rPr lang="en-US" dirty="0"/>
            </a:br>
            <a:br>
              <a:rPr lang="en-US" dirty="0"/>
            </a:br>
            <a:endParaRPr lang="en-US" dirty="0"/>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p:txBody>
          <a:bodyPr>
            <a:normAutofit/>
          </a:bodyPr>
          <a:lstStyle/>
          <a:p>
            <a:pPr algn="just"/>
            <a:r>
              <a:rPr lang="en-US" sz="2800" dirty="0"/>
              <a:t>Our proposed application provides a platform by the help of which neurosurgeons can classify the tumor from the given MRI scan whether it is Meningioma, Glioma or Pituitary.</a:t>
            </a:r>
          </a:p>
          <a:p>
            <a:pPr algn="just"/>
            <a:r>
              <a:rPr lang="en-US" sz="2800" dirty="0"/>
              <a:t>It saves the time of radiologists by making every step automatic in the process of classification</a:t>
            </a:r>
            <a:r>
              <a:rPr lang="en-US" dirty="0"/>
              <a:t>.</a:t>
            </a:r>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12</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7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8D43-8C90-408C-B1BF-F550987E755F}"/>
              </a:ext>
            </a:extLst>
          </p:cNvPr>
          <p:cNvSpPr>
            <a:spLocks noGrp="1"/>
          </p:cNvSpPr>
          <p:nvPr>
            <p:ph type="title"/>
          </p:nvPr>
        </p:nvSpPr>
        <p:spPr/>
        <p:txBody>
          <a:bodyPr>
            <a:normAutofit fontScale="90000"/>
          </a:bodyPr>
          <a:lstStyle/>
          <a:p>
            <a:r>
              <a:rPr lang="en-US" dirty="0"/>
              <a:t>Requirements Specifications </a:t>
            </a:r>
            <a:br>
              <a:rPr lang="en-US" dirty="0"/>
            </a:br>
            <a:r>
              <a:rPr lang="en-US" dirty="0"/>
              <a:t>(Functional Requirements)</a:t>
            </a:r>
          </a:p>
        </p:txBody>
      </p:sp>
      <p:sp>
        <p:nvSpPr>
          <p:cNvPr id="3" name="Content Placeholder 2">
            <a:extLst>
              <a:ext uri="{FF2B5EF4-FFF2-40B4-BE49-F238E27FC236}">
                <a16:creationId xmlns:a16="http://schemas.microsoft.com/office/drawing/2014/main" id="{09257AE2-B447-4AAF-921B-317CE5475428}"/>
              </a:ext>
            </a:extLst>
          </p:cNvPr>
          <p:cNvSpPr>
            <a:spLocks noGrp="1"/>
          </p:cNvSpPr>
          <p:nvPr>
            <p:ph idx="1"/>
          </p:nvPr>
        </p:nvSpPr>
        <p:spPr/>
        <p:txBody>
          <a:bodyPr/>
          <a:lstStyle/>
          <a:p>
            <a:r>
              <a:rPr lang="en-US" dirty="0"/>
              <a:t>Image acquisition</a:t>
            </a:r>
          </a:p>
          <a:p>
            <a:r>
              <a:rPr lang="en-US" dirty="0"/>
              <a:t>Preprocessing</a:t>
            </a:r>
          </a:p>
          <a:p>
            <a:r>
              <a:rPr lang="en-US" dirty="0"/>
              <a:t>Segmentation</a:t>
            </a:r>
          </a:p>
          <a:p>
            <a:r>
              <a:rPr lang="en-US" dirty="0"/>
              <a:t>Feature extraction</a:t>
            </a:r>
          </a:p>
          <a:p>
            <a:r>
              <a:rPr lang="en-US" dirty="0"/>
              <a:t>Classification</a:t>
            </a:r>
          </a:p>
          <a:p>
            <a:r>
              <a:rPr lang="en-US" dirty="0"/>
              <a:t>Result</a:t>
            </a:r>
          </a:p>
          <a:p>
            <a:endParaRPr lang="en-US" dirty="0"/>
          </a:p>
          <a:p>
            <a:endParaRPr lang="en-US" dirty="0"/>
          </a:p>
        </p:txBody>
      </p:sp>
      <p:sp>
        <p:nvSpPr>
          <p:cNvPr id="4" name="Footer Placeholder 3">
            <a:extLst>
              <a:ext uri="{FF2B5EF4-FFF2-40B4-BE49-F238E27FC236}">
                <a16:creationId xmlns:a16="http://schemas.microsoft.com/office/drawing/2014/main" id="{3067832B-FF96-4455-A0EC-27C73F22C092}"/>
              </a:ext>
            </a:extLst>
          </p:cNvPr>
          <p:cNvSpPr>
            <a:spLocks noGrp="1"/>
          </p:cNvSpPr>
          <p:nvPr>
            <p:ph type="ftr" sz="quarter" idx="11"/>
          </p:nvPr>
        </p:nvSpPr>
        <p:spPr/>
        <p:txBody>
          <a:bodyPr/>
          <a:lstStyle/>
          <a:p>
            <a:r>
              <a:rPr lang="en-US"/>
              <a:t>FYP Presentation</a:t>
            </a:r>
          </a:p>
        </p:txBody>
      </p:sp>
      <p:sp>
        <p:nvSpPr>
          <p:cNvPr id="9" name="Slide Number Placeholder 5">
            <a:extLst>
              <a:ext uri="{FF2B5EF4-FFF2-40B4-BE49-F238E27FC236}">
                <a16:creationId xmlns:a16="http://schemas.microsoft.com/office/drawing/2014/main" id="{C72E48F1-841F-45B3-86EE-64019C4C5E7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13</a:t>
            </a:fld>
            <a:endParaRPr lang="en-US" dirty="0"/>
          </a:p>
        </p:txBody>
      </p:sp>
      <p:sp>
        <p:nvSpPr>
          <p:cNvPr id="10" name="Rectangle 9">
            <a:extLst>
              <a:ext uri="{FF2B5EF4-FFF2-40B4-BE49-F238E27FC236}">
                <a16:creationId xmlns:a16="http://schemas.microsoft.com/office/drawing/2014/main" id="{4172B08B-4960-4456-A573-072676566E6F}"/>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3A3277C-5F81-476B-AEA2-2F3FC5D5ED7D}"/>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102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8D43-8C90-408C-B1BF-F550987E755F}"/>
              </a:ext>
            </a:extLst>
          </p:cNvPr>
          <p:cNvSpPr>
            <a:spLocks noGrp="1"/>
          </p:cNvSpPr>
          <p:nvPr>
            <p:ph type="title"/>
          </p:nvPr>
        </p:nvSpPr>
        <p:spPr/>
        <p:txBody>
          <a:bodyPr>
            <a:normAutofit fontScale="90000"/>
          </a:bodyPr>
          <a:lstStyle/>
          <a:p>
            <a:r>
              <a:rPr lang="en-US" dirty="0"/>
              <a:t>Requirements Specifications </a:t>
            </a:r>
            <a:br>
              <a:rPr lang="en-US" dirty="0"/>
            </a:br>
            <a:r>
              <a:rPr lang="en-US" dirty="0"/>
              <a:t>(Non-Functional Requirements)</a:t>
            </a:r>
          </a:p>
        </p:txBody>
      </p:sp>
      <p:sp>
        <p:nvSpPr>
          <p:cNvPr id="3" name="Content Placeholder 2">
            <a:extLst>
              <a:ext uri="{FF2B5EF4-FFF2-40B4-BE49-F238E27FC236}">
                <a16:creationId xmlns:a16="http://schemas.microsoft.com/office/drawing/2014/main" id="{09257AE2-B447-4AAF-921B-317CE5475428}"/>
              </a:ext>
            </a:extLst>
          </p:cNvPr>
          <p:cNvSpPr>
            <a:spLocks noGrp="1"/>
          </p:cNvSpPr>
          <p:nvPr>
            <p:ph idx="1"/>
          </p:nvPr>
        </p:nvSpPr>
        <p:spPr/>
        <p:txBody>
          <a:bodyPr>
            <a:normAutofit/>
          </a:bodyPr>
          <a:lstStyle/>
          <a:p>
            <a:r>
              <a:rPr lang="en-US" sz="2800" dirty="0"/>
              <a:t>Performance.</a:t>
            </a:r>
          </a:p>
          <a:p>
            <a:r>
              <a:rPr lang="en-US" sz="2800" dirty="0"/>
              <a:t>Capacity.</a:t>
            </a:r>
          </a:p>
          <a:p>
            <a:r>
              <a:rPr lang="en-US" sz="2800" dirty="0"/>
              <a:t>Availability.</a:t>
            </a:r>
          </a:p>
          <a:p>
            <a:r>
              <a:rPr lang="en-US" sz="2800" dirty="0"/>
              <a:t>Reliability.</a:t>
            </a:r>
          </a:p>
          <a:p>
            <a:r>
              <a:rPr lang="en-US" sz="2800" dirty="0"/>
              <a:t>Maintainability.</a:t>
            </a:r>
          </a:p>
          <a:p>
            <a:r>
              <a:rPr lang="en-US" sz="2800" dirty="0"/>
              <a:t>Efficiency.</a:t>
            </a:r>
          </a:p>
          <a:p>
            <a:r>
              <a:rPr lang="en-US" sz="2800" dirty="0"/>
              <a:t>Flexibility.</a:t>
            </a:r>
          </a:p>
          <a:p>
            <a:r>
              <a:rPr lang="en-US" sz="2800" dirty="0"/>
              <a:t>Usability.</a:t>
            </a:r>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3067832B-FF96-4455-A0EC-27C73F22C092}"/>
              </a:ext>
            </a:extLst>
          </p:cNvPr>
          <p:cNvSpPr>
            <a:spLocks noGrp="1"/>
          </p:cNvSpPr>
          <p:nvPr>
            <p:ph type="ftr" sz="quarter" idx="11"/>
          </p:nvPr>
        </p:nvSpPr>
        <p:spPr/>
        <p:txBody>
          <a:bodyPr/>
          <a:lstStyle/>
          <a:p>
            <a:r>
              <a:rPr lang="en-US"/>
              <a:t>FYP Presentation</a:t>
            </a:r>
          </a:p>
        </p:txBody>
      </p:sp>
      <p:sp>
        <p:nvSpPr>
          <p:cNvPr id="9" name="Slide Number Placeholder 5">
            <a:extLst>
              <a:ext uri="{FF2B5EF4-FFF2-40B4-BE49-F238E27FC236}">
                <a16:creationId xmlns:a16="http://schemas.microsoft.com/office/drawing/2014/main" id="{C72E48F1-841F-45B3-86EE-64019C4C5E7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BAB6EE-EAEA-4561-8880-8DF9D3AB286A}" type="slidenum">
              <a:rPr lang="en-US" smtClean="0"/>
              <a:pPr/>
              <a:t>14</a:t>
            </a:fld>
            <a:endParaRPr lang="en-US" dirty="0"/>
          </a:p>
        </p:txBody>
      </p:sp>
      <p:sp>
        <p:nvSpPr>
          <p:cNvPr id="10" name="Rectangle 9">
            <a:extLst>
              <a:ext uri="{FF2B5EF4-FFF2-40B4-BE49-F238E27FC236}">
                <a16:creationId xmlns:a16="http://schemas.microsoft.com/office/drawing/2014/main" id="{4172B08B-4960-4456-A573-072676566E6F}"/>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3A3277C-5F81-476B-AEA2-2F3FC5D5ED7D}"/>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040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r>
              <a:rPr lang="en-US" dirty="0"/>
              <a:t>Methodology </a:t>
            </a:r>
            <a:br>
              <a:rPr lang="en-US" dirty="0"/>
            </a:br>
            <a:endParaRPr lang="en-US" dirty="0"/>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p:txBody>
          <a:bodyPr>
            <a:normAutofit/>
          </a:bodyPr>
          <a:lstStyle/>
          <a:p>
            <a:r>
              <a:rPr lang="en-US" dirty="0"/>
              <a:t>For betterment of our system we adopted to implement iterative methodology. This model has helped us to make modules that are isolated and easy to manage, making development much easier. Cycles are divided into smaller modules, which are easier to manage. </a:t>
            </a:r>
            <a:endParaRPr lang="en-US" sz="2500"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15</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933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a:xfrm>
            <a:off x="457200" y="274638"/>
            <a:ext cx="8229600" cy="1630362"/>
          </a:xfrm>
        </p:spPr>
        <p:txBody>
          <a:bodyPr>
            <a:normAutofit fontScale="90000"/>
          </a:bodyPr>
          <a:lstStyle/>
          <a:p>
            <a:r>
              <a:rPr lang="en-US" dirty="0"/>
              <a:t>Project Design</a:t>
            </a:r>
            <a:br>
              <a:rPr lang="en-US" dirty="0"/>
            </a:br>
            <a:r>
              <a:rPr lang="en-US" dirty="0"/>
              <a:t>(Data Flow Diagram Level 0)</a:t>
            </a:r>
            <a:br>
              <a:rPr lang="en-US" dirty="0"/>
            </a:b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16</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EEA549FD-8F38-4384-AE4A-C9B3F321320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7521" t="48347" r="28889" b="28240"/>
          <a:stretch/>
        </p:blipFill>
        <p:spPr bwMode="auto">
          <a:xfrm>
            <a:off x="1320344" y="2514600"/>
            <a:ext cx="6112380" cy="2057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865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a:xfrm>
            <a:off x="457200" y="274638"/>
            <a:ext cx="8229600" cy="1477962"/>
          </a:xfrm>
        </p:spPr>
        <p:txBody>
          <a:bodyPr>
            <a:normAutofit fontScale="90000"/>
          </a:bodyPr>
          <a:lstStyle/>
          <a:p>
            <a:r>
              <a:rPr lang="en-US" dirty="0"/>
              <a:t>Project Design</a:t>
            </a:r>
            <a:br>
              <a:rPr lang="en-US" dirty="0"/>
            </a:br>
            <a:r>
              <a:rPr lang="en-US" dirty="0"/>
              <a:t>(Data Flow Diagram Level 1)</a:t>
            </a:r>
            <a:br>
              <a:rPr lang="en-US" dirty="0"/>
            </a:b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17</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BCFB1528-D7B1-4D4F-85A1-0D659B5CC15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7199" t="31016" r="27443" b="17597"/>
          <a:stretch/>
        </p:blipFill>
        <p:spPr bwMode="auto">
          <a:xfrm>
            <a:off x="1447800" y="1692812"/>
            <a:ext cx="6608398" cy="43933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9158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a:xfrm>
            <a:off x="457200" y="274638"/>
            <a:ext cx="8229600" cy="1477962"/>
          </a:xfrm>
        </p:spPr>
        <p:txBody>
          <a:bodyPr>
            <a:normAutofit fontScale="90000"/>
          </a:bodyPr>
          <a:lstStyle/>
          <a:p>
            <a:r>
              <a:rPr lang="en-US" dirty="0"/>
              <a:t>Project Design</a:t>
            </a:r>
            <a:br>
              <a:rPr lang="en-US" dirty="0"/>
            </a:br>
            <a:r>
              <a:rPr lang="en-US" dirty="0"/>
              <a:t>(Use Case Diagram)</a:t>
            </a:r>
            <a:br>
              <a:rPr lang="en-US" dirty="0"/>
            </a:b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18</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descr="A screenshot of a video game&#10;&#10;Description automatically generated">
            <a:extLst>
              <a:ext uri="{FF2B5EF4-FFF2-40B4-BE49-F238E27FC236}">
                <a16:creationId xmlns:a16="http://schemas.microsoft.com/office/drawing/2014/main" id="{A9FE8C00-8BF7-4680-96AA-27AC1177FCF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5812" t="29799" r="26154" b="11213"/>
          <a:stretch/>
        </p:blipFill>
        <p:spPr bwMode="auto">
          <a:xfrm>
            <a:off x="1447112" y="1705636"/>
            <a:ext cx="6249776" cy="43150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2713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a:xfrm>
            <a:off x="457200" y="274638"/>
            <a:ext cx="8229600" cy="1477962"/>
          </a:xfrm>
        </p:spPr>
        <p:txBody>
          <a:bodyPr>
            <a:normAutofit fontScale="90000"/>
          </a:bodyPr>
          <a:lstStyle/>
          <a:p>
            <a:r>
              <a:rPr lang="en-US" dirty="0"/>
              <a:t>Project Design</a:t>
            </a:r>
            <a:br>
              <a:rPr lang="en-US" dirty="0"/>
            </a:br>
            <a:r>
              <a:rPr lang="en-US" dirty="0"/>
              <a:t>(Sequence Diagram)</a:t>
            </a:r>
            <a:br>
              <a:rPr lang="en-US" dirty="0"/>
            </a:b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19</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E2738C8E-E0E0-402A-A255-B8B853EC062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0226" t="24906" r="13380" b="9884"/>
          <a:stretch/>
        </p:blipFill>
        <p:spPr bwMode="auto">
          <a:xfrm>
            <a:off x="473876" y="1600200"/>
            <a:ext cx="8196248"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478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806532" y="902627"/>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3200" b="1" dirty="0"/>
              <a:t>“Brain Tumor Classification”</a:t>
            </a:r>
            <a:endParaRPr lang="en-US" sz="3200" dirty="0">
              <a:latin typeface="Times New Roman" pitchFamily="18" charset="0"/>
              <a:cs typeface="Times New Roman" pitchFamily="18" charset="0"/>
            </a:endParaRPr>
          </a:p>
        </p:txBody>
      </p:sp>
      <p:sp>
        <p:nvSpPr>
          <p:cNvPr id="5" name="Rectangle 4"/>
          <p:cNvSpPr/>
          <p:nvPr/>
        </p:nvSpPr>
        <p:spPr>
          <a:xfrm>
            <a:off x="330958" y="2057401"/>
            <a:ext cx="8508242" cy="3785652"/>
          </a:xfrm>
          <a:prstGeom prst="rect">
            <a:avLst/>
          </a:prstGeom>
        </p:spPr>
        <p:txBody>
          <a:bodyPr wrap="square">
            <a:spAutoFit/>
          </a:bodyPr>
          <a:lstStyle/>
          <a:p>
            <a:pPr algn="ctr"/>
            <a:br>
              <a:rPr lang="en-US" sz="2000" b="1" u="sng" dirty="0">
                <a:solidFill>
                  <a:schemeClr val="tx1"/>
                </a:solidFill>
                <a:latin typeface="Times New Roman" pitchFamily="18" charset="0"/>
                <a:cs typeface="Times New Roman" pitchFamily="18" charset="0"/>
              </a:rPr>
            </a:br>
            <a:r>
              <a:rPr lang="en-US" sz="2000" b="1" u="sng" dirty="0">
                <a:solidFill>
                  <a:schemeClr val="tx1"/>
                </a:solidFill>
                <a:latin typeface="Times New Roman" pitchFamily="18" charset="0"/>
                <a:cs typeface="Times New Roman" pitchFamily="18" charset="0"/>
              </a:rPr>
              <a:t>Supervised by</a:t>
            </a:r>
            <a:r>
              <a:rPr lang="en-US" sz="2000" b="1" u="sng" dirty="0">
                <a:latin typeface="Times New Roman" pitchFamily="18" charset="0"/>
                <a:cs typeface="Times New Roman" pitchFamily="18" charset="0"/>
              </a:rPr>
              <a:t>:</a:t>
            </a:r>
            <a:endParaRPr lang="en-US" sz="2000" b="1" u="sng" dirty="0">
              <a:solidFill>
                <a:schemeClr val="tx1"/>
              </a:solidFill>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Mr. Qasim Khan</a:t>
            </a:r>
          </a:p>
          <a:p>
            <a:pPr algn="ctr"/>
            <a:r>
              <a:rPr lang="en-US" sz="2000" b="1" u="sng" dirty="0">
                <a:latin typeface="Times New Roman" pitchFamily="18" charset="0"/>
                <a:cs typeface="Times New Roman" pitchFamily="18" charset="0"/>
              </a:rPr>
              <a:t>Co. Supervisor:</a:t>
            </a:r>
          </a:p>
          <a:p>
            <a:pPr algn="ctr"/>
            <a:r>
              <a:rPr lang="en-US" sz="2000" dirty="0">
                <a:latin typeface="Times New Roman" pitchFamily="18" charset="0"/>
                <a:cs typeface="Times New Roman" pitchFamily="18" charset="0"/>
              </a:rPr>
              <a:t>Mr. Umair Khan</a:t>
            </a:r>
          </a:p>
          <a:p>
            <a:pPr algn="ctr"/>
            <a:r>
              <a:rPr lang="en-US" sz="2000" b="1" u="sng" dirty="0">
                <a:solidFill>
                  <a:schemeClr val="tx1"/>
                </a:solidFill>
                <a:latin typeface="Times New Roman" pitchFamily="18" charset="0"/>
                <a:cs typeface="Times New Roman" pitchFamily="18" charset="0"/>
              </a:rPr>
              <a:t>Group Members:</a:t>
            </a:r>
          </a:p>
          <a:p>
            <a:pPr algn="ctr"/>
            <a:r>
              <a:rPr lang="en-US" sz="2000" dirty="0">
                <a:latin typeface="Times New Roman" pitchFamily="18" charset="0"/>
                <a:cs typeface="Times New Roman" pitchFamily="18" charset="0"/>
              </a:rPr>
              <a:t>Fatiha Ilyas(SP17-BCS-009)</a:t>
            </a:r>
          </a:p>
          <a:p>
            <a:pPr algn="ctr"/>
            <a:r>
              <a:rPr lang="en-US" sz="2000" dirty="0">
                <a:latin typeface="Times New Roman" pitchFamily="18" charset="0"/>
                <a:cs typeface="Times New Roman" pitchFamily="18" charset="0"/>
              </a:rPr>
              <a:t>Khizra Mughal(SP17-BCS-014)</a:t>
            </a:r>
          </a:p>
          <a:p>
            <a:pPr algn="ctr"/>
            <a:endParaRPr lang="en-US" sz="2000" dirty="0">
              <a:solidFill>
                <a:schemeClr val="tx1"/>
              </a:solidFill>
              <a:latin typeface="Times New Roman" pitchFamily="18" charset="0"/>
              <a:cs typeface="Times New Roman" pitchFamily="18" charset="0"/>
            </a:endParaRPr>
          </a:p>
          <a:p>
            <a:pPr algn="ctr"/>
            <a:endParaRPr lang="en-US" sz="2000" dirty="0">
              <a:solidFill>
                <a:schemeClr val="tx1"/>
              </a:solidFill>
              <a:latin typeface="Times New Roman" pitchFamily="18" charset="0"/>
              <a:cs typeface="Times New Roman" pitchFamily="18" charset="0"/>
            </a:endParaRPr>
          </a:p>
          <a:p>
            <a:pPr algn="ctr"/>
            <a:r>
              <a:rPr lang="en-US" sz="2000" dirty="0">
                <a:solidFill>
                  <a:schemeClr val="tx1"/>
                </a:solidFill>
                <a:latin typeface="Times New Roman" pitchFamily="18" charset="0"/>
                <a:cs typeface="Times New Roman" pitchFamily="18" charset="0"/>
              </a:rPr>
              <a:t>Department of </a:t>
            </a:r>
            <a:r>
              <a:rPr lang="en-US" sz="2000" dirty="0">
                <a:latin typeface="Times New Roman" pitchFamily="18" charset="0"/>
                <a:cs typeface="Times New Roman" pitchFamily="18" charset="0"/>
              </a:rPr>
              <a:t>Computer Science</a:t>
            </a:r>
            <a:r>
              <a:rPr lang="en-US" sz="2000" dirty="0">
                <a:solidFill>
                  <a:schemeClr val="tx1"/>
                </a:solidFill>
                <a:latin typeface="Times New Roman" pitchFamily="18" charset="0"/>
                <a:cs typeface="Times New Roman" pitchFamily="18" charset="0"/>
              </a:rPr>
              <a:t> </a:t>
            </a:r>
          </a:p>
          <a:p>
            <a:pPr algn="ctr"/>
            <a:r>
              <a:rPr lang="en-US" sz="2000" b="1" dirty="0">
                <a:solidFill>
                  <a:schemeClr val="tx1"/>
                </a:solidFill>
                <a:latin typeface="Times New Roman" pitchFamily="18" charset="0"/>
                <a:cs typeface="Times New Roman" pitchFamily="18" charset="0"/>
              </a:rPr>
              <a:t>COMSATS </a:t>
            </a:r>
            <a:r>
              <a:rPr lang="en-US" sz="2000" dirty="0">
                <a:solidFill>
                  <a:schemeClr val="tx1"/>
                </a:solidFill>
                <a:latin typeface="Times New Roman" pitchFamily="18" charset="0"/>
                <a:cs typeface="Times New Roman" pitchFamily="18" charset="0"/>
              </a:rPr>
              <a:t>University Islamabad, Attock Campus</a:t>
            </a:r>
          </a:p>
        </p:txBody>
      </p:sp>
      <p:sp>
        <p:nvSpPr>
          <p:cNvPr id="8" name="Footer Placeholder 7"/>
          <p:cNvSpPr>
            <a:spLocks noGrp="1"/>
          </p:cNvSpPr>
          <p:nvPr>
            <p:ph type="ftr" sz="quarter" idx="11"/>
          </p:nvPr>
        </p:nvSpPr>
        <p:spPr/>
        <p:txBody>
          <a:bodyPr/>
          <a:lstStyle/>
          <a:p>
            <a:r>
              <a:rPr lang="en-US"/>
              <a:t>FYP Presentation</a:t>
            </a:r>
            <a:endParaRPr lang="en-US" dirty="0"/>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Tree>
    <p:extLst>
      <p:ext uri="{BB962C8B-B14F-4D97-AF65-F5344CB8AC3E}">
        <p14:creationId xmlns:p14="http://schemas.microsoft.com/office/powerpoint/2010/main" val="10959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a:xfrm>
            <a:off x="457200" y="274638"/>
            <a:ext cx="8229600" cy="1477962"/>
          </a:xfrm>
        </p:spPr>
        <p:txBody>
          <a:bodyPr>
            <a:normAutofit fontScale="90000"/>
          </a:bodyPr>
          <a:lstStyle/>
          <a:p>
            <a:r>
              <a:rPr lang="en-US" dirty="0"/>
              <a:t>Project Design</a:t>
            </a:r>
            <a:br>
              <a:rPr lang="en-US" dirty="0"/>
            </a:br>
            <a:r>
              <a:rPr lang="en-US" dirty="0"/>
              <a:t>(Activity Diagram)</a:t>
            </a:r>
            <a:br>
              <a:rPr lang="en-US" dirty="0"/>
            </a:b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20</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descr="A screenshot of a video game&#10;&#10;Description automatically generated">
            <a:extLst>
              <a:ext uri="{FF2B5EF4-FFF2-40B4-BE49-F238E27FC236}">
                <a16:creationId xmlns:a16="http://schemas.microsoft.com/office/drawing/2014/main" id="{3B1E86B7-776F-4730-94E3-B754E761D94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1569" t="21723" r="19560" b="18735"/>
          <a:stretch/>
        </p:blipFill>
        <p:spPr bwMode="auto">
          <a:xfrm>
            <a:off x="2693775" y="1556786"/>
            <a:ext cx="4011825" cy="47995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1582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a:xfrm>
            <a:off x="457200" y="274638"/>
            <a:ext cx="8229600" cy="1477962"/>
          </a:xfrm>
        </p:spPr>
        <p:txBody>
          <a:bodyPr>
            <a:normAutofit/>
          </a:bodyPr>
          <a:lstStyle/>
          <a:p>
            <a:r>
              <a:rPr lang="en-US" dirty="0"/>
              <a:t>Implementation</a:t>
            </a:r>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21</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0F731B-3833-487C-BCE4-9EDE76ED90FD}"/>
              </a:ext>
            </a:extLst>
          </p:cNvPr>
          <p:cNvGrpSpPr/>
          <p:nvPr/>
        </p:nvGrpSpPr>
        <p:grpSpPr>
          <a:xfrm>
            <a:off x="7715748" y="5113073"/>
            <a:ext cx="360" cy="360"/>
            <a:chOff x="7715748" y="5113073"/>
            <a:chExt cx="360" cy="360"/>
          </a:xfrm>
        </p:grpSpPr>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7FD95011-4E3B-4F2B-B30A-3015B077CC5D}"/>
                    </a:ext>
                  </a:extLst>
                </p14:cNvPr>
                <p14:cNvContentPartPr/>
                <p14:nvPr/>
              </p14:nvContentPartPr>
              <p14:xfrm>
                <a:off x="7715748" y="5113073"/>
                <a:ext cx="360" cy="360"/>
              </p14:xfrm>
            </p:contentPart>
          </mc:Choice>
          <mc:Fallback xmlns="">
            <p:pic>
              <p:nvPicPr>
                <p:cNvPr id="19" name="Ink 18">
                  <a:extLst>
                    <a:ext uri="{FF2B5EF4-FFF2-40B4-BE49-F238E27FC236}">
                      <a16:creationId xmlns:a16="http://schemas.microsoft.com/office/drawing/2014/main" id="{7FD95011-4E3B-4F2B-B30A-3015B077CC5D}"/>
                    </a:ext>
                  </a:extLst>
                </p:cNvPr>
                <p:cNvPicPr/>
                <p:nvPr/>
              </p:nvPicPr>
              <p:blipFill>
                <a:blip r:embed="rId3"/>
                <a:stretch>
                  <a:fillRect/>
                </a:stretch>
              </p:blipFill>
              <p:spPr>
                <a:xfrm>
                  <a:off x="7707108" y="51040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D78081E0-01E2-4853-8E0F-EA47F8C522EB}"/>
                    </a:ext>
                  </a:extLst>
                </p14:cNvPr>
                <p14:cNvContentPartPr/>
                <p14:nvPr/>
              </p14:nvContentPartPr>
              <p14:xfrm>
                <a:off x="7715748" y="5113073"/>
                <a:ext cx="360" cy="360"/>
              </p14:xfrm>
            </p:contentPart>
          </mc:Choice>
          <mc:Fallback xmlns="">
            <p:pic>
              <p:nvPicPr>
                <p:cNvPr id="20" name="Ink 19">
                  <a:extLst>
                    <a:ext uri="{FF2B5EF4-FFF2-40B4-BE49-F238E27FC236}">
                      <a16:creationId xmlns:a16="http://schemas.microsoft.com/office/drawing/2014/main" id="{D78081E0-01E2-4853-8E0F-EA47F8C522EB}"/>
                    </a:ext>
                  </a:extLst>
                </p:cNvPr>
                <p:cNvPicPr/>
                <p:nvPr/>
              </p:nvPicPr>
              <p:blipFill>
                <a:blip r:embed="rId3"/>
                <a:stretch>
                  <a:fillRect/>
                </a:stretch>
              </p:blipFill>
              <p:spPr>
                <a:xfrm>
                  <a:off x="7707108" y="51040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24D8D1EC-DB82-4B03-B393-B6E29F0274B6}"/>
                    </a:ext>
                  </a:extLst>
                </p14:cNvPr>
                <p14:cNvContentPartPr/>
                <p14:nvPr/>
              </p14:nvContentPartPr>
              <p14:xfrm>
                <a:off x="7715748" y="5113073"/>
                <a:ext cx="360" cy="360"/>
              </p14:xfrm>
            </p:contentPart>
          </mc:Choice>
          <mc:Fallback xmlns="">
            <p:pic>
              <p:nvPicPr>
                <p:cNvPr id="21" name="Ink 20">
                  <a:extLst>
                    <a:ext uri="{FF2B5EF4-FFF2-40B4-BE49-F238E27FC236}">
                      <a16:creationId xmlns:a16="http://schemas.microsoft.com/office/drawing/2014/main" id="{24D8D1EC-DB82-4B03-B393-B6E29F0274B6}"/>
                    </a:ext>
                  </a:extLst>
                </p:cNvPr>
                <p:cNvPicPr/>
                <p:nvPr/>
              </p:nvPicPr>
              <p:blipFill>
                <a:blip r:embed="rId3"/>
                <a:stretch>
                  <a:fillRect/>
                </a:stretch>
              </p:blipFill>
              <p:spPr>
                <a:xfrm>
                  <a:off x="7707108" y="51040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86D5A0A1-40CD-408E-AD04-52024A1277BB}"/>
                    </a:ext>
                  </a:extLst>
                </p14:cNvPr>
                <p14:cNvContentPartPr/>
                <p14:nvPr/>
              </p14:nvContentPartPr>
              <p14:xfrm>
                <a:off x="7715748" y="5113073"/>
                <a:ext cx="360" cy="360"/>
              </p14:xfrm>
            </p:contentPart>
          </mc:Choice>
          <mc:Fallback xmlns="">
            <p:pic>
              <p:nvPicPr>
                <p:cNvPr id="23" name="Ink 22">
                  <a:extLst>
                    <a:ext uri="{FF2B5EF4-FFF2-40B4-BE49-F238E27FC236}">
                      <a16:creationId xmlns:a16="http://schemas.microsoft.com/office/drawing/2014/main" id="{86D5A0A1-40CD-408E-AD04-52024A1277BB}"/>
                    </a:ext>
                  </a:extLst>
                </p:cNvPr>
                <p:cNvPicPr/>
                <p:nvPr/>
              </p:nvPicPr>
              <p:blipFill>
                <a:blip r:embed="rId3"/>
                <a:stretch>
                  <a:fillRect/>
                </a:stretch>
              </p:blipFill>
              <p:spPr>
                <a:xfrm>
                  <a:off x="7707108" y="510407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67421D99-A463-41E3-8FFA-1F11A1FF06B5}"/>
                  </a:ext>
                </a:extLst>
              </p14:cNvPr>
              <p14:cNvContentPartPr/>
              <p14:nvPr/>
            </p14:nvContentPartPr>
            <p14:xfrm>
              <a:off x="7725468" y="4832993"/>
              <a:ext cx="360" cy="360"/>
            </p14:xfrm>
          </p:contentPart>
        </mc:Choice>
        <mc:Fallback xmlns="">
          <p:pic>
            <p:nvPicPr>
              <p:cNvPr id="25" name="Ink 24">
                <a:extLst>
                  <a:ext uri="{FF2B5EF4-FFF2-40B4-BE49-F238E27FC236}">
                    <a16:creationId xmlns:a16="http://schemas.microsoft.com/office/drawing/2014/main" id="{67421D99-A463-41E3-8FFA-1F11A1FF06B5}"/>
                  </a:ext>
                </a:extLst>
              </p:cNvPr>
              <p:cNvPicPr/>
              <p:nvPr/>
            </p:nvPicPr>
            <p:blipFill>
              <a:blip r:embed="rId3"/>
              <a:stretch>
                <a:fillRect/>
              </a:stretch>
            </p:blipFill>
            <p:spPr>
              <a:xfrm>
                <a:off x="7716828" y="48243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F9B03D69-12C3-4D44-9B59-F1B1A22D9B7B}"/>
                  </a:ext>
                </a:extLst>
              </p14:cNvPr>
              <p14:cNvContentPartPr/>
              <p14:nvPr/>
            </p14:nvContentPartPr>
            <p14:xfrm>
              <a:off x="8126868" y="5113073"/>
              <a:ext cx="360" cy="360"/>
            </p14:xfrm>
          </p:contentPart>
        </mc:Choice>
        <mc:Fallback xmlns="">
          <p:pic>
            <p:nvPicPr>
              <p:cNvPr id="26" name="Ink 25">
                <a:extLst>
                  <a:ext uri="{FF2B5EF4-FFF2-40B4-BE49-F238E27FC236}">
                    <a16:creationId xmlns:a16="http://schemas.microsoft.com/office/drawing/2014/main" id="{F9B03D69-12C3-4D44-9B59-F1B1A22D9B7B}"/>
                  </a:ext>
                </a:extLst>
              </p:cNvPr>
              <p:cNvPicPr/>
              <p:nvPr/>
            </p:nvPicPr>
            <p:blipFill>
              <a:blip r:embed="rId3"/>
              <a:stretch>
                <a:fillRect/>
              </a:stretch>
            </p:blipFill>
            <p:spPr>
              <a:xfrm>
                <a:off x="8117868" y="5104073"/>
                <a:ext cx="18000" cy="18000"/>
              </a:xfrm>
              <a:prstGeom prst="rect">
                <a:avLst/>
              </a:prstGeom>
            </p:spPr>
          </p:pic>
        </mc:Fallback>
      </mc:AlternateContent>
      <p:pic>
        <p:nvPicPr>
          <p:cNvPr id="32" name="Content Placeholder 31">
            <a:extLst>
              <a:ext uri="{FF2B5EF4-FFF2-40B4-BE49-F238E27FC236}">
                <a16:creationId xmlns:a16="http://schemas.microsoft.com/office/drawing/2014/main" id="{1AAD4F74-6C58-464D-A6E6-09E0E9480C5C}"/>
              </a:ext>
            </a:extLst>
          </p:cNvPr>
          <p:cNvPicPr>
            <a:picLocks noGrp="1"/>
          </p:cNvPicPr>
          <p:nvPr>
            <p:ph idx="1"/>
          </p:nvPr>
        </p:nvPicPr>
        <p:blipFill rotWithShape="1">
          <a:blip r:embed="rId9">
            <a:extLst>
              <a:ext uri="{28A0092B-C50C-407E-A947-70E740481C1C}">
                <a14:useLocalDpi xmlns:a14="http://schemas.microsoft.com/office/drawing/2010/main" val="0"/>
              </a:ext>
            </a:extLst>
          </a:blip>
          <a:srcRect l="32479" t="36791" r="35384" b="16382"/>
          <a:stretch/>
        </p:blipFill>
        <p:spPr bwMode="auto">
          <a:xfrm>
            <a:off x="2371807" y="1679912"/>
            <a:ext cx="4181393" cy="43395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133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       User Interface (</a:t>
            </a:r>
            <a:r>
              <a:rPr lang="en-US" b="0" dirty="0"/>
              <a:t>Splash Screen)</a:t>
            </a:r>
            <a:br>
              <a:rPr lang="en-US" b="0" dirty="0"/>
            </a:br>
            <a:endParaRPr lang="en-US" dirty="0"/>
          </a:p>
        </p:txBody>
      </p:sp>
      <p:pic>
        <p:nvPicPr>
          <p:cNvPr id="15" name="Content Placeholder 14">
            <a:extLst>
              <a:ext uri="{FF2B5EF4-FFF2-40B4-BE49-F238E27FC236}">
                <a16:creationId xmlns:a16="http://schemas.microsoft.com/office/drawing/2014/main" id="{EA4A66C4-629D-4103-A4B2-78194A2CA27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3648" y="1143000"/>
            <a:ext cx="8223152" cy="5213350"/>
          </a:xfrm>
          <a:prstGeom prst="rect">
            <a:avLst/>
          </a:prstGeom>
          <a:noFill/>
          <a:ln>
            <a:noFill/>
          </a:ln>
        </p:spPr>
      </p:pic>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22</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342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       User Interface (</a:t>
            </a:r>
            <a:r>
              <a:rPr lang="en-US" b="0" dirty="0"/>
              <a:t>Main Window)</a:t>
            </a:r>
            <a:br>
              <a:rPr lang="en-US" b="0" dirty="0"/>
            </a:br>
            <a:endParaRPr lang="en-US" dirty="0"/>
          </a:p>
        </p:txBody>
      </p:sp>
      <p:sp>
        <p:nvSpPr>
          <p:cNvPr id="11" name="Content Placeholder 10">
            <a:extLst>
              <a:ext uri="{FF2B5EF4-FFF2-40B4-BE49-F238E27FC236}">
                <a16:creationId xmlns:a16="http://schemas.microsoft.com/office/drawing/2014/main" id="{521A2277-1A3D-4BEC-BCF4-92FF86C1D920}"/>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23</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0FCD9DBA-FDB9-4AFF-ADAC-2C0BA2C1C9AC}"/>
              </a:ext>
            </a:extLst>
          </p:cNvPr>
          <p:cNvPicPr/>
          <p:nvPr/>
        </p:nvPicPr>
        <p:blipFill rotWithShape="1">
          <a:blip r:embed="rId2" cstate="print">
            <a:extLst>
              <a:ext uri="{28A0092B-C50C-407E-A947-70E740481C1C}">
                <a14:useLocalDpi xmlns:a14="http://schemas.microsoft.com/office/drawing/2010/main" val="0"/>
              </a:ext>
            </a:extLst>
          </a:blip>
          <a:srcRect t="1238" b="-1"/>
          <a:stretch/>
        </p:blipFill>
        <p:spPr bwMode="auto">
          <a:xfrm>
            <a:off x="457200" y="1066800"/>
            <a:ext cx="8229600" cy="5181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6837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a:bodyPr>
          <a:lstStyle/>
          <a:p>
            <a:r>
              <a:rPr lang="en-US" dirty="0"/>
              <a:t>User Interface (Preprocessing)</a:t>
            </a:r>
          </a:p>
        </p:txBody>
      </p:sp>
      <p:sp>
        <p:nvSpPr>
          <p:cNvPr id="12" name="Content Placeholder 11">
            <a:extLst>
              <a:ext uri="{FF2B5EF4-FFF2-40B4-BE49-F238E27FC236}">
                <a16:creationId xmlns:a16="http://schemas.microsoft.com/office/drawing/2014/main" id="{55798C8B-C6E0-483E-AA82-F9DBE4875938}"/>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24</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6706F05-2F58-4FD4-8371-675BDB970882}"/>
              </a:ext>
            </a:extLst>
          </p:cNvPr>
          <p:cNvPicPr>
            <a:picLocks noChangeAspect="1"/>
          </p:cNvPicPr>
          <p:nvPr/>
        </p:nvPicPr>
        <p:blipFill>
          <a:blip r:embed="rId2"/>
          <a:stretch>
            <a:fillRect/>
          </a:stretch>
        </p:blipFill>
        <p:spPr>
          <a:xfrm>
            <a:off x="457200" y="1295400"/>
            <a:ext cx="8229600" cy="5060949"/>
          </a:xfrm>
          <a:prstGeom prst="rect">
            <a:avLst/>
          </a:prstGeom>
        </p:spPr>
      </p:pic>
    </p:spTree>
    <p:extLst>
      <p:ext uri="{BB962C8B-B14F-4D97-AF65-F5344CB8AC3E}">
        <p14:creationId xmlns:p14="http://schemas.microsoft.com/office/powerpoint/2010/main" val="1174613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a:bodyPr>
          <a:lstStyle/>
          <a:p>
            <a:r>
              <a:rPr lang="en-US" dirty="0"/>
              <a:t>User Interface (Preprocessing)</a:t>
            </a:r>
          </a:p>
        </p:txBody>
      </p:sp>
      <p:pic>
        <p:nvPicPr>
          <p:cNvPr id="9" name="Content Placeholder 8">
            <a:extLst>
              <a:ext uri="{FF2B5EF4-FFF2-40B4-BE49-F238E27FC236}">
                <a16:creationId xmlns:a16="http://schemas.microsoft.com/office/drawing/2014/main" id="{1E3F844F-109F-468A-BFAC-BA67F9813B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960" t="21361" r="25024" b="29288"/>
          <a:stretch/>
        </p:blipFill>
        <p:spPr>
          <a:xfrm>
            <a:off x="457200" y="1524000"/>
            <a:ext cx="8229600" cy="4839494"/>
          </a:xfrm>
        </p:spPr>
      </p:pic>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25</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9178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a:bodyPr>
          <a:lstStyle/>
          <a:p>
            <a:r>
              <a:rPr lang="en-US" dirty="0"/>
              <a:t>User Interface (Preprocessing)</a:t>
            </a:r>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26</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10">
            <a:extLst>
              <a:ext uri="{FF2B5EF4-FFF2-40B4-BE49-F238E27FC236}">
                <a16:creationId xmlns:a16="http://schemas.microsoft.com/office/drawing/2014/main" id="{BFA19760-D5F1-4232-9EE1-F6F2D4D98E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946" t="21391" r="25376" b="29287"/>
          <a:stretch/>
        </p:blipFill>
        <p:spPr>
          <a:xfrm>
            <a:off x="478396" y="1524000"/>
            <a:ext cx="8132204" cy="4832350"/>
          </a:xfrm>
        </p:spPr>
      </p:pic>
    </p:spTree>
    <p:extLst>
      <p:ext uri="{BB962C8B-B14F-4D97-AF65-F5344CB8AC3E}">
        <p14:creationId xmlns:p14="http://schemas.microsoft.com/office/powerpoint/2010/main" val="261479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  User Interface (</a:t>
            </a:r>
            <a:r>
              <a:rPr lang="en-US" b="0" dirty="0"/>
              <a:t>Segmentation)</a:t>
            </a:r>
            <a:br>
              <a:rPr lang="en-US" b="0" dirty="0"/>
            </a:br>
            <a:endParaRPr lang="en-US" dirty="0"/>
          </a:p>
        </p:txBody>
      </p:sp>
      <p:pic>
        <p:nvPicPr>
          <p:cNvPr id="4" name="Content Placeholder 3">
            <a:extLst>
              <a:ext uri="{FF2B5EF4-FFF2-40B4-BE49-F238E27FC236}">
                <a16:creationId xmlns:a16="http://schemas.microsoft.com/office/drawing/2014/main" id="{A06D1F76-32CF-4B6B-8A66-1807563E4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66018"/>
            <a:ext cx="8229600" cy="5006182"/>
          </a:xfrm>
        </p:spPr>
      </p:pic>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27</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658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  User Interface (</a:t>
            </a:r>
            <a:r>
              <a:rPr lang="en-US" b="0" dirty="0"/>
              <a:t>Segmentation)</a:t>
            </a:r>
            <a:br>
              <a:rPr lang="en-US" b="0" dirty="0"/>
            </a:br>
            <a:endParaRPr lang="en-US" dirty="0"/>
          </a:p>
        </p:txBody>
      </p:sp>
      <p:pic>
        <p:nvPicPr>
          <p:cNvPr id="4" name="Content Placeholder 3">
            <a:extLst>
              <a:ext uri="{FF2B5EF4-FFF2-40B4-BE49-F238E27FC236}">
                <a16:creationId xmlns:a16="http://schemas.microsoft.com/office/drawing/2014/main" id="{BD921A68-DDB6-47A3-AA0E-983C11197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66018"/>
            <a:ext cx="8229600" cy="5190332"/>
          </a:xfrm>
        </p:spPr>
      </p:pic>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28</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0352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  User Interface (</a:t>
            </a:r>
            <a:r>
              <a:rPr lang="en-US" b="0" dirty="0"/>
              <a:t>Segmentation)</a:t>
            </a:r>
            <a:br>
              <a:rPr lang="en-US" b="0" dirty="0"/>
            </a:b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29</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10">
            <a:extLst>
              <a:ext uri="{FF2B5EF4-FFF2-40B4-BE49-F238E27FC236}">
                <a16:creationId xmlns:a16="http://schemas.microsoft.com/office/drawing/2014/main" id="{3E02632E-8601-467F-9DC5-B43AD631A5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66018"/>
            <a:ext cx="8229600" cy="5006182"/>
          </a:xfrm>
        </p:spPr>
      </p:pic>
    </p:spTree>
    <p:extLst>
      <p:ext uri="{BB962C8B-B14F-4D97-AF65-F5344CB8AC3E}">
        <p14:creationId xmlns:p14="http://schemas.microsoft.com/office/powerpoint/2010/main" val="10628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a:xfrm>
            <a:off x="457200" y="1600200"/>
            <a:ext cx="7848600" cy="4525963"/>
          </a:xfrm>
        </p:spPr>
        <p:txBody>
          <a:bodyPr>
            <a:normAutofit fontScale="92500" lnSpcReduction="20000"/>
          </a:bodyPr>
          <a:lstStyle/>
          <a:p>
            <a:r>
              <a:rPr lang="en-US" sz="2400" dirty="0"/>
              <a:t>Introduction</a:t>
            </a:r>
          </a:p>
          <a:p>
            <a:r>
              <a:rPr lang="en-US" sz="2400" dirty="0"/>
              <a:t>Related Work</a:t>
            </a:r>
          </a:p>
          <a:p>
            <a:r>
              <a:rPr lang="en-US" sz="2400" dirty="0"/>
              <a:t>Objectives </a:t>
            </a:r>
          </a:p>
          <a:p>
            <a:r>
              <a:rPr lang="en-US" sz="2400" dirty="0"/>
              <a:t>Benefits</a:t>
            </a:r>
          </a:p>
          <a:p>
            <a:r>
              <a:rPr lang="en-US" sz="2400" dirty="0"/>
              <a:t>Requirement Specification</a:t>
            </a:r>
          </a:p>
          <a:p>
            <a:r>
              <a:rPr lang="en-US" sz="2400" dirty="0"/>
              <a:t>Methodology </a:t>
            </a:r>
          </a:p>
          <a:p>
            <a:r>
              <a:rPr lang="en-US" sz="2400" dirty="0"/>
              <a:t>Project Design</a:t>
            </a:r>
          </a:p>
          <a:p>
            <a:r>
              <a:rPr lang="en-US" sz="2400" dirty="0"/>
              <a:t>Implementation</a:t>
            </a:r>
          </a:p>
          <a:p>
            <a:r>
              <a:rPr lang="en-US" sz="2400" dirty="0"/>
              <a:t>Modern tools </a:t>
            </a:r>
          </a:p>
          <a:p>
            <a:r>
              <a:rPr lang="en-US" sz="2400" dirty="0"/>
              <a:t>Benefits </a:t>
            </a:r>
          </a:p>
          <a:p>
            <a:r>
              <a:rPr lang="en-US" sz="2400" dirty="0"/>
              <a:t>Conclusion</a:t>
            </a:r>
          </a:p>
          <a:p>
            <a:r>
              <a:rPr lang="en-US" sz="2400" dirty="0"/>
              <a:t>Future Work</a:t>
            </a:r>
          </a:p>
          <a:p>
            <a:r>
              <a:rPr lang="en-US" sz="2400" dirty="0"/>
              <a:t>References</a:t>
            </a:r>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2" name="TextBox 11"/>
          <p:cNvSpPr txBox="1"/>
          <p:nvPr/>
        </p:nvSpPr>
        <p:spPr>
          <a:xfrm>
            <a:off x="228600" y="685800"/>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5" name="Footer Placeholder 14"/>
          <p:cNvSpPr>
            <a:spLocks noGrp="1"/>
          </p:cNvSpPr>
          <p:nvPr>
            <p:ph type="ftr" sz="quarter" idx="11"/>
          </p:nvPr>
        </p:nvSpPr>
        <p:spPr/>
        <p:txBody>
          <a:bodyPr/>
          <a:lstStyle/>
          <a:p>
            <a:r>
              <a:rPr lang="en-US"/>
              <a:t>FYP Presentation</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  User Interface (</a:t>
            </a:r>
            <a:r>
              <a:rPr lang="en-US" b="0" dirty="0"/>
              <a:t>Segmentation)</a:t>
            </a:r>
            <a:br>
              <a:rPr lang="en-US" b="0" dirty="0"/>
            </a:b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30</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a:extLst>
              <a:ext uri="{FF2B5EF4-FFF2-40B4-BE49-F238E27FC236}">
                <a16:creationId xmlns:a16="http://schemas.microsoft.com/office/drawing/2014/main" id="{A792014D-844F-4935-9E10-D5DE064BB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66018"/>
            <a:ext cx="8229600" cy="5082382"/>
          </a:xfrm>
        </p:spPr>
      </p:pic>
    </p:spTree>
    <p:extLst>
      <p:ext uri="{BB962C8B-B14F-4D97-AF65-F5344CB8AC3E}">
        <p14:creationId xmlns:p14="http://schemas.microsoft.com/office/powerpoint/2010/main" val="169727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User Interface (</a:t>
            </a:r>
            <a:r>
              <a:rPr lang="en-US" b="0" dirty="0"/>
              <a:t>Classification)</a:t>
            </a:r>
            <a:br>
              <a:rPr lang="en-US" b="0" dirty="0"/>
            </a:br>
            <a:endParaRPr lang="en-US" dirty="0"/>
          </a:p>
        </p:txBody>
      </p:sp>
      <p:pic>
        <p:nvPicPr>
          <p:cNvPr id="4" name="Content Placeholder 3">
            <a:extLst>
              <a:ext uri="{FF2B5EF4-FFF2-40B4-BE49-F238E27FC236}">
                <a16:creationId xmlns:a16="http://schemas.microsoft.com/office/drawing/2014/main" id="{AF012086-345E-45AE-8438-C561B77A4C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442" y="1166018"/>
            <a:ext cx="8095116" cy="5006182"/>
          </a:xfrm>
        </p:spPr>
      </p:pic>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31</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2271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pPr algn="l"/>
            <a:r>
              <a:rPr lang="en-US" dirty="0"/>
              <a:t>User Interface (</a:t>
            </a:r>
            <a:r>
              <a:rPr lang="en-US" b="0" dirty="0"/>
              <a:t>Classification)</a:t>
            </a:r>
            <a:br>
              <a:rPr lang="en-US" b="0" dirty="0"/>
            </a:br>
            <a:endParaRPr lang="en-US" dirty="0"/>
          </a:p>
        </p:txBody>
      </p:sp>
      <p:sp>
        <p:nvSpPr>
          <p:cNvPr id="15" name="Text Placeholder 14">
            <a:extLst>
              <a:ext uri="{FF2B5EF4-FFF2-40B4-BE49-F238E27FC236}">
                <a16:creationId xmlns:a16="http://schemas.microsoft.com/office/drawing/2014/main" id="{BB52134F-DF55-45A7-9F99-0B9F309C15E6}"/>
              </a:ext>
            </a:extLst>
          </p:cNvPr>
          <p:cNvSpPr>
            <a:spLocks noGrp="1"/>
          </p:cNvSpPr>
          <p:nvPr>
            <p:ph idx="1"/>
          </p:nvPr>
        </p:nvSpPr>
        <p:spPr/>
        <p:txBody>
          <a:bodyPr/>
          <a:lstStyle/>
          <a:p>
            <a:pPr marL="0" indent="0" algn="ctr">
              <a:buNone/>
            </a:pPr>
            <a:endParaRPr lang="en-US" b="0"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dirty="0"/>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32</a:t>
            </a:fld>
            <a:endParaRPr lang="en-US" dirty="0"/>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C0930CAD-528F-4382-BDC4-5FCE5911E8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512" y="1430533"/>
            <a:ext cx="8269288" cy="4695630"/>
          </a:xfrm>
          <a:prstGeom prst="rect">
            <a:avLst/>
          </a:prstGeom>
          <a:noFill/>
          <a:ln>
            <a:noFill/>
          </a:ln>
        </p:spPr>
      </p:pic>
    </p:spTree>
    <p:extLst>
      <p:ext uri="{BB962C8B-B14F-4D97-AF65-F5344CB8AC3E}">
        <p14:creationId xmlns:p14="http://schemas.microsoft.com/office/powerpoint/2010/main" val="2930766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br>
              <a:rPr lang="en-US" dirty="0"/>
            </a:br>
            <a:r>
              <a:rPr lang="en-US" dirty="0"/>
              <a:t>Modern Tools </a:t>
            </a:r>
            <a:br>
              <a:rPr lang="en-US" dirty="0"/>
            </a:br>
            <a:endParaRPr lang="en-US" dirty="0"/>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p:txBody>
          <a:bodyPr>
            <a:normAutofit fontScale="92500" lnSpcReduction="20000"/>
          </a:bodyPr>
          <a:lstStyle/>
          <a:p>
            <a:pPr marL="0" indent="0">
              <a:buNone/>
            </a:pPr>
            <a:r>
              <a:rPr lang="en-US" b="1" dirty="0"/>
              <a:t>Development Tool:</a:t>
            </a:r>
          </a:p>
          <a:p>
            <a:r>
              <a:rPr lang="en-US" sz="2800" dirty="0">
                <a:latin typeface="+mn-lt"/>
                <a:cs typeface="+mn-lt"/>
                <a:sym typeface="+mn-ea"/>
              </a:rPr>
              <a:t>Python 3.7 IDE (32 bit).</a:t>
            </a:r>
          </a:p>
          <a:p>
            <a:r>
              <a:rPr lang="en-US" sz="2800" dirty="0">
                <a:latin typeface="+mn-lt"/>
                <a:cs typeface="+mn-lt"/>
                <a:sym typeface="+mn-ea"/>
              </a:rPr>
              <a:t>JetBrains PyCharm community Edition 2019.</a:t>
            </a:r>
            <a:endParaRPr lang="en-US" sz="2800" dirty="0">
              <a:latin typeface="+mn-lt"/>
              <a:cs typeface="+mn-lt"/>
            </a:endParaRPr>
          </a:p>
          <a:p>
            <a:r>
              <a:rPr lang="en-US" sz="2800" dirty="0">
                <a:latin typeface="+mn-lt"/>
                <a:cs typeface="+mn-lt"/>
                <a:sym typeface="+mn-ea"/>
              </a:rPr>
              <a:t>Anaconda distribution.</a:t>
            </a:r>
          </a:p>
          <a:p>
            <a:r>
              <a:rPr lang="en-US" sz="2800" dirty="0">
                <a:latin typeface="+mn-lt"/>
                <a:cs typeface="+mn-lt"/>
                <a:sym typeface="+mn-ea"/>
              </a:rPr>
              <a:t>Window 10</a:t>
            </a:r>
            <a:endParaRPr lang="en-US" sz="2500" dirty="0"/>
          </a:p>
          <a:p>
            <a:pPr lvl="0"/>
            <a:r>
              <a:rPr lang="en-US" sz="2500" dirty="0"/>
              <a:t>MATLAB</a:t>
            </a:r>
          </a:p>
          <a:p>
            <a:pPr lvl="0"/>
            <a:r>
              <a:rPr lang="en-US" sz="2500" dirty="0"/>
              <a:t>Pyqt designer        -Interface</a:t>
            </a:r>
          </a:p>
          <a:p>
            <a:pPr lvl="0"/>
            <a:r>
              <a:rPr lang="en-US" sz="2500" dirty="0"/>
              <a:t>MS Word          -Documentation</a:t>
            </a:r>
          </a:p>
          <a:p>
            <a:pPr lvl="0"/>
            <a:r>
              <a:rPr lang="en-US" sz="2500" dirty="0"/>
              <a:t>MS PowerPoint- Presentation slides</a:t>
            </a:r>
          </a:p>
          <a:p>
            <a:pPr marL="0" indent="0">
              <a:buNone/>
            </a:pPr>
            <a:r>
              <a:rPr lang="en-US" b="1" dirty="0"/>
              <a:t>Programming Language:</a:t>
            </a:r>
          </a:p>
          <a:p>
            <a:pPr lvl="0"/>
            <a:r>
              <a:rPr lang="en-US" sz="2500" dirty="0"/>
              <a:t>Python</a:t>
            </a:r>
          </a:p>
          <a:p>
            <a:pPr marL="0" indent="0">
              <a:buNone/>
            </a:pP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33</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8322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normAutofit fontScale="90000"/>
          </a:bodyPr>
          <a:lstStyle/>
          <a:p>
            <a:br>
              <a:rPr lang="en-US" dirty="0"/>
            </a:br>
            <a:r>
              <a:rPr lang="en-US" dirty="0"/>
              <a:t>Conclusion</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a:xfrm>
            <a:off x="457200" y="1442256"/>
            <a:ext cx="8229600" cy="4525963"/>
          </a:xfrm>
        </p:spPr>
        <p:txBody>
          <a:bodyPr>
            <a:normAutofit fontScale="92500" lnSpcReduction="10000"/>
          </a:bodyPr>
          <a:lstStyle/>
          <a:p>
            <a:endParaRPr lang="en-US" dirty="0"/>
          </a:p>
          <a:p>
            <a:r>
              <a:rPr lang="en-US" sz="3000" dirty="0">
                <a:effectLst/>
                <a:ea typeface="Times New Roman" panose="02020603050405020304" pitchFamily="18" charset="0"/>
                <a:cs typeface="Calibri" panose="020F0502020204030204" pitchFamily="34" charset="0"/>
              </a:rPr>
              <a:t>Abnormal growth of tissue in the brain is considered a brain tumor. </a:t>
            </a:r>
          </a:p>
          <a:p>
            <a:r>
              <a:rPr lang="en-US" sz="3000" dirty="0">
                <a:effectLst/>
                <a:ea typeface="Times New Roman" panose="02020603050405020304" pitchFamily="18" charset="0"/>
                <a:cs typeface="Calibri" panose="020F0502020204030204" pitchFamily="34" charset="0"/>
              </a:rPr>
              <a:t>Algorithms used in the proposed system are all meant to increase the efficiency of the system by achieving better results.</a:t>
            </a:r>
          </a:p>
          <a:p>
            <a:r>
              <a:rPr lang="en-US" sz="3000" dirty="0">
                <a:effectLst/>
                <a:ea typeface="Times New Roman" panose="02020603050405020304" pitchFamily="18" charset="0"/>
                <a:cs typeface="Calibri" panose="020F0502020204030204" pitchFamily="34" charset="0"/>
              </a:rPr>
              <a:t>Convolution Neural Network generate the promising results. </a:t>
            </a:r>
          </a:p>
          <a:p>
            <a:r>
              <a:rPr lang="en-US" sz="3000" dirty="0">
                <a:effectLst/>
                <a:ea typeface="Times New Roman" panose="02020603050405020304" pitchFamily="18" charset="0"/>
                <a:cs typeface="Calibri" panose="020F0502020204030204" pitchFamily="34" charset="0"/>
              </a:rPr>
              <a:t>Without prior segmentation, the CNN returns 100% accuracy of the network.</a:t>
            </a:r>
          </a:p>
          <a:p>
            <a:pPr marL="0" indent="0">
              <a:buNone/>
            </a:pPr>
            <a:endParaRPr lang="en-US"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34</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1862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normAutofit/>
          </a:bodyPr>
          <a:lstStyle/>
          <a:p>
            <a:r>
              <a:rPr lang="en-US" sz="3000" dirty="0">
                <a:effectLst/>
                <a:latin typeface="Calibri" panose="020F0502020204030204" pitchFamily="34" charset="0"/>
                <a:ea typeface="Times New Roman" panose="02020603050405020304" pitchFamily="18" charset="0"/>
                <a:cs typeface="Calibri" panose="020F0502020204030204" pitchFamily="34" charset="0"/>
              </a:rPr>
              <a:t>There are multiple tumor types exist and need predictions. The number of tumor classes can also be increased if more data is available. </a:t>
            </a:r>
          </a:p>
          <a:p>
            <a:r>
              <a:rPr lang="en-US" sz="3000" dirty="0">
                <a:latin typeface="Calibri" panose="020F0502020204030204" pitchFamily="34" charset="0"/>
                <a:ea typeface="Times New Roman" panose="02020603050405020304" pitchFamily="18" charset="0"/>
                <a:cs typeface="Calibri" panose="020F0502020204030204" pitchFamily="34" charset="0"/>
              </a:rPr>
              <a:t>T</a:t>
            </a:r>
            <a:r>
              <a:rPr lang="en-US" sz="3000" dirty="0">
                <a:effectLst/>
                <a:latin typeface="Calibri" panose="020F0502020204030204" pitchFamily="34" charset="0"/>
                <a:ea typeface="Times New Roman" panose="02020603050405020304" pitchFamily="18" charset="0"/>
                <a:cs typeface="Calibri" panose="020F0502020204030204" pitchFamily="34" charset="0"/>
              </a:rPr>
              <a:t>his automatic system can be implemented in clinics for doctors’ supportive tool to make decisions and treatments.</a:t>
            </a:r>
          </a:p>
          <a:p>
            <a:endParaRPr lang="en-US"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35</a:t>
            </a:fld>
            <a:endParaRPr lang="en-US"/>
          </a:p>
        </p:txBody>
      </p:sp>
      <p:sp>
        <p:nvSpPr>
          <p:cNvPr id="7" name="Rectangle 6">
            <a:extLst>
              <a:ext uri="{FF2B5EF4-FFF2-40B4-BE49-F238E27FC236}">
                <a16:creationId xmlns:a16="http://schemas.microsoft.com/office/drawing/2014/main" id="{058AABD7-0806-41F1-A800-B995AB5EB71D}"/>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4228ADA-44CD-4BB0-B029-9497A31A6DB9}"/>
              </a:ext>
            </a:extLst>
          </p:cNvPr>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4457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a:bodyPr>
          <a:lstStyle/>
          <a:p>
            <a:pPr marL="342900" marR="0" lvl="0" indent="-342900" algn="just">
              <a:lnSpc>
                <a:spcPct val="200000"/>
              </a:lnSpc>
              <a:spcBef>
                <a:spcPts val="0"/>
              </a:spcBef>
              <a:spcAft>
                <a:spcPts val="0"/>
              </a:spcAft>
              <a:buFont typeface="+mj-lt"/>
              <a:buAutoNum type="arabicPeriod"/>
            </a:pP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https://www.sciencedirect.com/science/article/pii/S2314728817300636#fig1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https://ieeexplore.ieee.org/abstract/document/5479975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https://ieeexplore.ieee.org/document/6804439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https://pdfs.semanticscholar.org/3889/dc9221de455f782a3b2b55a925454783969f.pdf.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800"/>
              </a:spcAft>
              <a:buFont typeface="+mj-lt"/>
              <a:buAutoNum type="arabicPeriod"/>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Abiwinanda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Hanif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Hesaputra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Handayani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Mengko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T.R. (2019) Brain Tumor Classification Using Convolutional Neural Network. 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Lhotska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Sukupova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Lacković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Ibbott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 (eds) World Congress on Medical Physics and Biomedical Engineering 2018. IFMBE Proceedings, vol 68/1. Springer, Singapore.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dirty="0"/>
          </a:p>
          <a:p>
            <a:pPr>
              <a:buNone/>
            </a:pPr>
            <a:endParaRPr lang="en-US" sz="2000" dirty="0"/>
          </a:p>
        </p:txBody>
      </p:sp>
      <p:sp>
        <p:nvSpPr>
          <p:cNvPr id="5" name="Footer Placeholder 4"/>
          <p:cNvSpPr>
            <a:spLocks noGrp="1"/>
          </p:cNvSpPr>
          <p:nvPr>
            <p:ph type="ftr" sz="quarter" idx="11"/>
          </p:nvPr>
        </p:nvSpPr>
        <p:spPr/>
        <p:txBody>
          <a:bodyPr/>
          <a:lstStyle/>
          <a:p>
            <a:r>
              <a:rPr lang="en-US"/>
              <a:t>FYP Presentation</a:t>
            </a:r>
          </a:p>
        </p:txBody>
      </p:sp>
      <p:sp>
        <p:nvSpPr>
          <p:cNvPr id="6" name="Slide Number Placeholder 5"/>
          <p:cNvSpPr>
            <a:spLocks noGrp="1"/>
          </p:cNvSpPr>
          <p:nvPr>
            <p:ph type="sldNum" sz="quarter" idx="12"/>
          </p:nvPr>
        </p:nvSpPr>
        <p:spPr/>
        <p:txBody>
          <a:bodyPr/>
          <a:lstStyle/>
          <a:p>
            <a:fld id="{21BAB6EE-EAEA-4561-8880-8DF9D3AB286A}" type="slidenum">
              <a:rPr lang="en-US" smtClean="0"/>
              <a:pPr/>
              <a:t>36</a:t>
            </a:fld>
            <a:endParaRPr lang="en-US"/>
          </a:p>
        </p:txBody>
      </p:sp>
      <p:sp>
        <p:nvSpPr>
          <p:cNvPr id="7" name="Rectangle 6">
            <a:extLst>
              <a:ext uri="{FF2B5EF4-FFF2-40B4-BE49-F238E27FC236}">
                <a16:creationId xmlns:a16="http://schemas.microsoft.com/office/drawing/2014/main" id="{5628FDD4-43AE-4045-84E6-0217F8F397F8}"/>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15263E3-540E-437F-B89D-A869AD1E5159}"/>
              </a:ext>
            </a:extLst>
          </p:cNvPr>
          <p:cNvSpPr/>
          <p:nvPr/>
        </p:nvSpPr>
        <p:spPr>
          <a:xfrm>
            <a:off x="8820443"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F:\IMPORTANT DOCUMENTs\MY LECTURES &amp; documents\course stuff\5th semester course\QuestionMark2.gif"/>
          <p:cNvPicPr>
            <a:picLocks noGrp="1" noChangeAspect="1" noChangeArrowheads="1" noCrop="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152400"/>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048000"/>
            <a:ext cx="172983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FYP Presentation</a:t>
            </a:r>
          </a:p>
        </p:txBody>
      </p:sp>
      <p:sp>
        <p:nvSpPr>
          <p:cNvPr id="13" name="Slide Number Placeholder 12"/>
          <p:cNvSpPr>
            <a:spLocks noGrp="1"/>
          </p:cNvSpPr>
          <p:nvPr>
            <p:ph type="sldNum" sz="quarter" idx="12"/>
          </p:nvPr>
        </p:nvSpPr>
        <p:spPr/>
        <p:txBody>
          <a:bodyPr/>
          <a:lstStyle/>
          <a:p>
            <a:fld id="{21BAB6EE-EAEA-4561-8880-8DF9D3AB286A}"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sz="3600" dirty="0">
                <a:latin typeface="+mn-lt"/>
                <a:cs typeface="+mn-lt"/>
                <a:sym typeface="+mn-ea"/>
              </a:rPr>
              <a:t>Brain tumor is caused by abnormal cells in brain. There are  120 types of brain tumor exist and each tumor type has different size and location.</a:t>
            </a:r>
            <a:endParaRPr lang="en-US" sz="3600" dirty="0">
              <a:latin typeface="+mn-lt"/>
              <a:cs typeface="+mn-lt"/>
            </a:endParaRPr>
          </a:p>
          <a:p>
            <a:pPr algn="just"/>
            <a:r>
              <a:rPr lang="en-US" sz="3600" dirty="0">
                <a:latin typeface="+mn-lt"/>
                <a:cs typeface="+mn-lt"/>
                <a:sym typeface="+mn-ea"/>
              </a:rPr>
              <a:t>Doctors interpret the MRI of patient and decide whether patient has Meningioma tumor , Glioma tumor or Pituitary tumor.</a:t>
            </a:r>
          </a:p>
          <a:p>
            <a:pPr algn="just"/>
            <a:r>
              <a:rPr lang="en-US" sz="3600" dirty="0">
                <a:latin typeface="+mn-lt"/>
                <a:cs typeface="+mn-lt"/>
              </a:rPr>
              <a:t> CAD systems contribute to physician’s in decision making processes that are needed and to minimize the chance of errors.</a:t>
            </a:r>
          </a:p>
          <a:p>
            <a:pPr algn="just"/>
            <a:r>
              <a:rPr lang="en-US" sz="3600" dirty="0">
                <a:latin typeface="+mn-lt"/>
                <a:cs typeface="+mn-lt"/>
              </a:rPr>
              <a:t>We are intended to make more efficient and accurate CAD that can improve the existing tumor classification methods.</a:t>
            </a:r>
          </a:p>
          <a:p>
            <a:endParaRPr lang="en-US" sz="3500" dirty="0"/>
          </a:p>
          <a:p>
            <a:endParaRPr lang="en-US" sz="3500" dirty="0"/>
          </a:p>
          <a:p>
            <a:endParaRPr lang="en-US" sz="3500"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4</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395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p:txBody>
          <a:bodyPr>
            <a:normAutofit/>
          </a:bodyPr>
          <a:lstStyle/>
          <a:p>
            <a:r>
              <a:rPr lang="en-US" sz="2800" dirty="0">
                <a:latin typeface="+mn-lt"/>
                <a:cs typeface="+mn-lt"/>
                <a:sym typeface="+mn-ea"/>
              </a:rPr>
              <a:t>CT-Scan images provide insufficient information unlike MRI image.</a:t>
            </a:r>
          </a:p>
          <a:p>
            <a:pPr algn="just"/>
            <a:r>
              <a:rPr lang="en-US" sz="2800" dirty="0">
                <a:latin typeface="+mn-lt"/>
                <a:cs typeface="+mn-lt"/>
                <a:sym typeface="+mn-ea"/>
              </a:rPr>
              <a:t>Modalities are angles of MRI captures.</a:t>
            </a:r>
          </a:p>
          <a:p>
            <a:pPr algn="just"/>
            <a:r>
              <a:rPr lang="en-US" sz="2800" dirty="0">
                <a:latin typeface="+mn-lt"/>
                <a:cs typeface="+mn-lt"/>
              </a:rPr>
              <a:t>Angles inside the brain such as Axial, Sagittal and Coronal.</a:t>
            </a:r>
          </a:p>
          <a:p>
            <a:pPr algn="just"/>
            <a:endParaRPr lang="en-US" sz="2800" dirty="0">
              <a:latin typeface="+mn-lt"/>
              <a:cs typeface="+mn-lt"/>
            </a:endParaRPr>
          </a:p>
          <a:p>
            <a:pPr algn="just">
              <a:buFont typeface="Wingdings" panose="05000000000000000000" charset="0"/>
              <a:buChar char="Ø"/>
            </a:pPr>
            <a:endParaRPr lang="en-US" sz="3600" dirty="0">
              <a:latin typeface="+mn-lt"/>
              <a:cs typeface="+mn-lt"/>
            </a:endParaRPr>
          </a:p>
          <a:p>
            <a:endParaRPr lang="en-US" sz="3500" dirty="0"/>
          </a:p>
          <a:p>
            <a:endParaRPr lang="en-US" sz="3500" dirty="0"/>
          </a:p>
          <a:p>
            <a:endParaRPr lang="en-US" sz="3500"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5</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object, photo, sitting, different&#10;&#10;Description automatically generated">
            <a:extLst>
              <a:ext uri="{FF2B5EF4-FFF2-40B4-BE49-F238E27FC236}">
                <a16:creationId xmlns:a16="http://schemas.microsoft.com/office/drawing/2014/main" id="{B3933C38-3397-4480-8D72-2475A4408C8C}"/>
              </a:ext>
            </a:extLst>
          </p:cNvPr>
          <p:cNvPicPr>
            <a:picLocks noChangeAspect="1"/>
          </p:cNvPicPr>
          <p:nvPr/>
        </p:nvPicPr>
        <p:blipFill>
          <a:blip r:embed="rId2"/>
          <a:stretch>
            <a:fillRect/>
          </a:stretch>
        </p:blipFill>
        <p:spPr>
          <a:xfrm>
            <a:off x="2461844" y="3978275"/>
            <a:ext cx="4529797" cy="1983545"/>
          </a:xfrm>
          <a:prstGeom prst="rect">
            <a:avLst/>
          </a:prstGeom>
        </p:spPr>
      </p:pic>
    </p:spTree>
    <p:extLst>
      <p:ext uri="{BB962C8B-B14F-4D97-AF65-F5344CB8AC3E}">
        <p14:creationId xmlns:p14="http://schemas.microsoft.com/office/powerpoint/2010/main" val="177408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a:xfrm>
            <a:off x="457200" y="1417638"/>
            <a:ext cx="8229600" cy="4938712"/>
          </a:xfrm>
        </p:spPr>
        <p:txBody>
          <a:bodyPr>
            <a:normAutofit fontScale="85000" lnSpcReduction="20000"/>
          </a:bodyPr>
          <a:lstStyle/>
          <a:p>
            <a:pPr>
              <a:buNone/>
            </a:pPr>
            <a:endParaRPr lang="en-US" b="1" dirty="0"/>
          </a:p>
          <a:p>
            <a:pPr marL="0" lvl="0" indent="0" algn="l" rtl="0">
              <a:spcBef>
                <a:spcPts val="640"/>
              </a:spcBef>
              <a:spcAft>
                <a:spcPts val="0"/>
              </a:spcAft>
              <a:buClr>
                <a:schemeClr val="dk1"/>
              </a:buClr>
              <a:buSzPts val="3200"/>
              <a:buFont typeface="Arial" panose="020B0604020202020204"/>
              <a:buNone/>
            </a:pPr>
            <a:r>
              <a:rPr lang="en-IE" sz="3300" dirty="0">
                <a:latin typeface="+mn-lt"/>
                <a:cs typeface="+mn-lt"/>
              </a:rPr>
              <a:t>Machine learning  ensures the decision-making process for the analysis</a:t>
            </a:r>
            <a:r>
              <a:rPr lang="en-US" altLang="en-IE" sz="3300" dirty="0">
                <a:latin typeface="+mn-lt"/>
                <a:cs typeface="+mn-lt"/>
              </a:rPr>
              <a:t>. it consists of following approaches:</a:t>
            </a:r>
          </a:p>
          <a:p>
            <a:pPr marL="0" lvl="0" indent="0" algn="l" rtl="0">
              <a:spcBef>
                <a:spcPts val="640"/>
              </a:spcBef>
              <a:spcAft>
                <a:spcPts val="0"/>
              </a:spcAft>
              <a:buClr>
                <a:schemeClr val="dk1"/>
              </a:buClr>
              <a:buSzPts val="3200"/>
              <a:buFont typeface="Arial" panose="020B0604020202020204"/>
              <a:buNone/>
            </a:pPr>
            <a:endParaRPr lang="en-US" altLang="en-IE" sz="3300" dirty="0">
              <a:latin typeface="+mn-lt"/>
              <a:cs typeface="+mn-lt"/>
            </a:endParaRPr>
          </a:p>
          <a:p>
            <a:pPr marL="0" indent="0" algn="just">
              <a:buFont typeface="Arial" panose="020B0604020202020204" pitchFamily="34" charset="0"/>
              <a:buNone/>
            </a:pPr>
            <a:r>
              <a:rPr lang="en-US" sz="3300" b="1" u="sng" dirty="0">
                <a:latin typeface="+mn-lt"/>
                <a:cs typeface="+mn-lt"/>
                <a:sym typeface="+mn-ea"/>
              </a:rPr>
              <a:t>1.Deep Neural Network Classifier (DNN):</a:t>
            </a:r>
            <a:endParaRPr lang="en-US" sz="3300" u="sng" dirty="0">
              <a:latin typeface="+mn-lt"/>
              <a:cs typeface="+mn-lt"/>
            </a:endParaRPr>
          </a:p>
          <a:p>
            <a:pPr marL="0" indent="0" algn="just">
              <a:buFont typeface="Arial" panose="020B0604020202020204" pitchFamily="34" charset="0"/>
              <a:buNone/>
            </a:pPr>
            <a:r>
              <a:rPr lang="en-US" sz="3300" b="1" u="sng" dirty="0">
                <a:latin typeface="+mn-lt"/>
                <a:cs typeface="+mn-lt"/>
                <a:sym typeface="+mn-ea"/>
              </a:rPr>
              <a:t>Working</a:t>
            </a:r>
            <a:r>
              <a:rPr lang="en-US" sz="3300" u="sng" dirty="0">
                <a:latin typeface="+mn-lt"/>
                <a:cs typeface="+mn-lt"/>
                <a:sym typeface="+mn-ea"/>
              </a:rPr>
              <a:t>:</a:t>
            </a:r>
            <a:endParaRPr lang="en-US" sz="3300" u="sng" dirty="0">
              <a:latin typeface="+mn-lt"/>
              <a:cs typeface="+mn-lt"/>
            </a:endParaRPr>
          </a:p>
          <a:p>
            <a:pPr marL="342900" indent="-342900" algn="just">
              <a:buFont typeface="Arial" panose="020B0604020202020204" pitchFamily="34" charset="0"/>
              <a:buChar char="•"/>
            </a:pPr>
            <a:r>
              <a:rPr lang="en-US" sz="3300" dirty="0">
                <a:latin typeface="+mn-lt"/>
                <a:cs typeface="+mn-lt"/>
                <a:sym typeface="+mn-ea"/>
              </a:rPr>
              <a:t>Classified four types of tumor classes.</a:t>
            </a:r>
            <a:endParaRPr lang="en-US" sz="3300" dirty="0">
              <a:latin typeface="+mn-lt"/>
              <a:cs typeface="+mn-lt"/>
            </a:endParaRPr>
          </a:p>
          <a:p>
            <a:pPr marL="342900" indent="-342900" algn="just">
              <a:buFont typeface="Arial" panose="020B0604020202020204" pitchFamily="34" charset="0"/>
              <a:buChar char="•"/>
            </a:pPr>
            <a:r>
              <a:rPr lang="en-US" sz="3300" dirty="0">
                <a:latin typeface="+mn-lt"/>
                <a:cs typeface="+mn-lt"/>
                <a:sym typeface="+mn-ea"/>
              </a:rPr>
              <a:t>Walvet transformation and feature extraction tool used in model.</a:t>
            </a:r>
            <a:endParaRPr lang="en-US" sz="3300" dirty="0">
              <a:latin typeface="+mn-lt"/>
              <a:cs typeface="+mn-lt"/>
            </a:endParaRPr>
          </a:p>
          <a:p>
            <a:pPr marL="342900" indent="-342900" algn="just">
              <a:buFont typeface="Arial" panose="020B0604020202020204" pitchFamily="34" charset="0"/>
              <a:buChar char="•"/>
            </a:pPr>
            <a:r>
              <a:rPr lang="en-US" sz="3300" dirty="0">
                <a:latin typeface="+mn-lt"/>
                <a:cs typeface="+mn-lt"/>
                <a:sym typeface="+mn-ea"/>
              </a:rPr>
              <a:t>Achieved 96% accuracy for the whole dataset.</a:t>
            </a:r>
            <a:endParaRPr lang="en-US" sz="3300" dirty="0">
              <a:latin typeface="+mn-lt"/>
              <a:cs typeface="+mn-lt"/>
            </a:endParaRPr>
          </a:p>
          <a:p>
            <a:pPr marL="342900" indent="-342900" algn="just">
              <a:buFont typeface="Arial" panose="020B0604020202020204" pitchFamily="34" charset="0"/>
              <a:buChar char="•"/>
            </a:pPr>
            <a:r>
              <a:rPr lang="en-US" sz="3300" dirty="0">
                <a:latin typeface="+mn-lt"/>
                <a:cs typeface="+mn-lt"/>
                <a:sym typeface="+mn-ea"/>
              </a:rPr>
              <a:t>High computation time  &amp; Low accuracy.</a:t>
            </a:r>
            <a:endParaRPr lang="en-US" sz="3300" dirty="0">
              <a:latin typeface="+mn-lt"/>
              <a:cs typeface="+mn-lt"/>
            </a:endParaRPr>
          </a:p>
          <a:p>
            <a:pPr marL="342900" indent="-342900" algn="just">
              <a:buFont typeface="Arial" panose="020B0604020202020204" pitchFamily="34" charset="0"/>
              <a:buChar char="•"/>
            </a:pPr>
            <a:endParaRPr lang="en-US" sz="2800" dirty="0">
              <a:latin typeface="+mn-lt"/>
              <a:cs typeface="+mn-lt"/>
            </a:endParaRPr>
          </a:p>
          <a:p>
            <a:pPr marL="0" lvl="0" indent="0" algn="just" rtl="0">
              <a:spcBef>
                <a:spcPts val="640"/>
              </a:spcBef>
              <a:spcAft>
                <a:spcPts val="0"/>
              </a:spcAft>
              <a:buClr>
                <a:schemeClr val="dk1"/>
              </a:buClr>
              <a:buSzPts val="3200"/>
              <a:buFont typeface="Arial" panose="020B0604020202020204" pitchFamily="34" charset="0"/>
              <a:buNone/>
            </a:pPr>
            <a:endParaRPr lang="en-US" altLang="en-IE" sz="2800" dirty="0">
              <a:latin typeface="+mn-lt"/>
              <a:cs typeface="+mn-lt"/>
            </a:endParaRPr>
          </a:p>
          <a:p>
            <a:pPr>
              <a:buNone/>
            </a:pPr>
            <a:endParaRPr lang="en-US" dirty="0"/>
          </a:p>
          <a:p>
            <a:pPr marL="0" indent="0">
              <a:buNone/>
            </a:pPr>
            <a:endParaRPr lang="en-US" b="1" dirty="0"/>
          </a:p>
          <a:p>
            <a:endParaRPr lang="en-US" b="1"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6</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287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a:xfrm>
            <a:off x="457200" y="1417638"/>
            <a:ext cx="8229600" cy="4938712"/>
          </a:xfrm>
        </p:spPr>
        <p:txBody>
          <a:bodyPr>
            <a:normAutofit fontScale="70000" lnSpcReduction="20000"/>
          </a:bodyPr>
          <a:lstStyle/>
          <a:p>
            <a:pPr marL="0" indent="0">
              <a:buFont typeface="+mj-lt"/>
              <a:buNone/>
            </a:pPr>
            <a:r>
              <a:rPr lang="en-US" sz="3700" b="1" u="sng" dirty="0">
                <a:latin typeface="+mn-lt"/>
                <a:cs typeface="+mn-lt"/>
                <a:sym typeface="+mn-ea"/>
              </a:rPr>
              <a:t>2.Artificial Neural Network classifier (ANN)</a:t>
            </a:r>
            <a:r>
              <a:rPr lang="en-US" sz="3700" b="1" dirty="0">
                <a:latin typeface="+mn-lt"/>
                <a:cs typeface="+mn-lt"/>
                <a:sym typeface="+mn-ea"/>
              </a:rPr>
              <a:t>:</a:t>
            </a:r>
          </a:p>
          <a:p>
            <a:pPr marL="0" indent="0">
              <a:buFont typeface="+mj-lt"/>
              <a:buNone/>
            </a:pPr>
            <a:endParaRPr lang="en-US" sz="3700" dirty="0">
              <a:latin typeface="+mn-lt"/>
              <a:cs typeface="+mn-lt"/>
            </a:endParaRPr>
          </a:p>
          <a:p>
            <a:pPr marL="76200" lvl="0" indent="0" algn="just" rtl="0">
              <a:spcBef>
                <a:spcPts val="0"/>
              </a:spcBef>
              <a:spcAft>
                <a:spcPts val="0"/>
              </a:spcAft>
              <a:buSzPts val="2400"/>
              <a:buNone/>
            </a:pPr>
            <a:r>
              <a:rPr lang="en-US" sz="3700" b="1" u="sng" dirty="0">
                <a:latin typeface="+mn-lt"/>
                <a:cs typeface="+mn-lt"/>
                <a:sym typeface="+mn-ea"/>
              </a:rPr>
              <a:t>Working</a:t>
            </a:r>
            <a:r>
              <a:rPr lang="en-US" sz="3700" u="sng" dirty="0">
                <a:latin typeface="+mn-lt"/>
                <a:cs typeface="+mn-lt"/>
                <a:sym typeface="+mn-ea"/>
              </a:rPr>
              <a:t>:</a:t>
            </a:r>
            <a:endParaRPr lang="en-US" sz="3700" dirty="0">
              <a:latin typeface="+mn-lt"/>
              <a:cs typeface="+mn-lt"/>
            </a:endParaRPr>
          </a:p>
          <a:p>
            <a:pPr marL="342900"/>
            <a:r>
              <a:rPr lang="en-US" sz="3700" dirty="0">
                <a:latin typeface="+mn-lt"/>
                <a:cs typeface="+mn-lt"/>
              </a:rPr>
              <a:t>Used astrocytoma tumor type for classification.</a:t>
            </a:r>
          </a:p>
          <a:p>
            <a:pPr marL="342900"/>
            <a:r>
              <a:rPr lang="en-US" sz="3700" dirty="0">
                <a:latin typeface="+mn-lt"/>
                <a:cs typeface="+mn-lt"/>
              </a:rPr>
              <a:t>Performed pre-processing method such as histogram, segmentation and morphological technique .</a:t>
            </a:r>
          </a:p>
          <a:p>
            <a:pPr marL="342900"/>
            <a:r>
              <a:rPr lang="en-US" sz="3700" dirty="0">
                <a:latin typeface="+mn-lt"/>
                <a:cs typeface="+mn-lt"/>
              </a:rPr>
              <a:t>Gray Level Co-occurrence Matrix (GLCM) method for feature extraction.</a:t>
            </a:r>
          </a:p>
          <a:p>
            <a:pPr marL="342900"/>
            <a:r>
              <a:rPr lang="en-US" sz="3700" dirty="0">
                <a:latin typeface="+mn-lt"/>
                <a:cs typeface="+mn-lt"/>
              </a:rPr>
              <a:t>Neuro Fuzzy method was developed for classification.</a:t>
            </a:r>
          </a:p>
          <a:p>
            <a:pPr marL="342900" indent="-342900" algn="just">
              <a:buFont typeface="Arial" panose="020B0604020202020204" pitchFamily="34" charset="0"/>
              <a:buChar char="•"/>
            </a:pPr>
            <a:r>
              <a:rPr lang="en-US" sz="3700" dirty="0">
                <a:latin typeface="+mn-lt"/>
                <a:cs typeface="+mn-lt"/>
                <a:sym typeface="+mn-ea"/>
              </a:rPr>
              <a:t>High computational time.</a:t>
            </a:r>
            <a:endParaRPr lang="en-US" sz="3700" dirty="0">
              <a:latin typeface="+mn-lt"/>
              <a:cs typeface="+mn-lt"/>
            </a:endParaRPr>
          </a:p>
          <a:p>
            <a:pPr marL="342900" indent="-342900" algn="just">
              <a:buFont typeface="Arial" panose="020B0604020202020204" pitchFamily="34" charset="0"/>
              <a:buChar char="•"/>
            </a:pPr>
            <a:r>
              <a:rPr lang="en-US" sz="3700" dirty="0">
                <a:latin typeface="+mn-lt"/>
                <a:cs typeface="+mn-lt"/>
                <a:sym typeface="+mn-ea"/>
              </a:rPr>
              <a:t>Physical memory consumption.</a:t>
            </a:r>
          </a:p>
          <a:p>
            <a:pPr marL="0" indent="0" algn="just">
              <a:buFont typeface="Arial" panose="020B0604020202020204" pitchFamily="34" charset="0"/>
              <a:buNone/>
            </a:pPr>
            <a:endParaRPr lang="en-US" sz="3700" dirty="0">
              <a:latin typeface="+mn-lt"/>
              <a:cs typeface="+mn-lt"/>
            </a:endParaRPr>
          </a:p>
          <a:p>
            <a:pPr algn="just"/>
            <a:endParaRPr lang="en-US" sz="2800" dirty="0"/>
          </a:p>
          <a:p>
            <a:pPr marL="457200" lvl="0" indent="-381000" algn="just" rtl="0">
              <a:spcBef>
                <a:spcPts val="0"/>
              </a:spcBef>
              <a:spcAft>
                <a:spcPts val="0"/>
              </a:spcAft>
              <a:buSzPts val="2400"/>
              <a:buChar char="•"/>
            </a:pPr>
            <a:endParaRPr lang="en-US" sz="2800" dirty="0">
              <a:latin typeface="+mn-lt"/>
              <a:cs typeface="+mn-lt"/>
            </a:endParaRPr>
          </a:p>
          <a:p>
            <a:endParaRPr lang="en-US" b="1"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7</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551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a:xfrm>
            <a:off x="457200" y="1417638"/>
            <a:ext cx="8229600" cy="4938712"/>
          </a:xfrm>
        </p:spPr>
        <p:txBody>
          <a:bodyPr>
            <a:normAutofit fontScale="92500" lnSpcReduction="10000"/>
          </a:bodyPr>
          <a:lstStyle/>
          <a:p>
            <a:pPr marL="76200" lvl="0" indent="0" algn="just">
              <a:spcBef>
                <a:spcPts val="0"/>
              </a:spcBef>
              <a:buSzPts val="2400"/>
              <a:buNone/>
            </a:pPr>
            <a:r>
              <a:rPr lang="en-US" sz="3000" b="1" u="sng" dirty="0">
                <a:solidFill>
                  <a:schemeClr val="tx1"/>
                </a:solidFill>
                <a:latin typeface="+mn-lt"/>
                <a:cs typeface="+mn-lt"/>
                <a:sym typeface="+mn-ea"/>
              </a:rPr>
              <a:t>3. Support Vector Machine (SVM) classifier:</a:t>
            </a:r>
          </a:p>
          <a:p>
            <a:pPr marL="76200" lvl="0" indent="0" algn="just">
              <a:spcBef>
                <a:spcPts val="0"/>
              </a:spcBef>
              <a:buSzPts val="2400"/>
              <a:buNone/>
            </a:pPr>
            <a:endParaRPr lang="en-US" sz="3000" dirty="0">
              <a:solidFill>
                <a:schemeClr val="tx1"/>
              </a:solidFill>
              <a:latin typeface="+mn-lt"/>
              <a:cs typeface="+mn-lt"/>
            </a:endParaRPr>
          </a:p>
          <a:p>
            <a:pPr marL="76200" lvl="0" indent="0" algn="just">
              <a:spcBef>
                <a:spcPts val="0"/>
              </a:spcBef>
              <a:buSzPts val="2400"/>
              <a:buNone/>
            </a:pPr>
            <a:r>
              <a:rPr lang="en-US" sz="3000" b="1" u="sng" dirty="0">
                <a:solidFill>
                  <a:schemeClr val="tx1"/>
                </a:solidFill>
                <a:latin typeface="+mn-lt"/>
                <a:cs typeface="+mn-lt"/>
                <a:sym typeface="+mn-ea"/>
              </a:rPr>
              <a:t>Working</a:t>
            </a:r>
            <a:r>
              <a:rPr lang="en-US" sz="3000" u="sng" dirty="0">
                <a:solidFill>
                  <a:schemeClr val="tx1"/>
                </a:solidFill>
                <a:latin typeface="+mn-lt"/>
                <a:cs typeface="+mn-lt"/>
                <a:sym typeface="+mn-ea"/>
              </a:rPr>
              <a:t>:</a:t>
            </a:r>
          </a:p>
          <a:p>
            <a:pPr marL="419100" algn="just">
              <a:spcBef>
                <a:spcPts val="0"/>
              </a:spcBef>
              <a:buSzPts val="2400"/>
            </a:pPr>
            <a:r>
              <a:rPr lang="en-US" sz="3000" dirty="0">
                <a:solidFill>
                  <a:schemeClr val="tx1"/>
                </a:solidFill>
                <a:latin typeface="+mn-lt"/>
                <a:cs typeface="+mn-lt"/>
                <a:sym typeface="+mn-ea"/>
              </a:rPr>
              <a:t>Used 50 patient’s  brain images with two classes such as 'Normal’ and 'Abnormal’.</a:t>
            </a:r>
          </a:p>
          <a:p>
            <a:pPr marL="419100" algn="just">
              <a:spcBef>
                <a:spcPts val="0"/>
              </a:spcBef>
              <a:buSzPts val="2400"/>
            </a:pPr>
            <a:r>
              <a:rPr lang="en-US" sz="3000" dirty="0">
                <a:solidFill>
                  <a:schemeClr val="tx1"/>
                </a:solidFill>
                <a:latin typeface="+mn-lt"/>
                <a:cs typeface="+mn-lt"/>
                <a:sym typeface="+mn-ea"/>
              </a:rPr>
              <a:t>Performed feature extraction  by applying grey scaling.</a:t>
            </a:r>
          </a:p>
          <a:p>
            <a:pPr marL="419100" algn="just">
              <a:spcBef>
                <a:spcPts val="0"/>
              </a:spcBef>
              <a:buSzPts val="2400"/>
              <a:buFont typeface="Arial" panose="020B0604020202020204" pitchFamily="34" charset="0"/>
              <a:buChar char="•"/>
            </a:pPr>
            <a:r>
              <a:rPr lang="en-US" sz="3000" dirty="0">
                <a:solidFill>
                  <a:schemeClr val="tx1"/>
                </a:solidFill>
                <a:latin typeface="+mn-lt"/>
                <a:cs typeface="+mn-lt"/>
                <a:sym typeface="+mn-ea"/>
              </a:rPr>
              <a:t>SVM classification algorithm they classified the tumor type successfully. </a:t>
            </a:r>
          </a:p>
          <a:p>
            <a:pPr marL="342900" algn="just"/>
            <a:r>
              <a:rPr lang="en-US" sz="3000" dirty="0">
                <a:latin typeface="+mn-lt"/>
                <a:cs typeface="+mn-lt"/>
                <a:sym typeface="+mn-ea"/>
              </a:rPr>
              <a:t>High computational time.</a:t>
            </a:r>
            <a:endParaRPr lang="en-US" sz="3000" dirty="0">
              <a:latin typeface="+mn-lt"/>
              <a:cs typeface="+mn-lt"/>
            </a:endParaRPr>
          </a:p>
          <a:p>
            <a:pPr marL="342900" algn="just"/>
            <a:r>
              <a:rPr lang="en-US" sz="3000" dirty="0">
                <a:latin typeface="+mn-lt"/>
                <a:cs typeface="+mn-lt"/>
                <a:sym typeface="+mn-ea"/>
              </a:rPr>
              <a:t>Physical memory consumption.</a:t>
            </a:r>
            <a:endParaRPr lang="en-US" sz="3000" dirty="0">
              <a:latin typeface="+mn-lt"/>
              <a:cs typeface="+mn-lt"/>
            </a:endParaRPr>
          </a:p>
          <a:p>
            <a:pPr algn="just"/>
            <a:endParaRPr lang="en-US" sz="2800" dirty="0"/>
          </a:p>
          <a:p>
            <a:pPr marL="457200" lvl="0" indent="-381000" algn="just" rtl="0">
              <a:spcBef>
                <a:spcPts val="0"/>
              </a:spcBef>
              <a:spcAft>
                <a:spcPts val="0"/>
              </a:spcAft>
              <a:buSzPts val="2400"/>
              <a:buChar char="•"/>
            </a:pPr>
            <a:endParaRPr lang="en-US" sz="2800" dirty="0">
              <a:latin typeface="+mn-lt"/>
              <a:cs typeface="+mn-lt"/>
            </a:endParaRPr>
          </a:p>
          <a:p>
            <a:endParaRPr lang="en-US" b="1"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8</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238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E25-FC8B-4ED7-A283-1618691A7F9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D6DAC4A-D1D2-4577-BA76-B2509EC1A163}"/>
              </a:ext>
            </a:extLst>
          </p:cNvPr>
          <p:cNvSpPr>
            <a:spLocks noGrp="1"/>
          </p:cNvSpPr>
          <p:nvPr>
            <p:ph idx="1"/>
          </p:nvPr>
        </p:nvSpPr>
        <p:spPr>
          <a:xfrm>
            <a:off x="457200" y="1417638"/>
            <a:ext cx="8229600" cy="4938712"/>
          </a:xfrm>
        </p:spPr>
        <p:txBody>
          <a:bodyPr>
            <a:noAutofit/>
          </a:bodyPr>
          <a:lstStyle/>
          <a:p>
            <a:pPr marL="114300" indent="0">
              <a:buFont typeface="Arial" panose="020B0604020202020204" pitchFamily="34" charset="0"/>
              <a:buNone/>
            </a:pPr>
            <a:r>
              <a:rPr lang="en-US" sz="2400" b="1" u="sng" dirty="0">
                <a:cs typeface="+mj-lt"/>
                <a:sym typeface="+mn-ea"/>
              </a:rPr>
              <a:t>4. K Nearest </a:t>
            </a:r>
            <a:r>
              <a:rPr lang="en-US" sz="2400" b="1" u="sng" dirty="0" err="1">
                <a:cs typeface="+mj-lt"/>
                <a:sym typeface="+mn-ea"/>
              </a:rPr>
              <a:t>Neighbour</a:t>
            </a:r>
            <a:r>
              <a:rPr lang="en-US" sz="2400" b="1" u="sng" dirty="0">
                <a:cs typeface="+mj-lt"/>
                <a:sym typeface="+mn-ea"/>
              </a:rPr>
              <a:t> Classifier (KNN):</a:t>
            </a:r>
            <a:br>
              <a:rPr lang="en-US" sz="2400" u="sng" dirty="0">
                <a:cs typeface="+mj-lt"/>
                <a:sym typeface="+mn-ea"/>
              </a:rPr>
            </a:br>
            <a:r>
              <a:rPr lang="en-US" sz="2400" b="1" u="sng" dirty="0">
                <a:cs typeface="+mj-lt"/>
                <a:sym typeface="+mn-ea"/>
              </a:rPr>
              <a:t>Working</a:t>
            </a:r>
            <a:r>
              <a:rPr lang="en-US" sz="2400" u="sng" dirty="0">
                <a:cs typeface="+mj-lt"/>
                <a:sym typeface="+mn-ea"/>
              </a:rPr>
              <a:t>:</a:t>
            </a:r>
          </a:p>
          <a:p>
            <a:r>
              <a:rPr lang="en-US" sz="2400" dirty="0">
                <a:cs typeface="+mj-lt"/>
                <a:sym typeface="+mn-ea"/>
              </a:rPr>
              <a:t>Used Normal, Benign and Malignant brain tumor images.</a:t>
            </a:r>
          </a:p>
          <a:p>
            <a:r>
              <a:rPr lang="en-US" sz="2400" dirty="0">
                <a:cs typeface="+mj-lt"/>
                <a:sym typeface="+mn-ea"/>
              </a:rPr>
              <a:t>K-NN classification depends on:</a:t>
            </a:r>
          </a:p>
          <a:p>
            <a:pPr>
              <a:buFont typeface="Courier New" panose="02070309020205020404" pitchFamily="49" charset="0"/>
              <a:buChar char="o"/>
            </a:pPr>
            <a:r>
              <a:rPr lang="en-US" sz="2400" dirty="0">
                <a:cs typeface="+mj-lt"/>
                <a:sym typeface="+mn-ea"/>
              </a:rPr>
              <a:t>Determination of k value.</a:t>
            </a:r>
          </a:p>
          <a:p>
            <a:pPr>
              <a:buFont typeface="Courier New" panose="02070309020205020404" pitchFamily="49" charset="0"/>
              <a:buChar char="o"/>
            </a:pPr>
            <a:r>
              <a:rPr lang="en-US" sz="2400" dirty="0">
                <a:cs typeface="+mj-lt"/>
                <a:sym typeface="+mn-ea"/>
              </a:rPr>
              <a:t> Distance calculation between the query instance and the training samples.</a:t>
            </a:r>
          </a:p>
          <a:p>
            <a:pPr>
              <a:buFont typeface="Courier New" panose="02070309020205020404" pitchFamily="49" charset="0"/>
              <a:buChar char="o"/>
            </a:pPr>
            <a:r>
              <a:rPr lang="en-US" sz="2400" dirty="0">
                <a:cs typeface="+mj-lt"/>
                <a:sym typeface="+mn-ea"/>
              </a:rPr>
              <a:t> Sortation of distance based on the kth minimum distance.</a:t>
            </a:r>
          </a:p>
          <a:p>
            <a:pPr>
              <a:buFont typeface="Courier New" panose="02070309020205020404" pitchFamily="49" charset="0"/>
              <a:buChar char="o"/>
            </a:pPr>
            <a:r>
              <a:rPr lang="en-US" sz="2400" dirty="0">
                <a:cs typeface="+mj-lt"/>
                <a:sym typeface="+mn-ea"/>
              </a:rPr>
              <a:t>Assignment of majority class.</a:t>
            </a:r>
          </a:p>
          <a:p>
            <a:pPr>
              <a:buFont typeface="Courier New" panose="02070309020205020404" pitchFamily="49" charset="0"/>
              <a:buChar char="o"/>
            </a:pPr>
            <a:r>
              <a:rPr lang="en-US" sz="2400" dirty="0">
                <a:cs typeface="+mj-lt"/>
                <a:sym typeface="+mn-ea"/>
              </a:rPr>
              <a:t>Determination of class.</a:t>
            </a:r>
          </a:p>
          <a:p>
            <a:pPr marL="114300" indent="0">
              <a:buNone/>
            </a:pPr>
            <a:endParaRPr lang="en-US" sz="2400" dirty="0">
              <a:cs typeface="+mj-lt"/>
              <a:sym typeface="+mn-ea"/>
            </a:endParaRPr>
          </a:p>
          <a:p>
            <a:pPr marL="114300" indent="0">
              <a:buNone/>
            </a:pPr>
            <a:endParaRPr lang="en-US" sz="2400" dirty="0">
              <a:cs typeface="+mj-lt"/>
              <a:sym typeface="+mn-ea"/>
            </a:endParaRPr>
          </a:p>
          <a:p>
            <a:pPr marL="114300" indent="0">
              <a:buNone/>
            </a:pPr>
            <a:br>
              <a:rPr lang="en-US" sz="2400" u="sng" dirty="0">
                <a:cs typeface="+mj-lt"/>
                <a:sym typeface="+mn-ea"/>
              </a:rPr>
            </a:br>
            <a:br>
              <a:rPr lang="en-US" sz="2400" u="sng" dirty="0">
                <a:cs typeface="+mj-lt"/>
                <a:sym typeface="+mn-ea"/>
              </a:rPr>
            </a:br>
            <a:br>
              <a:rPr lang="en-US" sz="2400" dirty="0">
                <a:cs typeface="+mj-lt"/>
                <a:sym typeface="+mn-ea"/>
              </a:rPr>
            </a:br>
            <a:endParaRPr lang="en-US" sz="2400" dirty="0">
              <a:cs typeface="+mn-ea"/>
              <a:sym typeface="+mn-ea"/>
            </a:endParaRPr>
          </a:p>
          <a:p>
            <a:endParaRPr lang="en-US" sz="2400" b="1" dirty="0"/>
          </a:p>
        </p:txBody>
      </p:sp>
      <p:sp>
        <p:nvSpPr>
          <p:cNvPr id="5" name="Footer Placeholder 4">
            <a:extLst>
              <a:ext uri="{FF2B5EF4-FFF2-40B4-BE49-F238E27FC236}">
                <a16:creationId xmlns:a16="http://schemas.microsoft.com/office/drawing/2014/main" id="{928B9CAC-0520-4327-A866-1A6B119A1E56}"/>
              </a:ext>
            </a:extLst>
          </p:cNvPr>
          <p:cNvSpPr>
            <a:spLocks noGrp="1"/>
          </p:cNvSpPr>
          <p:nvPr>
            <p:ph type="ftr" sz="quarter" idx="11"/>
          </p:nvPr>
        </p:nvSpPr>
        <p:spPr/>
        <p:txBody>
          <a:bodyPr/>
          <a:lstStyle/>
          <a:p>
            <a:r>
              <a:rPr lang="en-US"/>
              <a:t>FYP Presentation</a:t>
            </a:r>
          </a:p>
        </p:txBody>
      </p:sp>
      <p:sp>
        <p:nvSpPr>
          <p:cNvPr id="6" name="Slide Number Placeholder 5">
            <a:extLst>
              <a:ext uri="{FF2B5EF4-FFF2-40B4-BE49-F238E27FC236}">
                <a16:creationId xmlns:a16="http://schemas.microsoft.com/office/drawing/2014/main" id="{E9327BAD-C355-49B3-BD4E-30921A1BB532}"/>
              </a:ext>
            </a:extLst>
          </p:cNvPr>
          <p:cNvSpPr>
            <a:spLocks noGrp="1"/>
          </p:cNvSpPr>
          <p:nvPr>
            <p:ph type="sldNum" sz="quarter" idx="12"/>
          </p:nvPr>
        </p:nvSpPr>
        <p:spPr/>
        <p:txBody>
          <a:bodyPr/>
          <a:lstStyle/>
          <a:p>
            <a:fld id="{21BAB6EE-EAEA-4561-8880-8DF9D3AB286A}" type="slidenum">
              <a:rPr lang="en-US" smtClean="0"/>
              <a:pPr/>
              <a:t>9</a:t>
            </a:fld>
            <a:endParaRPr lang="en-US"/>
          </a:p>
        </p:txBody>
      </p:sp>
      <p:sp>
        <p:nvSpPr>
          <p:cNvPr id="7" name="Rectangle 6">
            <a:extLst>
              <a:ext uri="{FF2B5EF4-FFF2-40B4-BE49-F238E27FC236}">
                <a16:creationId xmlns:a16="http://schemas.microsoft.com/office/drawing/2014/main" id="{09DB6D93-29FB-4E78-AD39-36506BF32584}"/>
              </a:ext>
            </a:extLst>
          </p:cNvPr>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1E057F7-B3B1-485E-ADB9-D8E826F4D7C3}"/>
              </a:ext>
            </a:extLst>
          </p:cNvPr>
          <p:cNvSpPr/>
          <p:nvPr/>
        </p:nvSpPr>
        <p:spPr>
          <a:xfrm>
            <a:off x="8845648"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425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4724</TotalTime>
  <Words>1217</Words>
  <Application>Microsoft Office PowerPoint</Application>
  <PresentationFormat>On-screen Show (4:3)</PresentationFormat>
  <Paragraphs>249</Paragraphs>
  <Slides>37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Times New Roman</vt:lpstr>
      <vt:lpstr>Wingdings</vt:lpstr>
      <vt:lpstr>Office Theme</vt:lpstr>
      <vt:lpstr>PowerPoint Presentation</vt:lpstr>
      <vt:lpstr>“Brain Tumor Classification”</vt:lpstr>
      <vt:lpstr>Outline</vt:lpstr>
      <vt:lpstr>Introduction</vt:lpstr>
      <vt:lpstr>Cont..</vt:lpstr>
      <vt:lpstr>Related Work</vt:lpstr>
      <vt:lpstr>Cont..</vt:lpstr>
      <vt:lpstr>Cont..</vt:lpstr>
      <vt:lpstr>Cont..</vt:lpstr>
      <vt:lpstr>Problem Statement</vt:lpstr>
      <vt:lpstr>Objectives  </vt:lpstr>
      <vt:lpstr>  Benefits   </vt:lpstr>
      <vt:lpstr>Requirements Specifications  (Functional Requirements)</vt:lpstr>
      <vt:lpstr>Requirements Specifications  (Non-Functional Requirements)</vt:lpstr>
      <vt:lpstr>Methodology  </vt:lpstr>
      <vt:lpstr>Project Design (Data Flow Diagram Level 0) </vt:lpstr>
      <vt:lpstr>Project Design (Data Flow Diagram Level 1) </vt:lpstr>
      <vt:lpstr>Project Design (Use Case Diagram) </vt:lpstr>
      <vt:lpstr>Project Design (Sequence Diagram) </vt:lpstr>
      <vt:lpstr>Project Design (Activity Diagram) </vt:lpstr>
      <vt:lpstr>Implementation</vt:lpstr>
      <vt:lpstr>       User Interface (Splash Screen) </vt:lpstr>
      <vt:lpstr>       User Interface (Main Window) </vt:lpstr>
      <vt:lpstr>User Interface (Preprocessing)</vt:lpstr>
      <vt:lpstr>User Interface (Preprocessing)</vt:lpstr>
      <vt:lpstr>User Interface (Preprocessing)</vt:lpstr>
      <vt:lpstr>  User Interface (Segmentation) </vt:lpstr>
      <vt:lpstr>  User Interface (Segmentation) </vt:lpstr>
      <vt:lpstr>  User Interface (Segmentation) </vt:lpstr>
      <vt:lpstr>  User Interface (Segmentation) </vt:lpstr>
      <vt:lpstr>User Interface (Classification) </vt:lpstr>
      <vt:lpstr>User Interface (Classification) </vt:lpstr>
      <vt:lpstr> Modern Tools  </vt:lpstr>
      <vt:lpstr> 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ilyasfatiha@gmail.com</cp:lastModifiedBy>
  <cp:revision>299</cp:revision>
  <dcterms:created xsi:type="dcterms:W3CDTF">2014-09-12T06:08:17Z</dcterms:created>
  <dcterms:modified xsi:type="dcterms:W3CDTF">2020-12-06T09:20:16Z</dcterms:modified>
</cp:coreProperties>
</file>