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7" r:id="rId2"/>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2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876" autoAdjust="0"/>
    <p:restoredTop sz="96187" autoAdjust="0"/>
  </p:normalViewPr>
  <p:slideViewPr>
    <p:cSldViewPr>
      <p:cViewPr>
        <p:scale>
          <a:sx n="92" d="100"/>
          <a:sy n="92" d="100"/>
        </p:scale>
        <p:origin x="-1589" y="-3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70238" cy="479425"/>
          </a:xfrm>
          <a:prstGeom prst="rect">
            <a:avLst/>
          </a:prstGeom>
        </p:spPr>
        <p:txBody>
          <a:bodyPr vert="horz" lIns="95747" tIns="47873" rIns="95747" bIns="47873" rtlCol="0"/>
          <a:lstStyle>
            <a:lvl1pPr algn="l">
              <a:defRPr sz="1300"/>
            </a:lvl1pPr>
          </a:lstStyle>
          <a:p>
            <a:endParaRPr lang="en-US" dirty="0"/>
          </a:p>
        </p:txBody>
      </p:sp>
      <p:sp>
        <p:nvSpPr>
          <p:cNvPr id="3" name="Date Placeholder 2"/>
          <p:cNvSpPr>
            <a:spLocks noGrp="1"/>
          </p:cNvSpPr>
          <p:nvPr>
            <p:ph type="dt" sz="quarter" idx="1"/>
          </p:nvPr>
        </p:nvSpPr>
        <p:spPr>
          <a:xfrm>
            <a:off x="4143375" y="1"/>
            <a:ext cx="3170238" cy="479425"/>
          </a:xfrm>
          <a:prstGeom prst="rect">
            <a:avLst/>
          </a:prstGeom>
        </p:spPr>
        <p:txBody>
          <a:bodyPr vert="horz" lIns="95747" tIns="47873" rIns="95747" bIns="47873" rtlCol="0"/>
          <a:lstStyle>
            <a:lvl1pPr algn="r">
              <a:defRPr sz="1300"/>
            </a:lvl1pPr>
          </a:lstStyle>
          <a:p>
            <a:fld id="{A6BA74D9-E476-44A1-B65F-A32779AD8FFA}" type="datetimeFigureOut">
              <a:rPr lang="en-US" smtClean="0"/>
              <a:pPr/>
              <a:t>12/6/2020</a:t>
            </a:fld>
            <a:endParaRPr lang="en-US" dirty="0"/>
          </a:p>
        </p:txBody>
      </p:sp>
      <p:sp>
        <p:nvSpPr>
          <p:cNvPr id="4" name="Footer Placeholder 3"/>
          <p:cNvSpPr>
            <a:spLocks noGrp="1"/>
          </p:cNvSpPr>
          <p:nvPr>
            <p:ph type="ftr" sz="quarter" idx="2"/>
          </p:nvPr>
        </p:nvSpPr>
        <p:spPr>
          <a:xfrm>
            <a:off x="0" y="9120190"/>
            <a:ext cx="3170238" cy="479425"/>
          </a:xfrm>
          <a:prstGeom prst="rect">
            <a:avLst/>
          </a:prstGeom>
        </p:spPr>
        <p:txBody>
          <a:bodyPr vert="horz" lIns="95747" tIns="47873" rIns="95747" bIns="47873" rtlCol="0" anchor="b"/>
          <a:lstStyle>
            <a:lvl1pPr algn="l">
              <a:defRPr sz="1300"/>
            </a:lvl1pPr>
          </a:lstStyle>
          <a:p>
            <a:endParaRPr lang="en-US" dirty="0"/>
          </a:p>
        </p:txBody>
      </p:sp>
      <p:sp>
        <p:nvSpPr>
          <p:cNvPr id="5" name="Slide Number Placeholder 4"/>
          <p:cNvSpPr>
            <a:spLocks noGrp="1"/>
          </p:cNvSpPr>
          <p:nvPr>
            <p:ph type="sldNum" sz="quarter" idx="3"/>
          </p:nvPr>
        </p:nvSpPr>
        <p:spPr>
          <a:xfrm>
            <a:off x="4143375" y="9120190"/>
            <a:ext cx="3170238" cy="479425"/>
          </a:xfrm>
          <a:prstGeom prst="rect">
            <a:avLst/>
          </a:prstGeom>
        </p:spPr>
        <p:txBody>
          <a:bodyPr vert="horz" lIns="95747" tIns="47873" rIns="95747" bIns="47873" rtlCol="0" anchor="b"/>
          <a:lstStyle>
            <a:lvl1pPr algn="r">
              <a:defRPr sz="1300"/>
            </a:lvl1pPr>
          </a:lstStyle>
          <a:p>
            <a:fld id="{B2573D49-D9F1-4E83-AAAB-581D83FF9202}" type="slidenum">
              <a:rPr lang="en-US" smtClean="0"/>
              <a:pPr/>
              <a:t>‹#›</a:t>
            </a:fld>
            <a:endParaRPr lang="en-US" dirty="0"/>
          </a:p>
        </p:txBody>
      </p:sp>
    </p:spTree>
    <p:extLst>
      <p:ext uri="{BB962C8B-B14F-4D97-AF65-F5344CB8AC3E}">
        <p14:creationId xmlns:p14="http://schemas.microsoft.com/office/powerpoint/2010/main" val="32659592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101214" tIns="50607" rIns="101214" bIns="50607" rtlCol="0"/>
          <a:lstStyle>
            <a:lvl1pPr algn="l">
              <a:defRPr sz="1400"/>
            </a:lvl1pPr>
          </a:lstStyle>
          <a:p>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101214" tIns="50607" rIns="101214" bIns="50607" rtlCol="0"/>
          <a:lstStyle>
            <a:lvl1pPr algn="r">
              <a:defRPr sz="1400"/>
            </a:lvl1pPr>
          </a:lstStyle>
          <a:p>
            <a:fld id="{8DAFDBBF-1A0D-4678-9F22-F5CE9BFE17A0}" type="datetimeFigureOut">
              <a:rPr lang="en-US" smtClean="0"/>
              <a:pPr/>
              <a:t>12/6/2020</a:t>
            </a:fld>
            <a:endParaRPr lang="en-US" dirty="0"/>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101214" tIns="50607" rIns="101214" bIns="50607"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101214" tIns="50607" rIns="101214" bIns="50607"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101214" tIns="50607" rIns="101214" bIns="50607" rtlCol="0" anchor="b"/>
          <a:lstStyle>
            <a:lvl1pPr algn="l">
              <a:defRPr sz="1400"/>
            </a:lvl1pPr>
          </a:lstStyle>
          <a:p>
            <a:endParaRPr lang="en-US"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101214" tIns="50607" rIns="101214" bIns="50607" rtlCol="0" anchor="b"/>
          <a:lstStyle>
            <a:lvl1pPr algn="r">
              <a:defRPr sz="1400"/>
            </a:lvl1pPr>
          </a:lstStyle>
          <a:p>
            <a:fld id="{1BB2EE91-2DE7-4F8C-8980-2F0CDFCB75D1}" type="slidenum">
              <a:rPr lang="en-US" smtClean="0"/>
              <a:pPr/>
              <a:t>‹#›</a:t>
            </a:fld>
            <a:endParaRPr lang="en-US" dirty="0"/>
          </a:p>
        </p:txBody>
      </p:sp>
    </p:spTree>
    <p:extLst>
      <p:ext uri="{BB962C8B-B14F-4D97-AF65-F5344CB8AC3E}">
        <p14:creationId xmlns:p14="http://schemas.microsoft.com/office/powerpoint/2010/main" val="490732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BCBE607-0E67-4A80-90A5-A9A775D7C510}" type="slidenum">
              <a:rPr lang="en-US" smtClean="0"/>
              <a:pPr/>
              <a:t>1</a:t>
            </a:fld>
            <a:endParaRPr lang="en-US" dirty="0"/>
          </a:p>
        </p:txBody>
      </p:sp>
    </p:spTree>
    <p:extLst>
      <p:ext uri="{BB962C8B-B14F-4D97-AF65-F5344CB8AC3E}">
        <p14:creationId xmlns:p14="http://schemas.microsoft.com/office/powerpoint/2010/main" val="7746942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BDE8865-AC8C-43A7-9CFB-C31998A53B40}" type="datetimeFigureOut">
              <a:rPr lang="en-US" smtClean="0"/>
              <a:pPr/>
              <a:t>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2D9A887-5F89-4BB4-A11E-4107993989CD}"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DE8865-AC8C-43A7-9CFB-C31998A53B40}" type="datetimeFigureOut">
              <a:rPr lang="en-US" smtClean="0"/>
              <a:pPr/>
              <a:t>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2D9A887-5F89-4BB4-A11E-4107993989CD}"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DE8865-AC8C-43A7-9CFB-C31998A53B40}" type="datetimeFigureOut">
              <a:rPr lang="en-US" smtClean="0"/>
              <a:pPr/>
              <a:t>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2D9A887-5F89-4BB4-A11E-4107993989CD}"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DE8865-AC8C-43A7-9CFB-C31998A53B40}" type="datetimeFigureOut">
              <a:rPr lang="en-US" smtClean="0"/>
              <a:pPr/>
              <a:t>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2D9A887-5F89-4BB4-A11E-4107993989CD}"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DE8865-AC8C-43A7-9CFB-C31998A53B40}" type="datetimeFigureOut">
              <a:rPr lang="en-US" smtClean="0"/>
              <a:pPr/>
              <a:t>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2D9A887-5F89-4BB4-A11E-4107993989CD}"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BDE8865-AC8C-43A7-9CFB-C31998A53B40}" type="datetimeFigureOut">
              <a:rPr lang="en-US" smtClean="0"/>
              <a:pPr/>
              <a:t>12/6/2020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2D9A887-5F89-4BB4-A11E-4107993989CD}"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BDE8865-AC8C-43A7-9CFB-C31998A53B40}" type="datetimeFigureOut">
              <a:rPr lang="en-US" smtClean="0"/>
              <a:pPr/>
              <a:t>12/6/2020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2D9A887-5F89-4BB4-A11E-4107993989CD}"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BDE8865-AC8C-43A7-9CFB-C31998A53B40}" type="datetimeFigureOut">
              <a:rPr lang="en-US" smtClean="0"/>
              <a:pPr/>
              <a:t>12/6/2020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2D9A887-5F89-4BB4-A11E-4107993989CD}"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DE8865-AC8C-43A7-9CFB-C31998A53B40}" type="datetimeFigureOut">
              <a:rPr lang="en-US" smtClean="0"/>
              <a:pPr/>
              <a:t>12/6/2020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2D9A887-5F89-4BB4-A11E-4107993989CD}"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DE8865-AC8C-43A7-9CFB-C31998A53B40}" type="datetimeFigureOut">
              <a:rPr lang="en-US" smtClean="0"/>
              <a:pPr/>
              <a:t>12/6/2020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2D9A887-5F89-4BB4-A11E-4107993989CD}"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DE8865-AC8C-43A7-9CFB-C31998A53B40}" type="datetimeFigureOut">
              <a:rPr lang="en-US" smtClean="0"/>
              <a:pPr/>
              <a:t>12/6/2020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2D9A887-5F89-4BB4-A11E-4107993989CD}"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DE8865-AC8C-43A7-9CFB-C31998A53B40}" type="datetimeFigureOut">
              <a:rPr lang="en-US" smtClean="0"/>
              <a:pPr/>
              <a:t>12/6/2020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D9A887-5F89-4BB4-A11E-4107993989CD}"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jp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91678"/>
            <a:ext cx="4343400" cy="759022"/>
          </a:xfrm>
          <a:noFill/>
          <a:ln>
            <a:noFill/>
          </a:ln>
          <a:effectLst>
            <a:glow rad="101600">
              <a:schemeClr val="accent5">
                <a:satMod val="175000"/>
                <a:alpha val="40000"/>
              </a:schemeClr>
            </a:glow>
            <a:outerShdw blurRad="40000" dist="20000" dir="54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a:noAutofit/>
          </a:bodyPr>
          <a:lstStyle/>
          <a:p>
            <a:pPr>
              <a:spcBef>
                <a:spcPts val="600"/>
              </a:spcBef>
              <a:spcAft>
                <a:spcPts val="600"/>
              </a:spcAft>
            </a:pPr>
            <a:r>
              <a:rPr lang="en-US" sz="3200" b="1" baseline="30000" dirty="0" smtClean="0">
                <a:solidFill>
                  <a:srgbClr val="FFFF00"/>
                </a:solidFill>
                <a:latin typeface="Times New Roman" pitchFamily="18" charset="0"/>
                <a:cs typeface="Times New Roman" pitchFamily="18" charset="0"/>
              </a:rPr>
              <a:t>A PET CARE</a:t>
            </a:r>
            <a:br>
              <a:rPr lang="en-US" sz="3200" b="1" baseline="30000" dirty="0" smtClean="0">
                <a:solidFill>
                  <a:srgbClr val="FFFF00"/>
                </a:solidFill>
                <a:latin typeface="Times New Roman" pitchFamily="18" charset="0"/>
                <a:cs typeface="Times New Roman" pitchFamily="18" charset="0"/>
              </a:rPr>
            </a:br>
            <a:r>
              <a:rPr lang="en-US" sz="1600" b="1" baseline="30000" dirty="0" smtClean="0">
                <a:solidFill>
                  <a:srgbClr val="FFFF00"/>
                </a:solidFill>
                <a:latin typeface="Times New Roman" pitchFamily="18" charset="0"/>
                <a:cs typeface="Times New Roman" pitchFamily="18" charset="0"/>
              </a:rPr>
              <a:t>Final </a:t>
            </a:r>
            <a:r>
              <a:rPr lang="en-US" sz="1600" b="1" baseline="30000" dirty="0">
                <a:solidFill>
                  <a:srgbClr val="FFFF00"/>
                </a:solidFill>
                <a:latin typeface="Times New Roman" pitchFamily="18" charset="0"/>
                <a:cs typeface="Times New Roman" pitchFamily="18" charset="0"/>
              </a:rPr>
              <a:t>Year Project (</a:t>
            </a:r>
            <a:r>
              <a:rPr lang="en-US" sz="1600" b="1" baseline="30000" dirty="0" smtClean="0">
                <a:solidFill>
                  <a:srgbClr val="FFFF00"/>
                </a:solidFill>
                <a:latin typeface="Times New Roman" pitchFamily="18" charset="0"/>
                <a:cs typeface="Times New Roman" pitchFamily="18" charset="0"/>
              </a:rPr>
              <a:t>2017-2021)</a:t>
            </a:r>
            <a:r>
              <a:rPr lang="en-US" sz="1600" b="1" baseline="30000" dirty="0">
                <a:solidFill>
                  <a:srgbClr val="FFFF00"/>
                </a:solidFill>
                <a:latin typeface="Times New Roman" pitchFamily="18" charset="0"/>
                <a:cs typeface="Times New Roman" pitchFamily="18" charset="0"/>
              </a:rPr>
              <a:t/>
            </a:r>
            <a:br>
              <a:rPr lang="en-US" sz="1600" b="1" baseline="30000" dirty="0">
                <a:solidFill>
                  <a:srgbClr val="FFFF00"/>
                </a:solidFill>
                <a:latin typeface="Times New Roman" pitchFamily="18" charset="0"/>
                <a:cs typeface="Times New Roman" pitchFamily="18" charset="0"/>
              </a:rPr>
            </a:br>
            <a:r>
              <a:rPr lang="en-US" sz="1400" b="1" baseline="30000" dirty="0">
                <a:solidFill>
                  <a:srgbClr val="FFFF00"/>
                </a:solidFill>
                <a:latin typeface="Times New Roman" pitchFamily="18" charset="0"/>
                <a:cs typeface="Times New Roman" pitchFamily="18" charset="0"/>
              </a:rPr>
              <a:t>Department of Computer Science</a:t>
            </a:r>
            <a:br>
              <a:rPr lang="en-US" sz="1400" b="1" baseline="30000" dirty="0">
                <a:solidFill>
                  <a:srgbClr val="FFFF00"/>
                </a:solidFill>
                <a:latin typeface="Times New Roman" pitchFamily="18" charset="0"/>
                <a:cs typeface="Times New Roman" pitchFamily="18" charset="0"/>
              </a:rPr>
            </a:br>
            <a:r>
              <a:rPr lang="en-US" sz="1400" b="1" baseline="30000" dirty="0">
                <a:solidFill>
                  <a:srgbClr val="FFFF00"/>
                </a:solidFill>
                <a:latin typeface="Times New Roman" pitchFamily="18" charset="0"/>
                <a:cs typeface="Times New Roman" pitchFamily="18" charset="0"/>
              </a:rPr>
              <a:t>COMSATS University Islamabad, Attock Campus</a:t>
            </a:r>
          </a:p>
        </p:txBody>
      </p:sp>
      <p:sp>
        <p:nvSpPr>
          <p:cNvPr id="9" name="Content Placeholder 2"/>
          <p:cNvSpPr txBox="1">
            <a:spLocks/>
          </p:cNvSpPr>
          <p:nvPr/>
        </p:nvSpPr>
        <p:spPr>
          <a:xfrm>
            <a:off x="0" y="914399"/>
            <a:ext cx="2057400" cy="5931101"/>
          </a:xfrm>
          <a:prstGeom prst="rect">
            <a:avLst/>
          </a:prstGeom>
          <a:ln/>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p>
            <a:pPr marL="0" marR="0" lvl="0" indent="0" algn="ctr" defTabSz="914400" rtl="0" eaLnBrk="1" fontAlgn="auto" latinLnBrk="0" hangingPunct="1">
              <a:spcBef>
                <a:spcPts val="300"/>
              </a:spcBef>
              <a:spcAft>
                <a:spcPts val="300"/>
              </a:spcAft>
              <a:buClrTx/>
              <a:buSzTx/>
              <a:buFont typeface="Arial" pitchFamily="34" charset="0"/>
              <a:buNone/>
              <a:tabLst/>
              <a:defRPr/>
            </a:pPr>
            <a:r>
              <a:rPr kumimoji="0" lang="en-US" sz="1400" b="1" i="0" u="none" strike="noStrike" kern="1200" cap="none" spc="0" normalizeH="0" baseline="0" noProof="0" dirty="0" smtClean="0">
                <a:ln>
                  <a:noFill/>
                </a:ln>
                <a:solidFill>
                  <a:schemeClr val="bg2">
                    <a:lumMod val="10000"/>
                  </a:schemeClr>
                </a:solidFill>
                <a:effectLst/>
                <a:uLnTx/>
                <a:uFillTx/>
                <a:latin typeface="Arial" pitchFamily="34" charset="0"/>
                <a:cs typeface="Arial" pitchFamily="34" charset="0"/>
              </a:rPr>
              <a:t>Introduction</a:t>
            </a:r>
          </a:p>
          <a:p>
            <a:pPr algn="just">
              <a:spcBef>
                <a:spcPts val="300"/>
              </a:spcBef>
              <a:spcAft>
                <a:spcPts val="300"/>
              </a:spcAft>
              <a:defRPr/>
            </a:pPr>
            <a:r>
              <a:rPr lang="en-US" sz="800" dirty="0" smtClean="0">
                <a:latin typeface="Times New Roman" panose="02020603050405020304" pitchFamily="18" charset="0"/>
                <a:ea typeface="Calibri" panose="020F0502020204030204" pitchFamily="34" charset="0"/>
              </a:rPr>
              <a:t>Our project is based on android application of a pet care system to provide an easy and comfort platform to user.</a:t>
            </a:r>
            <a:r>
              <a:rPr lang="en-US" sz="800" dirty="0" smtClean="0">
                <a:solidFill>
                  <a:srgbClr val="000000"/>
                </a:solidFill>
                <a:latin typeface="Times New Roman" panose="02020603050405020304" pitchFamily="18" charset="0"/>
                <a:ea typeface="Times New Roman" panose="02020603050405020304" pitchFamily="18" charset="0"/>
              </a:rPr>
              <a:t> </a:t>
            </a:r>
            <a:r>
              <a:rPr lang="en-GB" sz="800" dirty="0" smtClean="0">
                <a:latin typeface="Times New Roman" panose="02020603050405020304" pitchFamily="18" charset="0"/>
                <a:ea typeface="Batang"/>
              </a:rPr>
              <a:t>As we know in this modern and technologically advanced world everyone have smartphone and everyone find a solution using smartphone. And on the other hand</a:t>
            </a:r>
            <a:r>
              <a:rPr lang="en-IE" sz="800" dirty="0" smtClean="0">
                <a:latin typeface="Times New Roman" panose="02020603050405020304" pitchFamily="18" charset="0"/>
                <a:ea typeface="Calibri" panose="020F0502020204030204" pitchFamily="34" charset="0"/>
              </a:rPr>
              <a:t> everyone have pets in their home,</a:t>
            </a:r>
            <a:r>
              <a:rPr lang="en-US" sz="800" dirty="0" smtClean="0">
                <a:latin typeface="Times New Roman" panose="02020603050405020304" pitchFamily="18" charset="0"/>
                <a:ea typeface="Calibri" panose="020F0502020204030204" pitchFamily="34" charset="0"/>
              </a:rPr>
              <a:t> we provide a way to take care of your pet based on mobile application. Having a pet can be a stressful and exhausting experience. So to tackle this situation this application is easier and non-exhausting way to take care of your pet. The pet safety and protection.</a:t>
            </a:r>
            <a:r>
              <a:rPr lang="en-US" sz="800" dirty="0" smtClean="0">
                <a:solidFill>
                  <a:srgbClr val="000000"/>
                </a:solidFill>
                <a:latin typeface="Times New Roman" panose="02020603050405020304" pitchFamily="18" charset="0"/>
                <a:ea typeface="Times New Roman" panose="02020603050405020304" pitchFamily="18" charset="0"/>
              </a:rPr>
              <a:t> </a:t>
            </a:r>
            <a:r>
              <a:rPr lang="en-IE" sz="800" dirty="0" smtClean="0">
                <a:latin typeface="Times New Roman" panose="02020603050405020304" pitchFamily="18" charset="0"/>
                <a:ea typeface="Calibri" panose="020F0502020204030204" pitchFamily="34" charset="0"/>
              </a:rPr>
              <a:t>In this application there is a multiple consoles, one console is for doctor and second console is for user/pet owner.</a:t>
            </a:r>
            <a:r>
              <a:rPr lang="en-IE" sz="800" b="1" dirty="0" smtClean="0">
                <a:latin typeface="Times New Roman" panose="02020603050405020304" pitchFamily="18" charset="0"/>
                <a:ea typeface="Times New Roman" panose="02020603050405020304" pitchFamily="18" charset="0"/>
              </a:rPr>
              <a:t> </a:t>
            </a:r>
            <a:endParaRPr lang="en-IE" sz="800" dirty="0" smtClean="0"/>
          </a:p>
          <a:p>
            <a:pPr lvl="0" algn="just">
              <a:spcBef>
                <a:spcPts val="300"/>
              </a:spcBef>
              <a:spcAft>
                <a:spcPts val="300"/>
              </a:spcAft>
              <a:defRPr/>
            </a:pPr>
            <a:r>
              <a:rPr lang="en-IE" sz="800" dirty="0" smtClean="0"/>
              <a:t> </a:t>
            </a:r>
            <a:r>
              <a:rPr lang="en-US" sz="1400" b="1" dirty="0" smtClean="0">
                <a:solidFill>
                  <a:schemeClr val="bg2">
                    <a:lumMod val="10000"/>
                  </a:schemeClr>
                </a:solidFill>
                <a:latin typeface="Arial" pitchFamily="34" charset="0"/>
                <a:cs typeface="Arial" pitchFamily="34" charset="0"/>
              </a:rPr>
              <a:t>Motivations</a:t>
            </a:r>
          </a:p>
          <a:p>
            <a:r>
              <a:rPr lang="en-GB" sz="800" dirty="0" smtClean="0"/>
              <a:t>This application is a great contribution to solve problems of people, by using our technical skills and to learn the mobile application development. We initiated this application with the purpose of making something new, unusual and beneficial to our society.</a:t>
            </a:r>
            <a:r>
              <a:rPr lang="en-US" sz="800" dirty="0" smtClean="0">
                <a:solidFill>
                  <a:schemeClr val="tx1"/>
                </a:solidFill>
              </a:rPr>
              <a:t>.</a:t>
            </a:r>
          </a:p>
          <a:p>
            <a:pPr marR="0" lvl="1">
              <a:lnSpc>
                <a:spcPct val="107000"/>
              </a:lnSpc>
              <a:spcBef>
                <a:spcPts val="0"/>
              </a:spcBef>
              <a:spcAft>
                <a:spcPts val="0"/>
              </a:spcAft>
            </a:pPr>
            <a:r>
              <a:rPr lang="en-GB" sz="900" b="1" dirty="0" smtClean="0">
                <a:latin typeface="Times New Roman" panose="02020603050405020304" pitchFamily="18" charset="0"/>
                <a:ea typeface="Batang" panose="02030600000101010101" pitchFamily="18" charset="-127"/>
                <a:cs typeface="Times New Roman" panose="02020603050405020304" pitchFamily="18" charset="0"/>
              </a:rPr>
              <a:t>Related work done by other</a:t>
            </a:r>
            <a:endParaRPr lang="en-US" sz="1400" b="1" dirty="0" smtClean="0">
              <a:solidFill>
                <a:schemeClr val="bg2">
                  <a:lumMod val="10000"/>
                </a:schemeClr>
              </a:solidFill>
              <a:latin typeface="Arial" pitchFamily="34" charset="0"/>
              <a:cs typeface="Arial" pitchFamily="34" charset="0"/>
            </a:endParaRPr>
          </a:p>
          <a:p>
            <a:pPr>
              <a:lnSpc>
                <a:spcPct val="106000"/>
              </a:lnSpc>
              <a:spcAft>
                <a:spcPts val="800"/>
              </a:spcAft>
            </a:pPr>
            <a:r>
              <a:rPr lang="en-US" sz="1000" dirty="0">
                <a:latin typeface="Times New Roman" panose="02020603050405020304" pitchFamily="18" charset="0"/>
                <a:ea typeface="Calibri" panose="020F0502020204030204" pitchFamily="34" charset="0"/>
                <a:cs typeface="Times New Roman" panose="02020603050405020304" pitchFamily="18" charset="0"/>
              </a:rPr>
              <a:t>11 pets: pet </a:t>
            </a:r>
            <a:r>
              <a:rPr lang="en-US" sz="1000" dirty="0" smtClean="0">
                <a:latin typeface="Times New Roman" panose="02020603050405020304" pitchFamily="18" charset="0"/>
                <a:ea typeface="Calibri" panose="020F0502020204030204" pitchFamily="34" charset="0"/>
                <a:cs typeface="Times New Roman" panose="02020603050405020304" pitchFamily="18" charset="0"/>
              </a:rPr>
              <a:t>care (App)</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pPr>
            <a:r>
              <a:rPr lang="en-US" sz="1000" b="1" dirty="0" smtClean="0">
                <a:latin typeface="Times New Roman" panose="02020603050405020304" pitchFamily="18" charset="0"/>
                <a:ea typeface="Calibri" panose="020F0502020204030204" pitchFamily="34" charset="0"/>
                <a:cs typeface="Times New Roman" panose="02020603050405020304" pitchFamily="18" charset="0"/>
              </a:rPr>
              <a:t>Weakness</a:t>
            </a:r>
          </a:p>
          <a:p>
            <a:pPr>
              <a:lnSpc>
                <a:spcPct val="106000"/>
              </a:lnSpc>
              <a:spcAft>
                <a:spcPts val="800"/>
              </a:spcAft>
            </a:pPr>
            <a:r>
              <a:rPr lang="en-US" sz="800" dirty="0">
                <a:latin typeface="Times New Roman" panose="02020603050405020304" pitchFamily="18" charset="0"/>
                <a:ea typeface="Calibri" panose="020F0502020204030204" pitchFamily="34" charset="0"/>
                <a:cs typeface="Times New Roman" panose="02020603050405020304" pitchFamily="18" charset="0"/>
              </a:rPr>
              <a:t>Application is develop but not have proper security system. In this app user cannot upload many problems all user upload one by one problem and not given location and doctors </a:t>
            </a:r>
            <a:r>
              <a:rPr lang="en-US" sz="800" dirty="0" smtClean="0">
                <a:latin typeface="Times New Roman" panose="02020603050405020304" pitchFamily="18" charset="0"/>
                <a:ea typeface="Calibri" panose="020F0502020204030204" pitchFamily="34" charset="0"/>
                <a:cs typeface="Times New Roman" panose="02020603050405020304" pitchFamily="18" charset="0"/>
              </a:rPr>
              <a:t>feedbacks.</a:t>
            </a:r>
          </a:p>
          <a:p>
            <a:pPr>
              <a:lnSpc>
                <a:spcPct val="106000"/>
              </a:lnSpc>
              <a:spcAft>
                <a:spcPts val="800"/>
              </a:spcAft>
            </a:pPr>
            <a:r>
              <a:rPr lang="en-US" sz="900" b="1" dirty="0" smtClean="0">
                <a:latin typeface="Calibri" panose="020F0502020204030204" pitchFamily="34" charset="0"/>
                <a:ea typeface="Calibri" panose="020F0502020204030204" pitchFamily="34" charset="0"/>
                <a:cs typeface="Times New Roman" panose="02020603050405020304" pitchFamily="18" charset="0"/>
              </a:rPr>
              <a:t>Proposed project Solution</a:t>
            </a:r>
            <a:r>
              <a:rPr lang="en-US" sz="900" b="1" dirty="0" smtClean="0">
                <a:latin typeface="Calibri" panose="020F0502020204030204" pitchFamily="34" charset="0"/>
                <a:ea typeface="Calibri" panose="020F0502020204030204" pitchFamily="34" charset="0"/>
                <a:cs typeface="Times New Roman" panose="02020603050405020304" pitchFamily="18" charset="0"/>
              </a:rPr>
              <a:t>:  </a:t>
            </a:r>
            <a:r>
              <a:rPr lang="en-US" sz="800" dirty="0" smtClean="0">
                <a:latin typeface="Times New Roman" panose="02020603050405020304" pitchFamily="18" charset="0"/>
                <a:ea typeface="Calibri" panose="020F0502020204030204" pitchFamily="34" charset="0"/>
                <a:cs typeface="Times New Roman" panose="02020603050405020304" pitchFamily="18" charset="0"/>
              </a:rPr>
              <a:t>Our </a:t>
            </a:r>
            <a:r>
              <a:rPr lang="en-US" sz="800" dirty="0">
                <a:latin typeface="Times New Roman" panose="02020603050405020304" pitchFamily="18" charset="0"/>
                <a:ea typeface="Calibri" panose="020F0502020204030204" pitchFamily="34" charset="0"/>
                <a:cs typeface="Times New Roman" panose="02020603050405020304" pitchFamily="18" charset="0"/>
              </a:rPr>
              <a:t>application is develop in such way that its provide proper security system. We provide OTP code for security verification. We also set admin approval security system for doctors. We provide location of the doctor so user easily visit.  </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pP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lvl="0" algn="just">
              <a:spcBef>
                <a:spcPts val="300"/>
              </a:spcBef>
              <a:spcAft>
                <a:spcPts val="300"/>
              </a:spcAft>
              <a:defRPr/>
            </a:pPr>
            <a:endParaRPr lang="en-US" sz="1200" dirty="0">
              <a:solidFill>
                <a:schemeClr val="tx1"/>
              </a:solidFill>
              <a:latin typeface="Arial" pitchFamily="34" charset="0"/>
              <a:cs typeface="Arial" pitchFamily="34" charset="0"/>
            </a:endParaRPr>
          </a:p>
        </p:txBody>
      </p:sp>
      <p:sp>
        <p:nvSpPr>
          <p:cNvPr id="12" name="Content Placeholder 2"/>
          <p:cNvSpPr txBox="1">
            <a:spLocks/>
          </p:cNvSpPr>
          <p:nvPr/>
        </p:nvSpPr>
        <p:spPr>
          <a:xfrm>
            <a:off x="2057400" y="914400"/>
            <a:ext cx="2819400" cy="5931100"/>
          </a:xfrm>
          <a:prstGeom prst="rect">
            <a:avLst/>
          </a:prstGeom>
          <a:ln/>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p>
            <a:pPr algn="ctr">
              <a:spcBef>
                <a:spcPts val="300"/>
              </a:spcBef>
              <a:spcAft>
                <a:spcPts val="300"/>
              </a:spcAft>
              <a:defRPr/>
            </a:pPr>
            <a:r>
              <a:rPr lang="en-US" sz="1400" b="1" dirty="0">
                <a:solidFill>
                  <a:schemeClr val="bg2">
                    <a:lumMod val="10000"/>
                  </a:schemeClr>
                </a:solidFill>
                <a:latin typeface="Arial" pitchFamily="34" charset="0"/>
                <a:cs typeface="Arial" pitchFamily="34" charset="0"/>
              </a:rPr>
              <a:t>Architecture</a:t>
            </a:r>
          </a:p>
        </p:txBody>
      </p:sp>
      <p:sp>
        <p:nvSpPr>
          <p:cNvPr id="13" name="Content Placeholder 2"/>
          <p:cNvSpPr txBox="1">
            <a:spLocks/>
          </p:cNvSpPr>
          <p:nvPr/>
        </p:nvSpPr>
        <p:spPr>
          <a:xfrm>
            <a:off x="4876800" y="914400"/>
            <a:ext cx="2133600" cy="3657600"/>
          </a:xfrm>
          <a:prstGeom prst="rect">
            <a:avLst/>
          </a:prstGeom>
          <a:ln/>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p>
            <a:pPr lvl="0" algn="ctr">
              <a:spcBef>
                <a:spcPts val="300"/>
              </a:spcBef>
              <a:spcAft>
                <a:spcPts val="300"/>
              </a:spcAft>
              <a:defRPr/>
            </a:pPr>
            <a:r>
              <a:rPr lang="en-US" sz="1400" b="1" dirty="0">
                <a:solidFill>
                  <a:schemeClr val="bg2">
                    <a:lumMod val="10000"/>
                  </a:schemeClr>
                </a:solidFill>
                <a:latin typeface="Arial" pitchFamily="34" charset="0"/>
                <a:cs typeface="Arial" pitchFamily="34" charset="0"/>
              </a:rPr>
              <a:t>Results</a:t>
            </a:r>
          </a:p>
          <a:p>
            <a:pPr lvl="0" algn="just">
              <a:spcBef>
                <a:spcPts val="300"/>
              </a:spcBef>
              <a:spcAft>
                <a:spcPts val="300"/>
              </a:spcAft>
              <a:defRPr/>
            </a:pPr>
            <a:endParaRPr lang="en-US" sz="1200" dirty="0">
              <a:solidFill>
                <a:schemeClr val="tx1"/>
              </a:solidFill>
              <a:latin typeface="Arial" pitchFamily="34" charset="0"/>
              <a:cs typeface="Arial" pitchFamily="34" charset="0"/>
            </a:endParaRPr>
          </a:p>
          <a:p>
            <a:pPr lvl="0" algn="just">
              <a:spcBef>
                <a:spcPts val="300"/>
              </a:spcBef>
              <a:spcAft>
                <a:spcPts val="300"/>
              </a:spcAft>
              <a:defRPr/>
            </a:pPr>
            <a:endParaRPr lang="en-US" sz="1200" dirty="0">
              <a:solidFill>
                <a:schemeClr val="tx1"/>
              </a:solidFill>
              <a:latin typeface="Arial" pitchFamily="34" charset="0"/>
              <a:cs typeface="Arial" pitchFamily="34" charset="0"/>
            </a:endParaRPr>
          </a:p>
          <a:p>
            <a:pPr lvl="0" algn="just">
              <a:spcBef>
                <a:spcPts val="300"/>
              </a:spcBef>
              <a:spcAft>
                <a:spcPts val="300"/>
              </a:spcAft>
              <a:defRPr/>
            </a:pPr>
            <a:endParaRPr lang="en-US" sz="1200" dirty="0">
              <a:solidFill>
                <a:schemeClr val="tx1"/>
              </a:solidFill>
              <a:latin typeface="Arial" pitchFamily="34" charset="0"/>
              <a:cs typeface="Arial" pitchFamily="34" charset="0"/>
            </a:endParaRPr>
          </a:p>
          <a:p>
            <a:pPr lvl="0" algn="ctr">
              <a:spcBef>
                <a:spcPts val="300"/>
              </a:spcBef>
              <a:spcAft>
                <a:spcPts val="300"/>
              </a:spcAft>
              <a:defRPr/>
            </a:pPr>
            <a:endParaRPr lang="en-US" sz="1400" b="1" dirty="0">
              <a:solidFill>
                <a:schemeClr val="tx1"/>
              </a:solidFill>
              <a:latin typeface="Arial" pitchFamily="34" charset="0"/>
              <a:cs typeface="Arial" pitchFamily="34" charset="0"/>
            </a:endParaRPr>
          </a:p>
          <a:p>
            <a:pPr lvl="0" algn="ctr">
              <a:spcBef>
                <a:spcPts val="300"/>
              </a:spcBef>
              <a:spcAft>
                <a:spcPts val="300"/>
              </a:spcAft>
              <a:defRPr/>
            </a:pPr>
            <a:endParaRPr lang="en-US" sz="1400" b="1" dirty="0">
              <a:solidFill>
                <a:schemeClr val="tx1"/>
              </a:solidFill>
              <a:latin typeface="Arial" pitchFamily="34" charset="0"/>
              <a:cs typeface="Arial" pitchFamily="34" charset="0"/>
            </a:endParaRPr>
          </a:p>
          <a:p>
            <a:pPr lvl="0" algn="ctr">
              <a:spcBef>
                <a:spcPts val="300"/>
              </a:spcBef>
              <a:spcAft>
                <a:spcPts val="300"/>
              </a:spcAft>
              <a:defRPr/>
            </a:pPr>
            <a:endParaRPr lang="en-US" sz="1400" b="1" dirty="0">
              <a:solidFill>
                <a:schemeClr val="tx1"/>
              </a:solidFill>
              <a:latin typeface="Arial" pitchFamily="34" charset="0"/>
              <a:cs typeface="Arial" pitchFamily="34" charset="0"/>
            </a:endParaRPr>
          </a:p>
          <a:p>
            <a:pPr lvl="0"/>
            <a:endParaRPr lang="en-US" sz="800" dirty="0"/>
          </a:p>
          <a:p>
            <a:pPr lvl="0"/>
            <a:endParaRPr lang="en-US" sz="1200" dirty="0"/>
          </a:p>
        </p:txBody>
      </p:sp>
      <p:sp>
        <p:nvSpPr>
          <p:cNvPr id="17" name="Content Placeholder 2"/>
          <p:cNvSpPr txBox="1">
            <a:spLocks/>
          </p:cNvSpPr>
          <p:nvPr/>
        </p:nvSpPr>
        <p:spPr>
          <a:xfrm>
            <a:off x="7010400" y="914400"/>
            <a:ext cx="2133600" cy="3657600"/>
          </a:xfrm>
          <a:prstGeom prst="rect">
            <a:avLst/>
          </a:prstGeom>
          <a:ln/>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p>
            <a:pPr lvl="0" algn="just">
              <a:lnSpc>
                <a:spcPct val="120000"/>
              </a:lnSpc>
              <a:spcBef>
                <a:spcPts val="300"/>
              </a:spcBef>
              <a:spcAft>
                <a:spcPts val="300"/>
              </a:spcAft>
              <a:defRPr/>
            </a:pPr>
            <a:endParaRPr lang="en-US" sz="1200" dirty="0">
              <a:solidFill>
                <a:srgbClr val="EEECE1">
                  <a:lumMod val="10000"/>
                </a:srgbClr>
              </a:solidFill>
              <a:latin typeface="Arial" pitchFamily="34" charset="0"/>
              <a:cs typeface="Arial" pitchFamily="34" charset="0"/>
            </a:endParaRPr>
          </a:p>
          <a:p>
            <a:pPr lvl="0" algn="just">
              <a:lnSpc>
                <a:spcPct val="120000"/>
              </a:lnSpc>
              <a:spcBef>
                <a:spcPts val="300"/>
              </a:spcBef>
              <a:spcAft>
                <a:spcPts val="300"/>
              </a:spcAft>
              <a:defRPr/>
            </a:pPr>
            <a:endParaRPr lang="en-US" sz="1200" dirty="0">
              <a:solidFill>
                <a:srgbClr val="EEECE1">
                  <a:lumMod val="10000"/>
                </a:srgbClr>
              </a:solidFill>
              <a:latin typeface="Arial" pitchFamily="34" charset="0"/>
              <a:cs typeface="Arial" pitchFamily="34" charset="0"/>
            </a:endParaRPr>
          </a:p>
          <a:p>
            <a:pPr lvl="0" algn="just">
              <a:lnSpc>
                <a:spcPct val="120000"/>
              </a:lnSpc>
              <a:spcBef>
                <a:spcPts val="300"/>
              </a:spcBef>
              <a:spcAft>
                <a:spcPts val="300"/>
              </a:spcAft>
              <a:defRPr/>
            </a:pPr>
            <a:endParaRPr lang="en-US" sz="1200" dirty="0">
              <a:solidFill>
                <a:srgbClr val="EEECE1">
                  <a:lumMod val="10000"/>
                </a:srgbClr>
              </a:solidFill>
              <a:latin typeface="Arial" pitchFamily="34" charset="0"/>
              <a:cs typeface="Arial" pitchFamily="34" charset="0"/>
            </a:endParaRPr>
          </a:p>
          <a:p>
            <a:pPr lvl="0" algn="just">
              <a:lnSpc>
                <a:spcPct val="120000"/>
              </a:lnSpc>
              <a:spcBef>
                <a:spcPts val="300"/>
              </a:spcBef>
              <a:spcAft>
                <a:spcPts val="300"/>
              </a:spcAft>
              <a:defRPr/>
            </a:pPr>
            <a:endParaRPr lang="en-US" sz="1200" dirty="0">
              <a:solidFill>
                <a:srgbClr val="EEECE1">
                  <a:lumMod val="10000"/>
                </a:srgbClr>
              </a:solidFill>
              <a:latin typeface="Arial" pitchFamily="34" charset="0"/>
              <a:cs typeface="Arial" pitchFamily="34" charset="0"/>
            </a:endParaRPr>
          </a:p>
          <a:p>
            <a:pPr lvl="0" algn="just">
              <a:lnSpc>
                <a:spcPct val="120000"/>
              </a:lnSpc>
              <a:spcBef>
                <a:spcPts val="300"/>
              </a:spcBef>
              <a:spcAft>
                <a:spcPts val="300"/>
              </a:spcAft>
              <a:defRPr/>
            </a:pPr>
            <a:endParaRPr lang="en-US" sz="1200" dirty="0">
              <a:solidFill>
                <a:srgbClr val="EEECE1">
                  <a:lumMod val="10000"/>
                </a:srgbClr>
              </a:solidFill>
              <a:latin typeface="Arial" pitchFamily="34" charset="0"/>
              <a:cs typeface="Arial" pitchFamily="34" charset="0"/>
            </a:endParaRPr>
          </a:p>
          <a:p>
            <a:pPr lvl="0" algn="just">
              <a:lnSpc>
                <a:spcPct val="120000"/>
              </a:lnSpc>
              <a:spcBef>
                <a:spcPts val="300"/>
              </a:spcBef>
              <a:spcAft>
                <a:spcPts val="300"/>
              </a:spcAft>
              <a:defRPr/>
            </a:pPr>
            <a:endParaRPr lang="en-US" sz="1200" dirty="0">
              <a:solidFill>
                <a:srgbClr val="EEECE1">
                  <a:lumMod val="10000"/>
                </a:srgbClr>
              </a:solidFill>
              <a:latin typeface="Arial" pitchFamily="34" charset="0"/>
              <a:cs typeface="Arial" pitchFamily="34" charset="0"/>
            </a:endParaRPr>
          </a:p>
        </p:txBody>
      </p:sp>
      <p:sp>
        <p:nvSpPr>
          <p:cNvPr id="18" name="Content Placeholder 2"/>
          <p:cNvSpPr txBox="1">
            <a:spLocks/>
          </p:cNvSpPr>
          <p:nvPr/>
        </p:nvSpPr>
        <p:spPr>
          <a:xfrm>
            <a:off x="4876800" y="4572000"/>
            <a:ext cx="4267200" cy="2273500"/>
          </a:xfrm>
          <a:prstGeom prst="rect">
            <a:avLst/>
          </a:prstGeom>
          <a:ln/>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p>
            <a:pPr lvl="0" algn="ctr">
              <a:lnSpc>
                <a:spcPct val="120000"/>
              </a:lnSpc>
              <a:spcBef>
                <a:spcPts val="600"/>
              </a:spcBef>
              <a:defRPr/>
            </a:pPr>
            <a:r>
              <a:rPr lang="en-US" sz="1200" b="1" dirty="0">
                <a:solidFill>
                  <a:schemeClr val="bg2">
                    <a:lumMod val="10000"/>
                  </a:schemeClr>
                </a:solidFill>
                <a:latin typeface="Arial" pitchFamily="34" charset="0"/>
                <a:cs typeface="Arial" pitchFamily="34" charset="0"/>
              </a:rPr>
              <a:t>Group Members</a:t>
            </a:r>
          </a:p>
          <a:p>
            <a:pPr lvl="0" algn="just">
              <a:lnSpc>
                <a:spcPct val="120000"/>
              </a:lnSpc>
              <a:spcBef>
                <a:spcPts val="600"/>
              </a:spcBef>
              <a:defRPr/>
            </a:pPr>
            <a:r>
              <a:rPr lang="en-US" sz="1000" b="1" i="1" dirty="0" smtClean="0">
                <a:solidFill>
                  <a:schemeClr val="bg2">
                    <a:lumMod val="10000"/>
                  </a:schemeClr>
                </a:solidFill>
                <a:latin typeface="+mj-lt"/>
                <a:cs typeface="Arial" pitchFamily="34" charset="0"/>
              </a:rPr>
              <a:t>Aadil Munir</a:t>
            </a:r>
            <a:endParaRPr lang="en-US" sz="1000" b="1" i="1" dirty="0">
              <a:solidFill>
                <a:schemeClr val="bg2">
                  <a:lumMod val="10000"/>
                </a:schemeClr>
              </a:solidFill>
              <a:latin typeface="+mj-lt"/>
              <a:cs typeface="Arial" pitchFamily="34" charset="0"/>
            </a:endParaRPr>
          </a:p>
          <a:p>
            <a:pPr lvl="0" algn="just">
              <a:lnSpc>
                <a:spcPct val="120000"/>
              </a:lnSpc>
              <a:defRPr/>
            </a:pPr>
            <a:r>
              <a:rPr lang="en-US" sz="900" b="1" i="1" dirty="0" smtClean="0">
                <a:solidFill>
                  <a:schemeClr val="bg2">
                    <a:lumMod val="10000"/>
                  </a:schemeClr>
                </a:solidFill>
                <a:latin typeface="+mj-lt"/>
                <a:cs typeface="Arial" pitchFamily="34" charset="0"/>
              </a:rPr>
              <a:t>CIIT/SP17-Bcs-040/ATK</a:t>
            </a:r>
            <a:endParaRPr lang="en-US" sz="900" b="1" i="1" dirty="0">
              <a:solidFill>
                <a:schemeClr val="bg2">
                  <a:lumMod val="10000"/>
                </a:schemeClr>
              </a:solidFill>
              <a:latin typeface="+mj-lt"/>
              <a:cs typeface="Arial" pitchFamily="34" charset="0"/>
            </a:endParaRPr>
          </a:p>
          <a:p>
            <a:pPr lvl="0" algn="just">
              <a:lnSpc>
                <a:spcPct val="120000"/>
              </a:lnSpc>
              <a:spcBef>
                <a:spcPts val="600"/>
              </a:spcBef>
              <a:defRPr/>
            </a:pPr>
            <a:r>
              <a:rPr lang="en-US" sz="1000" b="1" i="1" dirty="0" smtClean="0">
                <a:solidFill>
                  <a:schemeClr val="bg2">
                    <a:lumMod val="10000"/>
                  </a:schemeClr>
                </a:solidFill>
                <a:latin typeface="+mj-lt"/>
                <a:cs typeface="Arial" pitchFamily="34" charset="0"/>
              </a:rPr>
              <a:t>Ahsan Ayaz</a:t>
            </a:r>
            <a:endParaRPr lang="en-US" sz="1000" b="1" i="1" dirty="0">
              <a:solidFill>
                <a:schemeClr val="bg2">
                  <a:lumMod val="10000"/>
                </a:schemeClr>
              </a:solidFill>
              <a:latin typeface="+mj-lt"/>
              <a:cs typeface="Arial" pitchFamily="34" charset="0"/>
            </a:endParaRPr>
          </a:p>
          <a:p>
            <a:pPr lvl="0" algn="just">
              <a:lnSpc>
                <a:spcPct val="120000"/>
              </a:lnSpc>
              <a:defRPr/>
            </a:pPr>
            <a:r>
              <a:rPr lang="en-GB" sz="900" b="1" dirty="0" smtClean="0"/>
              <a:t>CIIT/FA16-BCS-002/ATK</a:t>
            </a:r>
            <a:endParaRPr lang="en-US" sz="1000" b="1" i="1" dirty="0">
              <a:solidFill>
                <a:schemeClr val="bg2">
                  <a:lumMod val="10000"/>
                </a:schemeClr>
              </a:solidFill>
              <a:latin typeface="+mj-lt"/>
              <a:cs typeface="Arial" pitchFamily="34" charset="0"/>
            </a:endParaRPr>
          </a:p>
          <a:p>
            <a:pPr lvl="0" algn="just">
              <a:lnSpc>
                <a:spcPct val="120000"/>
              </a:lnSpc>
              <a:spcBef>
                <a:spcPts val="600"/>
              </a:spcBef>
              <a:spcAft>
                <a:spcPts val="600"/>
              </a:spcAft>
              <a:defRPr/>
            </a:pPr>
            <a:r>
              <a:rPr lang="en-US" sz="1050" b="1" i="1" dirty="0" smtClean="0">
                <a:solidFill>
                  <a:schemeClr val="bg2">
                    <a:lumMod val="10000"/>
                  </a:schemeClr>
                </a:solidFill>
                <a:latin typeface="+mj-lt"/>
                <a:cs typeface="Arial" pitchFamily="34" charset="0"/>
              </a:rPr>
              <a:t>Supervisor</a:t>
            </a:r>
            <a:r>
              <a:rPr lang="en-US" sz="900" b="1" i="1" dirty="0">
                <a:solidFill>
                  <a:schemeClr val="bg2">
                    <a:lumMod val="10000"/>
                  </a:schemeClr>
                </a:solidFill>
                <a:latin typeface="+mj-lt"/>
                <a:cs typeface="Arial" pitchFamily="34" charset="0"/>
              </a:rPr>
              <a:t>:			</a:t>
            </a:r>
            <a:r>
              <a:rPr lang="en-US" sz="1000" b="1" i="1" dirty="0">
                <a:solidFill>
                  <a:schemeClr val="bg2">
                    <a:lumMod val="10000"/>
                  </a:schemeClr>
                </a:solidFill>
                <a:latin typeface="+mj-lt"/>
                <a:cs typeface="Arial" pitchFamily="34" charset="0"/>
              </a:rPr>
              <a:t>Co-Supervisor</a:t>
            </a:r>
            <a:r>
              <a:rPr lang="en-US" sz="900" b="1" i="1" dirty="0">
                <a:solidFill>
                  <a:schemeClr val="bg2">
                    <a:lumMod val="10000"/>
                  </a:schemeClr>
                </a:solidFill>
                <a:latin typeface="+mj-lt"/>
                <a:cs typeface="Arial" pitchFamily="34" charset="0"/>
              </a:rPr>
              <a:t>:</a:t>
            </a:r>
            <a:r>
              <a:rPr lang="en-US" sz="900" b="1" i="1" dirty="0">
                <a:solidFill>
                  <a:schemeClr val="tx1"/>
                </a:solidFill>
                <a:latin typeface="+mj-lt"/>
                <a:cs typeface="Arial" pitchFamily="34" charset="0"/>
              </a:rPr>
              <a:t> </a:t>
            </a:r>
          </a:p>
          <a:p>
            <a:pPr lvl="0" algn="just">
              <a:lnSpc>
                <a:spcPct val="120000"/>
              </a:lnSpc>
              <a:spcBef>
                <a:spcPts val="600"/>
              </a:spcBef>
              <a:spcAft>
                <a:spcPts val="600"/>
              </a:spcAft>
              <a:defRPr/>
            </a:pPr>
            <a:r>
              <a:rPr lang="en-US" sz="900" i="1" dirty="0" smtClean="0">
                <a:solidFill>
                  <a:schemeClr val="tx1"/>
                </a:solidFill>
                <a:latin typeface="+mj-lt"/>
                <a:cs typeface="Arial" pitchFamily="34" charset="0"/>
              </a:rPr>
              <a:t>DR. Muhammad Sharif		Muhammad Fahad</a:t>
            </a:r>
            <a:endParaRPr lang="en-US" sz="900" i="1" dirty="0">
              <a:solidFill>
                <a:schemeClr val="bg2">
                  <a:lumMod val="10000"/>
                </a:schemeClr>
              </a:solidFill>
              <a:latin typeface="+mj-lt"/>
              <a:cs typeface="Arial" pitchFamily="34" charset="0"/>
            </a:endParaRPr>
          </a:p>
        </p:txBody>
      </p:sp>
      <p:sp>
        <p:nvSpPr>
          <p:cNvPr id="15" name="TextBox 14"/>
          <p:cNvSpPr txBox="1"/>
          <p:nvPr/>
        </p:nvSpPr>
        <p:spPr>
          <a:xfrm>
            <a:off x="2667000" y="4677783"/>
            <a:ext cx="1088760" cy="307777"/>
          </a:xfrm>
          <a:prstGeom prst="rect">
            <a:avLst/>
          </a:prstGeom>
          <a:noFill/>
        </p:spPr>
        <p:txBody>
          <a:bodyPr wrap="none" rtlCol="0">
            <a:spAutoFit/>
          </a:bodyPr>
          <a:lstStyle/>
          <a:p>
            <a:pPr algn="ctr">
              <a:spcBef>
                <a:spcPts val="300"/>
              </a:spcBef>
              <a:spcAft>
                <a:spcPts val="300"/>
              </a:spcAft>
              <a:defRPr/>
            </a:pPr>
            <a:r>
              <a:rPr lang="en-US" sz="1400" b="1" dirty="0">
                <a:solidFill>
                  <a:schemeClr val="bg2">
                    <a:lumMod val="10000"/>
                  </a:schemeClr>
                </a:solidFill>
                <a:latin typeface="Arial" pitchFamily="34" charset="0"/>
                <a:cs typeface="Arial" pitchFamily="34" charset="0"/>
              </a:rPr>
              <a:t>Objectives</a:t>
            </a:r>
          </a:p>
        </p:txBody>
      </p:sp>
      <p:sp>
        <p:nvSpPr>
          <p:cNvPr id="16" name="TextBox 15"/>
          <p:cNvSpPr txBox="1"/>
          <p:nvPr/>
        </p:nvSpPr>
        <p:spPr>
          <a:xfrm>
            <a:off x="2171308" y="5011341"/>
            <a:ext cx="2553092" cy="2146742"/>
          </a:xfrm>
          <a:prstGeom prst="rect">
            <a:avLst/>
          </a:prstGeom>
          <a:noFill/>
        </p:spPr>
        <p:txBody>
          <a:bodyPr wrap="square" rtlCol="0">
            <a:spAutoFit/>
          </a:bodyPr>
          <a:lstStyle/>
          <a:p>
            <a:pPr marL="171450" lvl="0" indent="-171450" algn="just">
              <a:lnSpc>
                <a:spcPct val="150000"/>
              </a:lnSpc>
              <a:buFont typeface="Arial" panose="020B0604020202020204" pitchFamily="34" charset="0"/>
              <a:buChar char="•"/>
              <a:tabLst>
                <a:tab pos="171450" algn="l"/>
              </a:tabLst>
            </a:pPr>
            <a:r>
              <a:rPr lang="en-US" sz="900" dirty="0" smtClean="0"/>
              <a:t>Provide a easy path to user, that help him/her for take caring for their pets</a:t>
            </a:r>
            <a:endParaRPr lang="en-US" sz="900" i="1" dirty="0"/>
          </a:p>
          <a:p>
            <a:pPr marL="171450" lvl="0" indent="-171450" algn="just">
              <a:lnSpc>
                <a:spcPct val="150000"/>
              </a:lnSpc>
              <a:buFont typeface="Arial" panose="020B0604020202020204" pitchFamily="34" charset="0"/>
              <a:buChar char="•"/>
              <a:tabLst>
                <a:tab pos="171450" algn="l"/>
              </a:tabLst>
            </a:pPr>
            <a:r>
              <a:rPr lang="en-GB" sz="900" dirty="0" smtClean="0"/>
              <a:t>Increase in the knowledge and better treatment of pets.</a:t>
            </a:r>
            <a:endParaRPr lang="en-US" sz="1100" i="1" dirty="0"/>
          </a:p>
          <a:p>
            <a:pPr marL="171450" lvl="0" indent="-171450">
              <a:lnSpc>
                <a:spcPct val="150000"/>
              </a:lnSpc>
              <a:buFont typeface="Arial" panose="020B0604020202020204" pitchFamily="34" charset="0"/>
              <a:buChar char="•"/>
              <a:tabLst>
                <a:tab pos="171450" algn="l"/>
              </a:tabLst>
            </a:pPr>
            <a:r>
              <a:rPr lang="en-US" sz="1050" dirty="0" smtClean="0"/>
              <a:t>Use easily find solution to their problems</a:t>
            </a:r>
          </a:p>
          <a:p>
            <a:pPr marL="171450" lvl="0" indent="-171450">
              <a:lnSpc>
                <a:spcPct val="150000"/>
              </a:lnSpc>
              <a:buFont typeface="Arial" panose="020B0604020202020204" pitchFamily="34" charset="0"/>
              <a:buChar char="•"/>
              <a:tabLst>
                <a:tab pos="171450" algn="l"/>
              </a:tabLst>
            </a:pPr>
            <a:r>
              <a:rPr lang="en-US" sz="1050" dirty="0" smtClean="0"/>
              <a:t>The user will able to seek a good veterinarian doctor</a:t>
            </a:r>
          </a:p>
          <a:p>
            <a:pPr lvl="0">
              <a:lnSpc>
                <a:spcPct val="150000"/>
              </a:lnSpc>
              <a:tabLst>
                <a:tab pos="171450" algn="l"/>
              </a:tabLst>
            </a:pPr>
            <a:endParaRPr lang="en-US" sz="900" dirty="0"/>
          </a:p>
        </p:txBody>
      </p:sp>
      <p:sp>
        <p:nvSpPr>
          <p:cNvPr id="21" name="TextBox 20"/>
          <p:cNvSpPr txBox="1"/>
          <p:nvPr/>
        </p:nvSpPr>
        <p:spPr>
          <a:xfrm>
            <a:off x="7086600" y="914400"/>
            <a:ext cx="1828800" cy="2286780"/>
          </a:xfrm>
          <a:prstGeom prst="rect">
            <a:avLst/>
          </a:prstGeom>
          <a:noFill/>
        </p:spPr>
        <p:txBody>
          <a:bodyPr wrap="square" rtlCol="0">
            <a:spAutoFit/>
          </a:bodyPr>
          <a:lstStyle/>
          <a:p>
            <a:pPr lvl="0" algn="ctr">
              <a:lnSpc>
                <a:spcPct val="120000"/>
              </a:lnSpc>
              <a:spcBef>
                <a:spcPts val="300"/>
              </a:spcBef>
              <a:spcAft>
                <a:spcPts val="300"/>
              </a:spcAft>
              <a:defRPr/>
            </a:pPr>
            <a:r>
              <a:rPr lang="en-US" sz="1400" b="1" dirty="0">
                <a:solidFill>
                  <a:schemeClr val="bg2">
                    <a:lumMod val="10000"/>
                  </a:schemeClr>
                </a:solidFill>
                <a:latin typeface="Arial" pitchFamily="34" charset="0"/>
                <a:cs typeface="Arial" pitchFamily="34" charset="0"/>
              </a:rPr>
              <a:t>Conclusion</a:t>
            </a:r>
            <a:endParaRPr lang="en-US" sz="800" b="1" dirty="0">
              <a:solidFill>
                <a:schemeClr val="bg2">
                  <a:lumMod val="10000"/>
                </a:schemeClr>
              </a:solidFill>
              <a:latin typeface="Arial" pitchFamily="34" charset="0"/>
              <a:cs typeface="Arial" pitchFamily="34" charset="0"/>
            </a:endParaRPr>
          </a:p>
          <a:p>
            <a:r>
              <a:rPr lang="en-GB" sz="800" dirty="0"/>
              <a:t>Pet care is an android application and its purpose is to help the people. This application includes basic modules of messaging, calling , news feed and location access that a person can make calls, send SMS and search a specific person from the contact list</a:t>
            </a:r>
            <a:r>
              <a:rPr lang="en-GB" sz="800" dirty="0" smtClean="0"/>
              <a:t>.</a:t>
            </a:r>
          </a:p>
          <a:p>
            <a:r>
              <a:rPr lang="en-GB" sz="800" dirty="0"/>
              <a:t>A person who is using this app can also get the call logs and messages of a person whom he or she wants to contact. We used the Google for the access of location</a:t>
            </a:r>
            <a:r>
              <a:rPr lang="en-GB" sz="800" dirty="0" smtClean="0"/>
              <a:t>.</a:t>
            </a:r>
            <a:endParaRPr lang="en-US" sz="800" dirty="0"/>
          </a:p>
          <a:p>
            <a:endParaRPr lang="en-US" sz="800" dirty="0"/>
          </a:p>
          <a:p>
            <a:pPr lvl="0" algn="ctr">
              <a:lnSpc>
                <a:spcPct val="120000"/>
              </a:lnSpc>
              <a:spcBef>
                <a:spcPts val="300"/>
              </a:spcBef>
              <a:spcAft>
                <a:spcPts val="300"/>
              </a:spcAft>
              <a:defRPr/>
            </a:pPr>
            <a:endParaRPr lang="en-US" sz="1400" b="1" dirty="0">
              <a:solidFill>
                <a:schemeClr val="bg2">
                  <a:lumMod val="10000"/>
                </a:schemeClr>
              </a:solidFill>
              <a:latin typeface="Arial" pitchFamily="34" charset="0"/>
              <a:cs typeface="Arial" pitchFamily="34" charset="0"/>
            </a:endParaRPr>
          </a:p>
        </p:txBody>
      </p:sp>
      <p:sp>
        <p:nvSpPr>
          <p:cNvPr id="27" name="TextBox 26"/>
          <p:cNvSpPr txBox="1"/>
          <p:nvPr/>
        </p:nvSpPr>
        <p:spPr>
          <a:xfrm>
            <a:off x="4953000" y="2667000"/>
            <a:ext cx="1981200" cy="501676"/>
          </a:xfrm>
          <a:prstGeom prst="rect">
            <a:avLst/>
          </a:prstGeom>
          <a:noFill/>
        </p:spPr>
        <p:txBody>
          <a:bodyPr wrap="square" rtlCol="0">
            <a:spAutoFit/>
          </a:bodyPr>
          <a:lstStyle/>
          <a:p>
            <a:pPr marL="92075" lvl="0" indent="-92075" algn="just">
              <a:lnSpc>
                <a:spcPct val="120000"/>
              </a:lnSpc>
              <a:spcBef>
                <a:spcPts val="300"/>
              </a:spcBef>
              <a:spcAft>
                <a:spcPts val="300"/>
              </a:spcAft>
              <a:defRPr/>
            </a:pPr>
            <a:r>
              <a:rPr lang="en-US" sz="1000" b="1" dirty="0">
                <a:latin typeface="+mj-lt"/>
                <a:cs typeface="Arial" pitchFamily="34" charset="0"/>
              </a:rPr>
              <a:t>User Application</a:t>
            </a:r>
          </a:p>
          <a:p>
            <a:pPr marL="92075" lvl="0" indent="-92075" algn="just">
              <a:lnSpc>
                <a:spcPct val="120000"/>
              </a:lnSpc>
              <a:spcBef>
                <a:spcPts val="300"/>
              </a:spcBef>
              <a:spcAft>
                <a:spcPts val="300"/>
              </a:spcAft>
              <a:defRPr/>
            </a:pPr>
            <a:r>
              <a:rPr lang="en-US" sz="800" dirty="0" smtClean="0"/>
              <a:t>.</a:t>
            </a:r>
            <a:endParaRPr lang="en-US" sz="800" dirty="0"/>
          </a:p>
        </p:txBody>
      </p:sp>
      <p:sp>
        <p:nvSpPr>
          <p:cNvPr id="26" name="Rectangle 25"/>
          <p:cNvSpPr/>
          <p:nvPr/>
        </p:nvSpPr>
        <p:spPr>
          <a:xfrm>
            <a:off x="7010400" y="2677366"/>
            <a:ext cx="1981200" cy="1971309"/>
          </a:xfrm>
          <a:prstGeom prst="rect">
            <a:avLst/>
          </a:prstGeom>
        </p:spPr>
        <p:txBody>
          <a:bodyPr wrap="square">
            <a:spAutoFit/>
          </a:bodyPr>
          <a:lstStyle/>
          <a:p>
            <a:pPr lvl="0" algn="ctr">
              <a:spcBef>
                <a:spcPts val="300"/>
              </a:spcBef>
              <a:spcAft>
                <a:spcPts val="300"/>
              </a:spcAft>
              <a:defRPr/>
            </a:pPr>
            <a:r>
              <a:rPr lang="en-US" sz="1400" b="1" dirty="0" smtClean="0">
                <a:latin typeface="Arial" pitchFamily="34" charset="0"/>
                <a:cs typeface="Arial" pitchFamily="34" charset="0"/>
              </a:rPr>
              <a:t>Future </a:t>
            </a:r>
            <a:r>
              <a:rPr lang="en-US" sz="1400" b="1" dirty="0">
                <a:latin typeface="Arial" pitchFamily="34" charset="0"/>
                <a:cs typeface="Arial" pitchFamily="34" charset="0"/>
              </a:rPr>
              <a:t>Directions</a:t>
            </a:r>
          </a:p>
          <a:p>
            <a:pPr marL="171450" lvl="0" indent="-171450" algn="just">
              <a:lnSpc>
                <a:spcPct val="120000"/>
              </a:lnSpc>
              <a:buFont typeface="Arial" panose="020B0604020202020204" pitchFamily="34" charset="0"/>
              <a:buChar char="•"/>
            </a:pPr>
            <a:r>
              <a:rPr lang="en-US" sz="800" dirty="0" smtClean="0"/>
              <a:t>We create a proper panel for interview to doctor side</a:t>
            </a:r>
            <a:endParaRPr lang="en-US" sz="800" dirty="0"/>
          </a:p>
          <a:p>
            <a:pPr marL="171450" lvl="0" indent="-171450" algn="just">
              <a:lnSpc>
                <a:spcPct val="120000"/>
              </a:lnSpc>
              <a:buFont typeface="Arial" panose="020B0604020202020204" pitchFamily="34" charset="0"/>
              <a:buChar char="•"/>
            </a:pPr>
            <a:r>
              <a:rPr lang="en-US" sz="800" dirty="0" smtClean="0"/>
              <a:t>We recommend a some diets for our pets to take care health.</a:t>
            </a:r>
            <a:endParaRPr lang="en-US" sz="800" dirty="0"/>
          </a:p>
          <a:p>
            <a:pPr marL="171450" lvl="0" indent="-171450" algn="just">
              <a:lnSpc>
                <a:spcPct val="120000"/>
              </a:lnSpc>
              <a:buFont typeface="Arial" panose="020B0604020202020204" pitchFamily="34" charset="0"/>
              <a:buChar char="•"/>
            </a:pPr>
            <a:r>
              <a:rPr lang="en-US" sz="800" dirty="0" smtClean="0"/>
              <a:t>May be we dropout our this database and create the database to another for our app efficient</a:t>
            </a:r>
          </a:p>
          <a:p>
            <a:pPr marL="171450" lvl="0" indent="-171450" algn="just">
              <a:lnSpc>
                <a:spcPct val="120000"/>
              </a:lnSpc>
              <a:buFont typeface="Arial" panose="020B0604020202020204" pitchFamily="34" charset="0"/>
              <a:buChar char="•"/>
            </a:pPr>
            <a:r>
              <a:rPr lang="en-US" sz="800" dirty="0" smtClean="0"/>
              <a:t>If our database is large reason we don’t run on a local database if our app make more efficient and </a:t>
            </a:r>
            <a:r>
              <a:rPr lang="en-US" sz="800" dirty="0"/>
              <a:t>o</a:t>
            </a:r>
            <a:r>
              <a:rPr lang="en-US" sz="800" dirty="0" smtClean="0"/>
              <a:t>ur data is shifted to moracle or another place</a:t>
            </a:r>
            <a:endParaRPr lang="en-US" sz="8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54" y="1"/>
            <a:ext cx="971746" cy="914397"/>
          </a:xfrm>
          <a:prstGeom prst="rect">
            <a:avLst/>
          </a:prstGeom>
        </p:spPr>
      </p:pic>
      <p:pic>
        <p:nvPicPr>
          <p:cNvPr id="22" name="Content Placeholder 6"/>
          <p:cNvPicPr>
            <a:picLocks/>
          </p:cNvPicPr>
          <p:nvPr/>
        </p:nvPicPr>
        <p:blipFill>
          <a:blip r:embed="rId4">
            <a:extLst>
              <a:ext uri="{28A0092B-C50C-407E-A947-70E740481C1C}">
                <a14:useLocalDpi xmlns:a14="http://schemas.microsoft.com/office/drawing/2010/main" val="0"/>
              </a:ext>
            </a:extLst>
          </a:blip>
          <a:stretch>
            <a:fillRect/>
          </a:stretch>
        </p:blipFill>
        <p:spPr>
          <a:xfrm>
            <a:off x="2324100" y="1447800"/>
            <a:ext cx="2209800" cy="3124200"/>
          </a:xfrm>
          <a:prstGeom prst="rect">
            <a:avLst/>
          </a:prstGeom>
        </p:spPr>
      </p:pic>
      <p:pic>
        <p:nvPicPr>
          <p:cNvPr id="23" name="Picture 22"/>
          <p:cNvPicPr/>
          <p:nvPr/>
        </p:nvPicPr>
        <p:blipFill>
          <a:blip r:embed="rId5" cstate="print">
            <a:extLst>
              <a:ext uri="{28A0092B-C50C-407E-A947-70E740481C1C}">
                <a14:useLocalDpi xmlns:a14="http://schemas.microsoft.com/office/drawing/2010/main" val="0"/>
              </a:ext>
            </a:extLst>
          </a:blip>
          <a:stretch>
            <a:fillRect/>
          </a:stretch>
        </p:blipFill>
        <p:spPr>
          <a:xfrm>
            <a:off x="5029200" y="2960159"/>
            <a:ext cx="658812" cy="1383241"/>
          </a:xfrm>
          <a:prstGeom prst="rect">
            <a:avLst/>
          </a:prstGeom>
        </p:spPr>
      </p:pic>
      <p:pic>
        <p:nvPicPr>
          <p:cNvPr id="31" name="Picture 30"/>
          <p:cNvPicPr/>
          <p:nvPr/>
        </p:nvPicPr>
        <p:blipFill>
          <a:blip r:embed="rId6" cstate="print">
            <a:extLst>
              <a:ext uri="{28A0092B-C50C-407E-A947-70E740481C1C}">
                <a14:useLocalDpi xmlns:a14="http://schemas.microsoft.com/office/drawing/2010/main" val="0"/>
              </a:ext>
            </a:extLst>
          </a:blip>
          <a:stretch>
            <a:fillRect/>
          </a:stretch>
        </p:blipFill>
        <p:spPr>
          <a:xfrm>
            <a:off x="5709826" y="2876063"/>
            <a:ext cx="645857" cy="1003886"/>
          </a:xfrm>
          <a:prstGeom prst="rect">
            <a:avLst/>
          </a:prstGeom>
        </p:spPr>
      </p:pic>
      <p:pic>
        <p:nvPicPr>
          <p:cNvPr id="32" name="Picture 31"/>
          <p:cNvPicPr/>
          <p:nvPr/>
        </p:nvPicPr>
        <p:blipFill>
          <a:blip r:embed="rId7" cstate="print">
            <a:extLst>
              <a:ext uri="{28A0092B-C50C-407E-A947-70E740481C1C}">
                <a14:useLocalDpi xmlns:a14="http://schemas.microsoft.com/office/drawing/2010/main" val="0"/>
              </a:ext>
            </a:extLst>
          </a:blip>
          <a:stretch>
            <a:fillRect/>
          </a:stretch>
        </p:blipFill>
        <p:spPr>
          <a:xfrm>
            <a:off x="4973585" y="1460806"/>
            <a:ext cx="942023" cy="1235430"/>
          </a:xfrm>
          <a:prstGeom prst="rect">
            <a:avLst/>
          </a:prstGeom>
        </p:spPr>
      </p:pic>
      <p:pic>
        <p:nvPicPr>
          <p:cNvPr id="33" name="Picture 32"/>
          <p:cNvPicPr/>
          <p:nvPr/>
        </p:nvPicPr>
        <p:blipFill>
          <a:blip r:embed="rId8" cstate="print">
            <a:extLst>
              <a:ext uri="{28A0092B-C50C-407E-A947-70E740481C1C}">
                <a14:useLocalDpi xmlns:a14="http://schemas.microsoft.com/office/drawing/2010/main" val="0"/>
              </a:ext>
            </a:extLst>
          </a:blip>
          <a:stretch>
            <a:fillRect/>
          </a:stretch>
        </p:blipFill>
        <p:spPr>
          <a:xfrm>
            <a:off x="5996473" y="1447800"/>
            <a:ext cx="817827" cy="132373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TM04033937[[fn=Vapor Trail]]</Template>
  <TotalTime>2515</TotalTime>
  <Words>490</Words>
  <Application>Microsoft Office PowerPoint</Application>
  <PresentationFormat>On-screen Show (4:3)</PresentationFormat>
  <Paragraphs>45</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A PET CARE Final Year Project (2017-2021) Department of Computer Science COMSATS University Islamabad, Attock Campus</vt:lpstr>
    </vt:vector>
  </TitlesOfParts>
  <Company>FAST NU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Aided Re-designing of Road/Rail Curves with Cubic Spiral Transitions.  Department of Mathematics          National University of Computers and Emerging Sciences Lahore</dc:title>
  <dc:creator>aisha.rashid</dc:creator>
  <cp:lastModifiedBy>Aadil</cp:lastModifiedBy>
  <cp:revision>158</cp:revision>
  <dcterms:created xsi:type="dcterms:W3CDTF">2010-06-23T06:26:37Z</dcterms:created>
  <dcterms:modified xsi:type="dcterms:W3CDTF">2020-12-06T13:56:52Z</dcterms:modified>
</cp:coreProperties>
</file>