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A2A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6876" autoAdjust="0"/>
    <p:restoredTop sz="94671" autoAdjust="0"/>
  </p:normalViewPr>
  <p:slideViewPr>
    <p:cSldViewPr>
      <p:cViewPr>
        <p:scale>
          <a:sx n="120" d="100"/>
          <a:sy n="120" d="100"/>
        </p:scale>
        <p:origin x="-300"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70238" cy="479425"/>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5747" tIns="47873" rIns="95747" bIns="47873" rtlCol="0"/>
          <a:lstStyle>
            <a:lvl1pPr algn="r">
              <a:defRPr sz="1300"/>
            </a:lvl1pPr>
          </a:lstStyle>
          <a:p>
            <a:fld id="{A6BA74D9-E476-44A1-B65F-A32779AD8FFA}" type="datetimeFigureOut">
              <a:rPr lang="en-US" smtClean="0"/>
              <a:pPr/>
              <a:t>12/5/2020</a:t>
            </a:fld>
            <a:endParaRPr lang="en-US"/>
          </a:p>
        </p:txBody>
      </p:sp>
      <p:sp>
        <p:nvSpPr>
          <p:cNvPr id="4" name="Footer Placeholder 3"/>
          <p:cNvSpPr>
            <a:spLocks noGrp="1"/>
          </p:cNvSpPr>
          <p:nvPr>
            <p:ph type="ftr" sz="quarter" idx="2"/>
          </p:nvPr>
        </p:nvSpPr>
        <p:spPr>
          <a:xfrm>
            <a:off x="0" y="9120190"/>
            <a:ext cx="3170238" cy="479425"/>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375" y="9120190"/>
            <a:ext cx="3170238" cy="479425"/>
          </a:xfrm>
          <a:prstGeom prst="rect">
            <a:avLst/>
          </a:prstGeom>
        </p:spPr>
        <p:txBody>
          <a:bodyPr vert="horz" lIns="95747" tIns="47873" rIns="95747" bIns="47873" rtlCol="0" anchor="b"/>
          <a:lstStyle>
            <a:lvl1pPr algn="r">
              <a:defRPr sz="1300"/>
            </a:lvl1pPr>
          </a:lstStyle>
          <a:p>
            <a:fld id="{B2573D49-D9F1-4E83-AAAB-581D83FF9202}" type="slidenum">
              <a:rPr lang="en-US" smtClean="0"/>
              <a:pPr/>
              <a:t>‹#›</a:t>
            </a:fld>
            <a:endParaRPr lang="en-US"/>
          </a:p>
        </p:txBody>
      </p:sp>
    </p:spTree>
    <p:extLst>
      <p:ext uri="{BB962C8B-B14F-4D97-AF65-F5344CB8AC3E}">
        <p14:creationId xmlns="" xmlns:p14="http://schemas.microsoft.com/office/powerpoint/2010/main" val="3265959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101214" tIns="50607" rIns="101214" bIns="50607" rtlCol="0"/>
          <a:lstStyle>
            <a:lvl1pPr algn="l">
              <a:defRPr sz="14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101214" tIns="50607" rIns="101214" bIns="50607" rtlCol="0"/>
          <a:lstStyle>
            <a:lvl1pPr algn="r">
              <a:defRPr sz="1400"/>
            </a:lvl1pPr>
          </a:lstStyle>
          <a:p>
            <a:fld id="{8DAFDBBF-1A0D-4678-9F22-F5CE9BFE17A0}" type="datetimeFigureOut">
              <a:rPr lang="en-US" smtClean="0"/>
              <a:pPr/>
              <a:t>12/5/2020</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101214" tIns="50607" rIns="101214" bIns="5060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101214" tIns="50607" rIns="101214" bIns="5060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101214" tIns="50607" rIns="101214" bIns="50607" rtlCol="0" anchor="b"/>
          <a:lstStyle>
            <a:lvl1pPr algn="l">
              <a:defRPr sz="14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101214" tIns="50607" rIns="101214" bIns="50607" rtlCol="0" anchor="b"/>
          <a:lstStyle>
            <a:lvl1pPr algn="r">
              <a:defRPr sz="1400"/>
            </a:lvl1pPr>
          </a:lstStyle>
          <a:p>
            <a:fld id="{1BB2EE91-2DE7-4F8C-8980-2F0CDFCB75D1}" type="slidenum">
              <a:rPr lang="en-US" smtClean="0"/>
              <a:pPr/>
              <a:t>‹#›</a:t>
            </a:fld>
            <a:endParaRPr lang="en-US"/>
          </a:p>
        </p:txBody>
      </p:sp>
    </p:spTree>
    <p:extLst>
      <p:ext uri="{BB962C8B-B14F-4D97-AF65-F5344CB8AC3E}">
        <p14:creationId xmlns="" xmlns:p14="http://schemas.microsoft.com/office/powerpoint/2010/main" val="4907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BE607-0E67-4A80-90A5-A9A775D7C510}" type="slidenum">
              <a:rPr lang="en-US" smtClean="0"/>
              <a:pPr/>
              <a:t>1</a:t>
            </a:fld>
            <a:endParaRPr lang="en-US"/>
          </a:p>
        </p:txBody>
      </p:sp>
    </p:spTree>
    <p:extLst>
      <p:ext uri="{BB962C8B-B14F-4D97-AF65-F5344CB8AC3E}">
        <p14:creationId xmlns="" xmlns:p14="http://schemas.microsoft.com/office/powerpoint/2010/main" val="774694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DE8865-AC8C-43A7-9CFB-C31998A53B40}"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E8865-AC8C-43A7-9CFB-C31998A53B40}"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DE8865-AC8C-43A7-9CFB-C31998A53B40}" type="datetimeFigureOut">
              <a:rPr lang="en-US" smtClean="0"/>
              <a:pPr/>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DE8865-AC8C-43A7-9CFB-C31998A53B40}" type="datetimeFigureOut">
              <a:rPr lang="en-US" smtClean="0"/>
              <a:pPr/>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DE8865-AC8C-43A7-9CFB-C31998A53B40}" type="datetimeFigureOut">
              <a:rPr lang="en-US" smtClean="0"/>
              <a:pPr/>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E8865-AC8C-43A7-9CFB-C31998A53B40}" type="datetimeFigureOut">
              <a:rPr lang="en-US" smtClean="0"/>
              <a:pPr/>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E8865-AC8C-43A7-9CFB-C31998A53B40}" type="datetimeFigureOut">
              <a:rPr lang="en-US" smtClean="0"/>
              <a:pPr/>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E8865-AC8C-43A7-9CFB-C31998A53B40}" type="datetimeFigureOut">
              <a:rPr lang="en-US" smtClean="0"/>
              <a:pPr/>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E8865-AC8C-43A7-9CFB-C31998A53B40}" type="datetimeFigureOut">
              <a:rPr lang="en-US" smtClean="0"/>
              <a:pPr/>
              <a:t>12/5/2020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9A887-5F89-4BB4-A11E-4107993989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91678"/>
            <a:ext cx="4343400" cy="670322"/>
          </a:xfrm>
          <a:noFill/>
          <a:ln>
            <a:noFill/>
          </a:ln>
          <a:effectLst>
            <a:glow rad="101600">
              <a:schemeClr val="accent5">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a:noAutofit/>
          </a:bodyPr>
          <a:lstStyle/>
          <a:p>
            <a:pPr>
              <a:spcBef>
                <a:spcPts val="600"/>
              </a:spcBef>
              <a:spcAft>
                <a:spcPts val="600"/>
              </a:spcAft>
            </a:pPr>
            <a:r>
              <a:rPr lang="en-US" sz="3200" b="1" baseline="30000" dirty="0" smtClean="0">
                <a:solidFill>
                  <a:srgbClr val="FFFF00"/>
                </a:solidFill>
                <a:latin typeface="Times New Roman" pitchFamily="18" charset="0"/>
                <a:cs typeface="Times New Roman" pitchFamily="18" charset="0"/>
              </a:rPr>
              <a:t>Crypto Payment Gateway</a:t>
            </a:r>
            <a:r>
              <a:rPr lang="en-US" sz="3200" b="1" dirty="0" smtClean="0">
                <a:solidFill>
                  <a:srgbClr val="FFFF00"/>
                </a:solidFill>
                <a:latin typeface="Times New Roman" pitchFamily="18" charset="0"/>
                <a:cs typeface="Times New Roman" pitchFamily="18" charset="0"/>
              </a:rPr>
              <a:t> </a:t>
            </a:r>
            <a:r>
              <a:rPr lang="en-US" sz="2400" b="1" baseline="30000" dirty="0">
                <a:solidFill>
                  <a:srgbClr val="FFFF00"/>
                </a:solidFill>
                <a:latin typeface="Times New Roman" pitchFamily="18" charset="0"/>
                <a:cs typeface="Times New Roman" pitchFamily="18" charset="0"/>
              </a:rPr>
              <a:t/>
            </a:r>
            <a:br>
              <a:rPr lang="en-US" sz="2400" b="1" baseline="30000" dirty="0">
                <a:solidFill>
                  <a:srgbClr val="FFFF00"/>
                </a:solidFill>
                <a:latin typeface="Times New Roman" pitchFamily="18" charset="0"/>
                <a:cs typeface="Times New Roman" pitchFamily="18" charset="0"/>
              </a:rPr>
            </a:br>
            <a:r>
              <a:rPr lang="en-US" sz="1600" b="1" baseline="30000" dirty="0">
                <a:solidFill>
                  <a:srgbClr val="FFFF00"/>
                </a:solidFill>
                <a:latin typeface="Times New Roman" pitchFamily="18" charset="0"/>
                <a:cs typeface="Times New Roman" pitchFamily="18" charset="0"/>
              </a:rPr>
              <a:t>Final Year Project (2016-2020)</a:t>
            </a:r>
            <a:br>
              <a:rPr lang="en-US" sz="1600" b="1" baseline="30000" dirty="0">
                <a:solidFill>
                  <a:srgbClr val="FFFF00"/>
                </a:solidFill>
                <a:latin typeface="Times New Roman" pitchFamily="18" charset="0"/>
                <a:cs typeface="Times New Roman" pitchFamily="18" charset="0"/>
              </a:rPr>
            </a:br>
            <a:r>
              <a:rPr lang="en-US" sz="1400" b="1" baseline="30000" dirty="0">
                <a:solidFill>
                  <a:srgbClr val="FFFF00"/>
                </a:solidFill>
                <a:latin typeface="Times New Roman" pitchFamily="18" charset="0"/>
                <a:cs typeface="Times New Roman" pitchFamily="18" charset="0"/>
              </a:rPr>
              <a:t>Department of Computer Science</a:t>
            </a:r>
            <a:br>
              <a:rPr lang="en-US" sz="1400" b="1" baseline="30000" dirty="0">
                <a:solidFill>
                  <a:srgbClr val="FFFF00"/>
                </a:solidFill>
                <a:latin typeface="Times New Roman" pitchFamily="18" charset="0"/>
                <a:cs typeface="Times New Roman" pitchFamily="18" charset="0"/>
              </a:rPr>
            </a:br>
            <a:r>
              <a:rPr lang="en-US" sz="1400" b="1" baseline="30000" dirty="0">
                <a:solidFill>
                  <a:srgbClr val="FFFF00"/>
                </a:solidFill>
                <a:latin typeface="Times New Roman" pitchFamily="18" charset="0"/>
                <a:cs typeface="Times New Roman" pitchFamily="18" charset="0"/>
              </a:rPr>
              <a:t>COMSATS University Islamabad, Attock Campus</a:t>
            </a:r>
          </a:p>
        </p:txBody>
      </p:sp>
      <p:sp>
        <p:nvSpPr>
          <p:cNvPr id="9" name="Content Placeholder 2"/>
          <p:cNvSpPr txBox="1">
            <a:spLocks/>
          </p:cNvSpPr>
          <p:nvPr/>
        </p:nvSpPr>
        <p:spPr>
          <a:xfrm>
            <a:off x="0" y="914399"/>
            <a:ext cx="2057400" cy="5931101"/>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numCol="1" rtlCol="0">
            <a:noAutofit/>
          </a:bodyPr>
          <a:lstStyle/>
          <a:p>
            <a:pPr marL="0" marR="0" lvl="0" indent="0" algn="ctr" defTabSz="914400" rtl="0" eaLnBrk="1" fontAlgn="auto" latinLnBrk="0" hangingPunct="1">
              <a:spcBef>
                <a:spcPts val="300"/>
              </a:spcBef>
              <a:spcAft>
                <a:spcPts val="300"/>
              </a:spcAft>
              <a:buClrTx/>
              <a:buSzTx/>
              <a:buFont typeface="Arial" pitchFamily="34" charset="0"/>
              <a:buNone/>
              <a:tabLst/>
              <a:defRPr/>
            </a:pPr>
            <a:r>
              <a:rPr kumimoji="0" lang="en-US" sz="1400" b="1" i="0" u="none" strike="noStrike" kern="1200" cap="none" spc="0" normalizeH="0" baseline="0" noProof="0" dirty="0">
                <a:ln>
                  <a:noFill/>
                </a:ln>
                <a:solidFill>
                  <a:schemeClr val="bg2">
                    <a:lumMod val="10000"/>
                  </a:schemeClr>
                </a:solidFill>
                <a:effectLst/>
                <a:uLnTx/>
                <a:uFillTx/>
                <a:latin typeface="Arial" pitchFamily="34" charset="0"/>
                <a:cs typeface="Arial" pitchFamily="34" charset="0"/>
              </a:rPr>
              <a:t>Introduction</a:t>
            </a:r>
          </a:p>
          <a:p>
            <a:pPr lvl="0" algn="just">
              <a:spcBef>
                <a:spcPts val="300"/>
              </a:spcBef>
              <a:spcAft>
                <a:spcPts val="300"/>
              </a:spcAft>
              <a:defRPr/>
            </a:pPr>
            <a:r>
              <a:rPr lang="en-IE" sz="800" dirty="0" smtClean="0"/>
              <a:t>Our  payment gateway helps the  </a:t>
            </a:r>
            <a:r>
              <a:rPr lang="en-US" sz="800" dirty="0" smtClean="0"/>
              <a:t>customer to pay in cryptocurrency, the payment will be directly transferred to the merchant without sharing the customer's information</a:t>
            </a:r>
            <a:r>
              <a:rPr lang="en-IE" sz="800" dirty="0" smtClean="0"/>
              <a:t>.</a:t>
            </a:r>
            <a:r>
              <a:rPr lang="en-US" sz="800" dirty="0" smtClean="0"/>
              <a:t> The system will be blockchain based which will ensure that one entity will not be able to control or manipulate the system. When a buyer comes to merchant website and wants to pay in bitcoin we will show him an address. Buyer will send amount in the provided address.</a:t>
            </a:r>
            <a:endParaRPr lang="en-IE" sz="800" dirty="0"/>
          </a:p>
          <a:p>
            <a:pPr lvl="0" algn="just">
              <a:spcBef>
                <a:spcPts val="300"/>
              </a:spcBef>
              <a:spcAft>
                <a:spcPts val="300"/>
              </a:spcAft>
              <a:defRPr/>
            </a:pPr>
            <a:endParaRPr lang="en-IE" sz="800" dirty="0"/>
          </a:p>
          <a:p>
            <a:pPr lvl="0" algn="just">
              <a:spcBef>
                <a:spcPts val="300"/>
              </a:spcBef>
              <a:spcAft>
                <a:spcPts val="300"/>
              </a:spcAft>
              <a:defRPr/>
            </a:pPr>
            <a:endParaRPr lang="en-IE" sz="800" dirty="0"/>
          </a:p>
          <a:p>
            <a:pPr lvl="0" algn="just">
              <a:spcBef>
                <a:spcPts val="300"/>
              </a:spcBef>
              <a:spcAft>
                <a:spcPts val="300"/>
              </a:spcAft>
              <a:defRPr/>
            </a:pPr>
            <a:endParaRPr lang="en-IE" sz="800" dirty="0"/>
          </a:p>
          <a:p>
            <a:pPr lvl="0" algn="just">
              <a:spcBef>
                <a:spcPts val="300"/>
              </a:spcBef>
              <a:spcAft>
                <a:spcPts val="300"/>
              </a:spcAft>
              <a:defRPr/>
            </a:pPr>
            <a:r>
              <a:rPr lang="en-IE" sz="800" dirty="0"/>
              <a:t> </a:t>
            </a:r>
            <a:endParaRPr lang="en-IE" sz="800" dirty="0" smtClean="0"/>
          </a:p>
          <a:p>
            <a:pPr lvl="0" algn="just">
              <a:spcBef>
                <a:spcPts val="300"/>
              </a:spcBef>
              <a:spcAft>
                <a:spcPts val="300"/>
              </a:spcAft>
              <a:defRPr/>
            </a:pPr>
            <a:r>
              <a:rPr lang="en-US" sz="1400" b="1" dirty="0" smtClean="0">
                <a:solidFill>
                  <a:schemeClr val="bg2">
                    <a:lumMod val="10000"/>
                  </a:schemeClr>
                </a:solidFill>
                <a:latin typeface="Arial" pitchFamily="34" charset="0"/>
                <a:cs typeface="Arial" pitchFamily="34" charset="0"/>
              </a:rPr>
              <a:t>Motivations</a:t>
            </a:r>
            <a:endParaRPr lang="en-US" sz="1400" b="1" dirty="0">
              <a:solidFill>
                <a:schemeClr val="bg2">
                  <a:lumMod val="10000"/>
                </a:schemeClr>
              </a:solidFill>
              <a:latin typeface="Arial" pitchFamily="34" charset="0"/>
              <a:cs typeface="Arial" pitchFamily="34" charset="0"/>
            </a:endParaRPr>
          </a:p>
          <a:p>
            <a:pPr marL="171450" lvl="0" indent="-171450" algn="just">
              <a:buFont typeface="Arial" panose="020B0604020202020204" pitchFamily="34" charset="0"/>
              <a:buChar char="•"/>
            </a:pPr>
            <a:r>
              <a:rPr lang="en-US" sz="800" dirty="0">
                <a:solidFill>
                  <a:schemeClr val="tx1"/>
                </a:solidFill>
              </a:rPr>
              <a:t>Increase </a:t>
            </a:r>
            <a:r>
              <a:rPr lang="en-US" sz="800" dirty="0" smtClean="0">
                <a:solidFill>
                  <a:schemeClr val="tx1"/>
                </a:solidFill>
              </a:rPr>
              <a:t>the sales of merchant with borderless payments.</a:t>
            </a:r>
            <a:endParaRPr lang="en-US" sz="800" dirty="0">
              <a:solidFill>
                <a:schemeClr val="tx1"/>
              </a:solidFill>
            </a:endParaRPr>
          </a:p>
          <a:p>
            <a:pPr marL="171450" lvl="0" indent="-171450" algn="just">
              <a:buFont typeface="Arial" panose="020B0604020202020204" pitchFamily="34" charset="0"/>
              <a:buChar char="•"/>
            </a:pPr>
            <a:r>
              <a:rPr lang="en-US" sz="800" dirty="0" smtClean="0"/>
              <a:t>Low Transaction Fees.</a:t>
            </a:r>
            <a:endParaRPr lang="en-US" sz="800" dirty="0">
              <a:solidFill>
                <a:schemeClr val="tx1"/>
              </a:solidFill>
            </a:endParaRPr>
          </a:p>
          <a:p>
            <a:pPr marL="171450" indent="-171450" algn="just">
              <a:buFont typeface="Arial" panose="020B0604020202020204" pitchFamily="34" charset="0"/>
              <a:buChar char="•"/>
            </a:pPr>
            <a:r>
              <a:rPr lang="en-US" sz="800" dirty="0" smtClean="0"/>
              <a:t>Security because of blockchain network. The transaction cannot be modified or deleted so the chances of fraud are reduced to a great extent.</a:t>
            </a:r>
            <a:endParaRPr lang="en-US" sz="800" dirty="0">
              <a:solidFill>
                <a:schemeClr val="tx1"/>
              </a:solidFill>
            </a:endParaRPr>
          </a:p>
          <a:p>
            <a:pPr marL="171450" lvl="0" indent="-171450" algn="just">
              <a:buFont typeface="Arial" panose="020B0604020202020204" pitchFamily="34" charset="0"/>
              <a:buChar char="•"/>
            </a:pPr>
            <a:r>
              <a:rPr lang="en-US" sz="800" dirty="0" smtClean="0">
                <a:solidFill>
                  <a:schemeClr val="tx1"/>
                </a:solidFill>
              </a:rPr>
              <a:t>No chargebacks on payments</a:t>
            </a:r>
          </a:p>
          <a:p>
            <a:pPr marL="171450" lvl="0" indent="-171450" algn="just">
              <a:buFont typeface="Arial" panose="020B0604020202020204" pitchFamily="34" charset="0"/>
              <a:buChar char="•"/>
            </a:pPr>
            <a:r>
              <a:rPr lang="en-US" sz="800" dirty="0" smtClean="0">
                <a:solidFill>
                  <a:schemeClr val="tx1"/>
                </a:solidFill>
              </a:rPr>
              <a:t>No third parties between merchant and customer.</a:t>
            </a:r>
          </a:p>
          <a:p>
            <a:pPr algn="ctr">
              <a:spcBef>
                <a:spcPts val="300"/>
              </a:spcBef>
              <a:spcAft>
                <a:spcPts val="300"/>
              </a:spcAft>
              <a:defRPr/>
            </a:pPr>
            <a:r>
              <a:rPr lang="en-US" sz="1400" b="1" dirty="0" smtClean="0">
                <a:solidFill>
                  <a:schemeClr val="bg2">
                    <a:lumMod val="10000"/>
                  </a:schemeClr>
                </a:solidFill>
                <a:latin typeface="Arial" pitchFamily="34" charset="0"/>
                <a:cs typeface="Arial" pitchFamily="34" charset="0"/>
              </a:rPr>
              <a:t>System Background</a:t>
            </a:r>
          </a:p>
          <a:p>
            <a:pPr algn="just">
              <a:spcBef>
                <a:spcPts val="300"/>
              </a:spcBef>
              <a:spcAft>
                <a:spcPts val="300"/>
              </a:spcAft>
              <a:defRPr/>
            </a:pPr>
            <a:r>
              <a:rPr lang="en-US" sz="800" dirty="0" smtClean="0">
                <a:solidFill>
                  <a:schemeClr val="bg2">
                    <a:lumMod val="10000"/>
                  </a:schemeClr>
                </a:solidFill>
                <a:cs typeface="Arial" pitchFamily="34" charset="0"/>
              </a:rPr>
              <a:t>There </a:t>
            </a:r>
            <a:r>
              <a:rPr lang="en-US" sz="800" dirty="0">
                <a:solidFill>
                  <a:schemeClr val="bg2">
                    <a:lumMod val="10000"/>
                  </a:schemeClr>
                </a:solidFill>
                <a:cs typeface="Arial" pitchFamily="34" charset="0"/>
              </a:rPr>
              <a:t>are some problems with the existing systems which are identified below:</a:t>
            </a:r>
          </a:p>
          <a:p>
            <a:pPr marL="171450" lvl="0" indent="-171450" algn="just">
              <a:lnSpc>
                <a:spcPct val="150000"/>
              </a:lnSpc>
              <a:buFont typeface="Arial" panose="020B0604020202020204" pitchFamily="34" charset="0"/>
              <a:buChar char="•"/>
            </a:pPr>
            <a:r>
              <a:rPr lang="en-GB" sz="800" dirty="0" smtClean="0"/>
              <a:t>Slow transaction speed and confirmation.</a:t>
            </a:r>
            <a:endParaRPr lang="en-US" sz="800" dirty="0"/>
          </a:p>
          <a:p>
            <a:pPr marL="171450" lvl="0" indent="-171450" algn="just">
              <a:lnSpc>
                <a:spcPct val="150000"/>
              </a:lnSpc>
              <a:buFont typeface="Arial" panose="020B0604020202020204" pitchFamily="34" charset="0"/>
              <a:buChar char="•"/>
            </a:pPr>
            <a:r>
              <a:rPr lang="en-GB" sz="800" dirty="0" smtClean="0"/>
              <a:t>High transaction cost in existing system.</a:t>
            </a:r>
            <a:endParaRPr lang="en-US" sz="800" i="1" dirty="0"/>
          </a:p>
          <a:p>
            <a:pPr marL="171450" indent="-171450" algn="just">
              <a:lnSpc>
                <a:spcPct val="150000"/>
              </a:lnSpc>
              <a:buFont typeface="Arial" panose="020B0604020202020204" pitchFamily="34" charset="0"/>
              <a:buChar char="•"/>
            </a:pPr>
            <a:r>
              <a:rPr lang="en-US" sz="800" dirty="0" smtClean="0"/>
              <a:t>Market liquidity  and convertibility.</a:t>
            </a:r>
          </a:p>
          <a:p>
            <a:pPr marL="171450" indent="-171450" algn="just">
              <a:lnSpc>
                <a:spcPct val="150000"/>
              </a:lnSpc>
              <a:buFont typeface="Arial" panose="020B0604020202020204" pitchFamily="34" charset="0"/>
              <a:buChar char="•"/>
            </a:pPr>
            <a:r>
              <a:rPr lang="en-US" sz="800" dirty="0" smtClean="0"/>
              <a:t>Blockchain Specific Issues.</a:t>
            </a:r>
          </a:p>
          <a:p>
            <a:pPr marL="171450" indent="-171450" algn="just">
              <a:lnSpc>
                <a:spcPct val="150000"/>
              </a:lnSpc>
              <a:buFont typeface="Arial" panose="020B0604020202020204" pitchFamily="34" charset="0"/>
              <a:buChar char="•"/>
            </a:pPr>
            <a:endParaRPr lang="en-US" sz="800" dirty="0" smtClean="0"/>
          </a:p>
          <a:p>
            <a:pPr marL="171450" indent="-171450" algn="just">
              <a:lnSpc>
                <a:spcPct val="150000"/>
              </a:lnSpc>
              <a:buFont typeface="Arial" panose="020B0604020202020204" pitchFamily="34" charset="0"/>
              <a:buChar char="•"/>
            </a:pPr>
            <a:endParaRPr lang="en-GB" sz="800" dirty="0"/>
          </a:p>
          <a:p>
            <a:pPr lvl="0" algn="just">
              <a:buFont typeface="Wingdings" pitchFamily="2" charset="2"/>
              <a:buChar char="ü"/>
            </a:pPr>
            <a:endParaRPr lang="en-US" sz="800" i="1" dirty="0"/>
          </a:p>
          <a:p>
            <a:pPr algn="just">
              <a:spcBef>
                <a:spcPts val="300"/>
              </a:spcBef>
              <a:spcAft>
                <a:spcPts val="300"/>
              </a:spcAft>
              <a:defRPr/>
            </a:pPr>
            <a:r>
              <a:rPr lang="en-GB" sz="800" dirty="0"/>
              <a:t> </a:t>
            </a:r>
            <a:endParaRPr lang="en-US" sz="800" i="1" dirty="0"/>
          </a:p>
          <a:p>
            <a:pPr algn="ctr">
              <a:spcBef>
                <a:spcPts val="300"/>
              </a:spcBef>
              <a:spcAft>
                <a:spcPts val="300"/>
              </a:spcAft>
              <a:defRPr/>
            </a:pPr>
            <a:endParaRPr lang="en-US" sz="1400" b="1" dirty="0">
              <a:solidFill>
                <a:schemeClr val="bg2">
                  <a:lumMod val="10000"/>
                </a:schemeClr>
              </a:solidFill>
              <a:latin typeface="Arial" pitchFamily="34" charset="0"/>
              <a:cs typeface="Arial" pitchFamily="34" charset="0"/>
            </a:endParaRPr>
          </a:p>
          <a:p>
            <a:pPr marL="171450" lvl="0" indent="-171450" algn="just">
              <a:spcBef>
                <a:spcPts val="300"/>
              </a:spcBef>
              <a:spcAft>
                <a:spcPts val="300"/>
              </a:spcAft>
              <a:buFont typeface="Arial" pitchFamily="34" charset="0"/>
              <a:buChar char="•"/>
              <a:defRPr/>
            </a:pPr>
            <a:endParaRPr lang="en-US" sz="1200" dirty="0">
              <a:solidFill>
                <a:schemeClr val="tx1"/>
              </a:solidFill>
              <a:latin typeface="Arial" pitchFamily="34" charset="0"/>
              <a:cs typeface="Arial" pitchFamily="34" charset="0"/>
            </a:endParaRPr>
          </a:p>
        </p:txBody>
      </p:sp>
      <p:sp>
        <p:nvSpPr>
          <p:cNvPr id="12" name="Content Placeholder 2"/>
          <p:cNvSpPr txBox="1">
            <a:spLocks/>
          </p:cNvSpPr>
          <p:nvPr/>
        </p:nvSpPr>
        <p:spPr>
          <a:xfrm>
            <a:off x="2057400" y="914400"/>
            <a:ext cx="2819400" cy="59311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algn="ctr">
              <a:spcBef>
                <a:spcPts val="300"/>
              </a:spcBef>
              <a:spcAft>
                <a:spcPts val="300"/>
              </a:spcAft>
              <a:defRPr/>
            </a:pPr>
            <a:r>
              <a:rPr lang="en-US" sz="1400" b="1" dirty="0">
                <a:solidFill>
                  <a:schemeClr val="bg2">
                    <a:lumMod val="10000"/>
                  </a:schemeClr>
                </a:solidFill>
                <a:latin typeface="Arial" pitchFamily="34" charset="0"/>
                <a:cs typeface="Arial" pitchFamily="34" charset="0"/>
              </a:rPr>
              <a:t>Architecture</a:t>
            </a:r>
          </a:p>
        </p:txBody>
      </p:sp>
      <p:sp>
        <p:nvSpPr>
          <p:cNvPr id="13" name="Content Placeholder 2"/>
          <p:cNvSpPr txBox="1">
            <a:spLocks/>
          </p:cNvSpPr>
          <p:nvPr/>
        </p:nvSpPr>
        <p:spPr>
          <a:xfrm>
            <a:off x="4876800" y="914400"/>
            <a:ext cx="2133600" cy="36576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lvl="0" algn="ctr">
              <a:spcBef>
                <a:spcPts val="300"/>
              </a:spcBef>
              <a:spcAft>
                <a:spcPts val="300"/>
              </a:spcAft>
              <a:defRPr/>
            </a:pPr>
            <a:r>
              <a:rPr lang="en-US" sz="1400" b="1" dirty="0">
                <a:solidFill>
                  <a:schemeClr val="bg2">
                    <a:lumMod val="10000"/>
                  </a:schemeClr>
                </a:solidFill>
                <a:latin typeface="Arial" pitchFamily="34" charset="0"/>
                <a:cs typeface="Arial" pitchFamily="34" charset="0"/>
              </a:rPr>
              <a:t>Results</a:t>
            </a:r>
          </a:p>
          <a:p>
            <a:pPr marL="92075" indent="-92075" algn="just">
              <a:lnSpc>
                <a:spcPct val="120000"/>
              </a:lnSpc>
              <a:spcBef>
                <a:spcPts val="300"/>
              </a:spcBef>
              <a:spcAft>
                <a:spcPts val="300"/>
              </a:spcAft>
              <a:defRPr/>
            </a:pPr>
            <a:r>
              <a:rPr lang="en-US" sz="1000" b="1" dirty="0" smtClean="0">
                <a:solidFill>
                  <a:schemeClr val="tx1"/>
                </a:solidFill>
                <a:latin typeface="+mj-lt"/>
                <a:cs typeface="Arial" pitchFamily="34" charset="0"/>
              </a:rPr>
              <a:t>Merchant dashboard</a:t>
            </a:r>
          </a:p>
          <a:p>
            <a:pPr marL="92075" indent="-92075" algn="just">
              <a:lnSpc>
                <a:spcPct val="120000"/>
              </a:lnSpc>
              <a:spcBef>
                <a:spcPts val="300"/>
              </a:spcBef>
              <a:spcAft>
                <a:spcPts val="300"/>
              </a:spcAft>
              <a:defRPr/>
            </a:pPr>
            <a:r>
              <a:rPr lang="en-US" sz="800" dirty="0" smtClean="0">
                <a:solidFill>
                  <a:schemeClr val="tx1"/>
                </a:solidFill>
                <a:cs typeface="Arial" pitchFamily="34" charset="0"/>
              </a:rPr>
              <a:t>	Merchant can manage his account balance, received payments and withdrawals  on dashboard.</a:t>
            </a:r>
            <a:endParaRPr lang="en-US" sz="800" dirty="0">
              <a:solidFill>
                <a:schemeClr val="tx1"/>
              </a:solidFill>
            </a:endParaRP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ctr">
              <a:spcBef>
                <a:spcPts val="300"/>
              </a:spcBef>
              <a:spcAft>
                <a:spcPts val="300"/>
              </a:spcAft>
              <a:defRPr/>
            </a:pPr>
            <a:endParaRPr lang="en-US" sz="1400" b="1" dirty="0">
              <a:solidFill>
                <a:schemeClr val="tx1"/>
              </a:solidFill>
              <a:latin typeface="Arial" pitchFamily="34" charset="0"/>
              <a:cs typeface="Arial" pitchFamily="34" charset="0"/>
            </a:endParaRPr>
          </a:p>
          <a:p>
            <a:pPr lvl="0" algn="ctr">
              <a:spcBef>
                <a:spcPts val="300"/>
              </a:spcBef>
              <a:spcAft>
                <a:spcPts val="300"/>
              </a:spcAft>
              <a:defRPr/>
            </a:pPr>
            <a:endParaRPr lang="en-US" sz="1400" b="1" dirty="0">
              <a:solidFill>
                <a:schemeClr val="tx1"/>
              </a:solidFill>
              <a:latin typeface="Arial" pitchFamily="34" charset="0"/>
              <a:cs typeface="Arial" pitchFamily="34" charset="0"/>
            </a:endParaRPr>
          </a:p>
          <a:p>
            <a:pPr lvl="0" algn="ctr">
              <a:spcBef>
                <a:spcPts val="300"/>
              </a:spcBef>
              <a:spcAft>
                <a:spcPts val="300"/>
              </a:spcAft>
              <a:defRPr/>
            </a:pPr>
            <a:endParaRPr lang="en-US" sz="1400" b="1" dirty="0">
              <a:solidFill>
                <a:schemeClr val="tx1"/>
              </a:solidFill>
              <a:latin typeface="Arial" pitchFamily="34" charset="0"/>
              <a:cs typeface="Arial" pitchFamily="34" charset="0"/>
            </a:endParaRPr>
          </a:p>
          <a:p>
            <a:pPr lvl="0"/>
            <a:endParaRPr lang="en-US" sz="800" dirty="0"/>
          </a:p>
          <a:p>
            <a:pPr lvl="0"/>
            <a:endParaRPr lang="en-US" sz="1200" dirty="0"/>
          </a:p>
        </p:txBody>
      </p:sp>
      <p:sp>
        <p:nvSpPr>
          <p:cNvPr id="17" name="Content Placeholder 2"/>
          <p:cNvSpPr txBox="1">
            <a:spLocks/>
          </p:cNvSpPr>
          <p:nvPr/>
        </p:nvSpPr>
        <p:spPr>
          <a:xfrm>
            <a:off x="7010400" y="914400"/>
            <a:ext cx="2133600" cy="36576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p:txBody>
      </p:sp>
      <p:sp>
        <p:nvSpPr>
          <p:cNvPr id="18" name="Content Placeholder 2"/>
          <p:cNvSpPr txBox="1">
            <a:spLocks/>
          </p:cNvSpPr>
          <p:nvPr/>
        </p:nvSpPr>
        <p:spPr>
          <a:xfrm>
            <a:off x="4876800" y="4572000"/>
            <a:ext cx="4267200" cy="22735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lvl="0" algn="ctr">
              <a:lnSpc>
                <a:spcPct val="120000"/>
              </a:lnSpc>
              <a:spcBef>
                <a:spcPts val="600"/>
              </a:spcBef>
              <a:defRPr/>
            </a:pPr>
            <a:r>
              <a:rPr lang="en-US" sz="1200" b="1" dirty="0">
                <a:solidFill>
                  <a:schemeClr val="bg2">
                    <a:lumMod val="10000"/>
                  </a:schemeClr>
                </a:solidFill>
                <a:latin typeface="Arial" pitchFamily="34" charset="0"/>
                <a:cs typeface="Arial" pitchFamily="34" charset="0"/>
              </a:rPr>
              <a:t>Group Members</a:t>
            </a:r>
          </a:p>
          <a:p>
            <a:pPr lvl="0" algn="just">
              <a:lnSpc>
                <a:spcPct val="120000"/>
              </a:lnSpc>
              <a:spcBef>
                <a:spcPts val="600"/>
              </a:spcBef>
              <a:defRPr/>
            </a:pPr>
            <a:r>
              <a:rPr lang="en-US" sz="900" i="1" dirty="0" smtClean="0">
                <a:solidFill>
                  <a:schemeClr val="bg2">
                    <a:lumMod val="10000"/>
                  </a:schemeClr>
                </a:solidFill>
                <a:latin typeface="+mj-lt"/>
                <a:cs typeface="Arial" pitchFamily="34" charset="0"/>
              </a:rPr>
              <a:t>Haider Yaqoob</a:t>
            </a:r>
            <a:r>
              <a:rPr lang="en-US" sz="900" i="1" dirty="0">
                <a:solidFill>
                  <a:schemeClr val="bg2">
                    <a:lumMod val="10000"/>
                  </a:schemeClr>
                </a:solidFill>
                <a:latin typeface="+mj-lt"/>
                <a:cs typeface="Arial" pitchFamily="34" charset="0"/>
              </a:rPr>
              <a:t>			</a:t>
            </a:r>
          </a:p>
          <a:p>
            <a:pPr lvl="0" algn="just">
              <a:lnSpc>
                <a:spcPct val="120000"/>
              </a:lnSpc>
              <a:defRPr/>
            </a:pPr>
            <a:r>
              <a:rPr lang="en-US" sz="800" dirty="0" smtClean="0"/>
              <a:t>haideryaqoobengr@gmail.com</a:t>
            </a:r>
            <a:endParaRPr lang="en-US" sz="800" i="1" dirty="0">
              <a:solidFill>
                <a:schemeClr val="bg2">
                  <a:lumMod val="10000"/>
                </a:schemeClr>
              </a:solidFill>
              <a:latin typeface="+mj-lt"/>
              <a:cs typeface="Arial" pitchFamily="34" charset="0"/>
            </a:endParaRPr>
          </a:p>
          <a:p>
            <a:pPr lvl="0" algn="just">
              <a:lnSpc>
                <a:spcPct val="120000"/>
              </a:lnSpc>
              <a:spcBef>
                <a:spcPts val="600"/>
              </a:spcBef>
              <a:defRPr/>
            </a:pPr>
            <a:r>
              <a:rPr lang="en-US" sz="900" i="1" dirty="0" smtClean="0">
                <a:solidFill>
                  <a:schemeClr val="bg2">
                    <a:lumMod val="10000"/>
                  </a:schemeClr>
                </a:solidFill>
                <a:latin typeface="+mj-lt"/>
                <a:cs typeface="Arial" pitchFamily="34" charset="0"/>
              </a:rPr>
              <a:t>Aamir Mushtaq</a:t>
            </a:r>
            <a:r>
              <a:rPr lang="en-US" sz="900" i="1" dirty="0">
                <a:solidFill>
                  <a:schemeClr val="bg2">
                    <a:lumMod val="10000"/>
                  </a:schemeClr>
                </a:solidFill>
                <a:latin typeface="+mj-lt"/>
                <a:cs typeface="Arial" pitchFamily="34" charset="0"/>
              </a:rPr>
              <a:t>			</a:t>
            </a:r>
          </a:p>
          <a:p>
            <a:pPr lvl="0" algn="just">
              <a:lnSpc>
                <a:spcPct val="120000"/>
              </a:lnSpc>
              <a:defRPr/>
            </a:pPr>
            <a:r>
              <a:rPr lang="en-US" sz="800" i="1" dirty="0" smtClean="0">
                <a:solidFill>
                  <a:schemeClr val="bg2">
                    <a:lumMod val="10000"/>
                  </a:schemeClr>
                </a:solidFill>
                <a:latin typeface="+mj-lt"/>
                <a:cs typeface="Arial" pitchFamily="34" charset="0"/>
              </a:rPr>
              <a:t>aamirmushtaq.inn@gmail.com</a:t>
            </a:r>
          </a:p>
          <a:p>
            <a:pPr lvl="0" algn="just">
              <a:lnSpc>
                <a:spcPct val="120000"/>
              </a:lnSpc>
              <a:spcBef>
                <a:spcPts val="600"/>
              </a:spcBef>
              <a:spcAft>
                <a:spcPts val="600"/>
              </a:spcAft>
              <a:defRPr/>
            </a:pPr>
            <a:endParaRPr lang="en-US" sz="900" b="1" i="1" dirty="0" smtClean="0">
              <a:solidFill>
                <a:schemeClr val="bg2">
                  <a:lumMod val="10000"/>
                </a:schemeClr>
              </a:solidFill>
              <a:latin typeface="+mj-lt"/>
              <a:cs typeface="Arial" pitchFamily="34" charset="0"/>
            </a:endParaRPr>
          </a:p>
          <a:p>
            <a:pPr lvl="0" algn="just">
              <a:lnSpc>
                <a:spcPct val="120000"/>
              </a:lnSpc>
              <a:spcBef>
                <a:spcPts val="600"/>
              </a:spcBef>
              <a:spcAft>
                <a:spcPts val="600"/>
              </a:spcAft>
              <a:defRPr/>
            </a:pPr>
            <a:r>
              <a:rPr lang="en-US" sz="900" b="1" i="1" dirty="0" smtClean="0">
                <a:solidFill>
                  <a:schemeClr val="bg2">
                    <a:lumMod val="10000"/>
                  </a:schemeClr>
                </a:solidFill>
                <a:latin typeface="+mj-lt"/>
                <a:cs typeface="Arial" pitchFamily="34" charset="0"/>
              </a:rPr>
              <a:t>Supervisor: 		</a:t>
            </a:r>
            <a:r>
              <a:rPr lang="en-US" sz="900" b="1" i="1" dirty="0" smtClean="0">
                <a:solidFill>
                  <a:schemeClr val="bg2">
                    <a:lumMod val="10000"/>
                  </a:schemeClr>
                </a:solidFill>
                <a:cs typeface="Arial" pitchFamily="34" charset="0"/>
              </a:rPr>
              <a:t>Co-Supervisor:</a:t>
            </a:r>
            <a:endParaRPr lang="en-US" sz="900" b="1" i="1" dirty="0" smtClean="0">
              <a:solidFill>
                <a:schemeClr val="bg2">
                  <a:lumMod val="10000"/>
                </a:schemeClr>
              </a:solidFill>
              <a:latin typeface="+mj-lt"/>
              <a:cs typeface="Arial" pitchFamily="34" charset="0"/>
            </a:endParaRPr>
          </a:p>
          <a:p>
            <a:pPr lvl="0" algn="just">
              <a:lnSpc>
                <a:spcPct val="120000"/>
              </a:lnSpc>
              <a:spcBef>
                <a:spcPts val="600"/>
              </a:spcBef>
              <a:spcAft>
                <a:spcPts val="600"/>
              </a:spcAft>
              <a:defRPr/>
            </a:pPr>
            <a:r>
              <a:rPr lang="en-US" sz="900" b="1" i="1" dirty="0" smtClean="0">
                <a:solidFill>
                  <a:schemeClr val="bg2">
                    <a:lumMod val="10000"/>
                  </a:schemeClr>
                </a:solidFill>
                <a:latin typeface="+mj-lt"/>
                <a:cs typeface="Arial" pitchFamily="34" charset="0"/>
              </a:rPr>
              <a:t>Dr. Chaudary Shahzad Faisal</a:t>
            </a:r>
            <a:r>
              <a:rPr lang="en-US" sz="900" b="1" i="1" dirty="0">
                <a:solidFill>
                  <a:schemeClr val="bg2">
                    <a:lumMod val="10000"/>
                  </a:schemeClr>
                </a:solidFill>
                <a:latin typeface="+mj-lt"/>
                <a:cs typeface="Arial" pitchFamily="34" charset="0"/>
              </a:rPr>
              <a:t> </a:t>
            </a:r>
            <a:r>
              <a:rPr lang="en-US" sz="900" b="1" i="1" dirty="0" smtClean="0">
                <a:solidFill>
                  <a:schemeClr val="bg2">
                    <a:lumMod val="10000"/>
                  </a:schemeClr>
                </a:solidFill>
                <a:latin typeface="+mj-lt"/>
                <a:cs typeface="Arial" pitchFamily="34" charset="0"/>
              </a:rPr>
              <a:t>          	</a:t>
            </a:r>
            <a:r>
              <a:rPr lang="en-US" sz="900" b="1" i="1" dirty="0" smtClean="0">
                <a:solidFill>
                  <a:schemeClr val="tx1"/>
                </a:solidFill>
                <a:latin typeface="+mj-lt"/>
                <a:cs typeface="Arial" pitchFamily="34" charset="0"/>
              </a:rPr>
              <a:t>Dr. Khalid Mehmood</a:t>
            </a:r>
            <a:endParaRPr lang="en-US" sz="900" b="1" i="1" dirty="0">
              <a:solidFill>
                <a:schemeClr val="tx1"/>
              </a:solidFill>
              <a:latin typeface="+mj-lt"/>
              <a:cs typeface="Arial" pitchFamily="34" charset="0"/>
            </a:endParaRPr>
          </a:p>
        </p:txBody>
      </p:sp>
      <p:sp>
        <p:nvSpPr>
          <p:cNvPr id="15" name="TextBox 14"/>
          <p:cNvSpPr txBox="1"/>
          <p:nvPr/>
        </p:nvSpPr>
        <p:spPr>
          <a:xfrm>
            <a:off x="2667000" y="4677783"/>
            <a:ext cx="1088760" cy="307777"/>
          </a:xfrm>
          <a:prstGeom prst="rect">
            <a:avLst/>
          </a:prstGeom>
          <a:noFill/>
        </p:spPr>
        <p:txBody>
          <a:bodyPr wrap="none" rtlCol="0">
            <a:spAutoFit/>
          </a:bodyPr>
          <a:lstStyle/>
          <a:p>
            <a:pPr algn="ctr">
              <a:spcBef>
                <a:spcPts val="300"/>
              </a:spcBef>
              <a:spcAft>
                <a:spcPts val="300"/>
              </a:spcAft>
              <a:defRPr/>
            </a:pPr>
            <a:r>
              <a:rPr lang="en-US" sz="1400" b="1" dirty="0">
                <a:solidFill>
                  <a:schemeClr val="bg2">
                    <a:lumMod val="10000"/>
                  </a:schemeClr>
                </a:solidFill>
                <a:latin typeface="Arial" pitchFamily="34" charset="0"/>
                <a:cs typeface="Arial" pitchFamily="34" charset="0"/>
              </a:rPr>
              <a:t>Objectives</a:t>
            </a:r>
          </a:p>
        </p:txBody>
      </p:sp>
      <p:sp>
        <p:nvSpPr>
          <p:cNvPr id="16" name="TextBox 15"/>
          <p:cNvSpPr txBox="1"/>
          <p:nvPr/>
        </p:nvSpPr>
        <p:spPr>
          <a:xfrm>
            <a:off x="2171308" y="5029201"/>
            <a:ext cx="2553092" cy="1892826"/>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tabLst>
                <a:tab pos="171450" algn="l"/>
              </a:tabLst>
            </a:pPr>
            <a:r>
              <a:rPr lang="en-GB" sz="1000" dirty="0"/>
              <a:t>Providing an </a:t>
            </a:r>
            <a:r>
              <a:rPr lang="en-GB" sz="1000" dirty="0" smtClean="0"/>
              <a:t>interactive user experience.</a:t>
            </a:r>
            <a:endParaRPr lang="en-US" sz="1000" i="1" dirty="0"/>
          </a:p>
          <a:p>
            <a:pPr marL="171450" lvl="0" indent="-171450" algn="just">
              <a:lnSpc>
                <a:spcPct val="150000"/>
              </a:lnSpc>
              <a:buFont typeface="Arial" panose="020B0604020202020204" pitchFamily="34" charset="0"/>
              <a:buChar char="•"/>
              <a:tabLst>
                <a:tab pos="171450" algn="l"/>
              </a:tabLst>
            </a:pPr>
            <a:r>
              <a:rPr lang="en-GB" sz="1000" dirty="0"/>
              <a:t>Getting customers’ loyalty and attraction.</a:t>
            </a:r>
            <a:endParaRPr lang="en-US" sz="1000" i="1" dirty="0"/>
          </a:p>
          <a:p>
            <a:pPr marL="171450" lvl="0" indent="-171450" algn="just">
              <a:lnSpc>
                <a:spcPct val="150000"/>
              </a:lnSpc>
              <a:buFont typeface="Arial" panose="020B0604020202020204" pitchFamily="34" charset="0"/>
              <a:buChar char="•"/>
              <a:tabLst>
                <a:tab pos="171450" algn="l"/>
              </a:tabLst>
            </a:pPr>
            <a:r>
              <a:rPr lang="en-GB" sz="1000" dirty="0" smtClean="0"/>
              <a:t>Customer can easily pay in bitcoin.</a:t>
            </a:r>
            <a:endParaRPr lang="en-US" sz="1000" i="1" dirty="0"/>
          </a:p>
          <a:p>
            <a:pPr marL="171450" lvl="0" indent="-171450" algn="just">
              <a:lnSpc>
                <a:spcPct val="150000"/>
              </a:lnSpc>
              <a:buFont typeface="Arial" panose="020B0604020202020204" pitchFamily="34" charset="0"/>
              <a:buChar char="•"/>
              <a:tabLst>
                <a:tab pos="171450" algn="l"/>
              </a:tabLst>
            </a:pPr>
            <a:r>
              <a:rPr lang="en-GB" sz="1000" dirty="0" smtClean="0"/>
              <a:t>Merchant can receive all the transactions happen on his store.</a:t>
            </a:r>
            <a:endParaRPr lang="en-GB" sz="1000" dirty="0"/>
          </a:p>
          <a:p>
            <a:pPr marL="171450" lvl="0" indent="-171450" algn="just">
              <a:lnSpc>
                <a:spcPct val="150000"/>
              </a:lnSpc>
              <a:buFont typeface="Arial" panose="020B0604020202020204" pitchFamily="34" charset="0"/>
              <a:buChar char="•"/>
              <a:tabLst>
                <a:tab pos="171450" algn="l"/>
              </a:tabLst>
            </a:pPr>
            <a:r>
              <a:rPr lang="en-GB" sz="1000" dirty="0" smtClean="0"/>
              <a:t>Merchant can withdraw his balance from his payment gateway dashboard.</a:t>
            </a:r>
            <a:endParaRPr lang="en-GB" sz="1200" dirty="0"/>
          </a:p>
          <a:p>
            <a:pPr lvl="0"/>
            <a:endParaRPr lang="en-US" sz="1200" i="1" dirty="0"/>
          </a:p>
        </p:txBody>
      </p:sp>
      <p:sp>
        <p:nvSpPr>
          <p:cNvPr id="21" name="TextBox 20"/>
          <p:cNvSpPr txBox="1"/>
          <p:nvPr/>
        </p:nvSpPr>
        <p:spPr>
          <a:xfrm>
            <a:off x="7086600" y="914400"/>
            <a:ext cx="1828800" cy="2092881"/>
          </a:xfrm>
          <a:prstGeom prst="rect">
            <a:avLst/>
          </a:prstGeom>
          <a:noFill/>
        </p:spPr>
        <p:txBody>
          <a:bodyPr wrap="square" rtlCol="0">
            <a:spAutoFit/>
          </a:bodyPr>
          <a:lstStyle/>
          <a:p>
            <a:pPr lvl="0" algn="ctr">
              <a:lnSpc>
                <a:spcPct val="120000"/>
              </a:lnSpc>
              <a:spcBef>
                <a:spcPts val="300"/>
              </a:spcBef>
              <a:spcAft>
                <a:spcPts val="300"/>
              </a:spcAft>
              <a:defRPr/>
            </a:pPr>
            <a:r>
              <a:rPr lang="en-US" sz="1400" b="1" dirty="0" smtClean="0">
                <a:solidFill>
                  <a:schemeClr val="bg2">
                    <a:lumMod val="10000"/>
                  </a:schemeClr>
                </a:solidFill>
                <a:latin typeface="Arial" pitchFamily="34" charset="0"/>
                <a:cs typeface="Arial" pitchFamily="34" charset="0"/>
              </a:rPr>
              <a:t>Conclusion</a:t>
            </a:r>
            <a:endParaRPr lang="en-US" sz="800" b="1" dirty="0" smtClean="0">
              <a:solidFill>
                <a:schemeClr val="bg2">
                  <a:lumMod val="10000"/>
                </a:schemeClr>
              </a:solidFill>
              <a:latin typeface="Arial" pitchFamily="34" charset="0"/>
              <a:cs typeface="Arial" pitchFamily="34" charset="0"/>
            </a:endParaRPr>
          </a:p>
          <a:p>
            <a:pPr lvl="0" algn="just">
              <a:lnSpc>
                <a:spcPct val="120000"/>
              </a:lnSpc>
              <a:spcBef>
                <a:spcPts val="300"/>
              </a:spcBef>
              <a:spcAft>
                <a:spcPts val="300"/>
              </a:spcAft>
              <a:defRPr/>
            </a:pPr>
            <a:r>
              <a:rPr lang="en-US" sz="800" dirty="0" smtClean="0">
                <a:solidFill>
                  <a:schemeClr val="bg2">
                    <a:lumMod val="10000"/>
                  </a:schemeClr>
                </a:solidFill>
                <a:cs typeface="Arial" pitchFamily="34" charset="0"/>
              </a:rPr>
              <a:t>This crypto payment gateway enables merchant to receive bitcoins on their stores. By enabling crypto currency they can get clients from multiple countries because crypto payments are borderless payments. Furthermore this is the most safest  form of transaction because blockchain network is verifying and cofirmining the transaction.</a:t>
            </a:r>
            <a:endParaRPr lang="en-US" sz="1200" dirty="0" smtClean="0">
              <a:solidFill>
                <a:schemeClr val="bg2">
                  <a:lumMod val="10000"/>
                </a:schemeClr>
              </a:solidFill>
              <a:cs typeface="Arial" pitchFamily="34" charset="0"/>
            </a:endParaRPr>
          </a:p>
          <a:p>
            <a:pPr lvl="0" algn="ctr">
              <a:lnSpc>
                <a:spcPct val="120000"/>
              </a:lnSpc>
              <a:spcBef>
                <a:spcPts val="300"/>
              </a:spcBef>
              <a:spcAft>
                <a:spcPts val="300"/>
              </a:spcAft>
              <a:defRPr/>
            </a:pPr>
            <a:endParaRPr lang="en-US" sz="1400" b="1" dirty="0">
              <a:solidFill>
                <a:schemeClr val="bg2">
                  <a:lumMod val="10000"/>
                </a:schemeClr>
              </a:solidFill>
              <a:latin typeface="Arial" pitchFamily="34" charset="0"/>
              <a:cs typeface="Arial" pitchFamily="34" charset="0"/>
            </a:endParaRPr>
          </a:p>
        </p:txBody>
      </p:sp>
      <p:sp>
        <p:nvSpPr>
          <p:cNvPr id="27" name="TextBox 26"/>
          <p:cNvSpPr txBox="1"/>
          <p:nvPr/>
        </p:nvSpPr>
        <p:spPr>
          <a:xfrm>
            <a:off x="4953000" y="2971800"/>
            <a:ext cx="1828800" cy="501676"/>
          </a:xfrm>
          <a:prstGeom prst="rect">
            <a:avLst/>
          </a:prstGeom>
          <a:noFill/>
        </p:spPr>
        <p:txBody>
          <a:bodyPr wrap="square" rtlCol="0">
            <a:spAutoFit/>
          </a:bodyPr>
          <a:lstStyle/>
          <a:p>
            <a:pPr marL="92075" lvl="0" indent="-92075" algn="just">
              <a:lnSpc>
                <a:spcPct val="120000"/>
              </a:lnSpc>
              <a:spcBef>
                <a:spcPts val="300"/>
              </a:spcBef>
              <a:spcAft>
                <a:spcPts val="300"/>
              </a:spcAft>
              <a:defRPr/>
            </a:pPr>
            <a:r>
              <a:rPr lang="en-US" sz="1000" b="1" dirty="0" smtClean="0">
                <a:latin typeface="+mj-lt"/>
                <a:cs typeface="Arial" pitchFamily="34" charset="0"/>
              </a:rPr>
              <a:t>User Application</a:t>
            </a:r>
          </a:p>
          <a:p>
            <a:pPr marL="92075" lvl="0" indent="-92075" algn="just">
              <a:lnSpc>
                <a:spcPct val="120000"/>
              </a:lnSpc>
              <a:spcBef>
                <a:spcPts val="300"/>
              </a:spcBef>
              <a:spcAft>
                <a:spcPts val="300"/>
              </a:spcAft>
              <a:defRPr/>
            </a:pPr>
            <a:r>
              <a:rPr lang="en-US" sz="800" dirty="0" smtClean="0"/>
              <a:t>Buyer get the amount and address.</a:t>
            </a:r>
            <a:endParaRPr lang="en-US" sz="800" dirty="0"/>
          </a:p>
        </p:txBody>
      </p:sp>
      <p:sp>
        <p:nvSpPr>
          <p:cNvPr id="26" name="Rectangle 25"/>
          <p:cNvSpPr/>
          <p:nvPr/>
        </p:nvSpPr>
        <p:spPr>
          <a:xfrm>
            <a:off x="7010400" y="2677366"/>
            <a:ext cx="1981200" cy="1675843"/>
          </a:xfrm>
          <a:prstGeom prst="rect">
            <a:avLst/>
          </a:prstGeom>
        </p:spPr>
        <p:txBody>
          <a:bodyPr wrap="square">
            <a:spAutoFit/>
          </a:bodyPr>
          <a:lstStyle/>
          <a:p>
            <a:pPr lvl="0" algn="ctr">
              <a:spcBef>
                <a:spcPts val="300"/>
              </a:spcBef>
              <a:spcAft>
                <a:spcPts val="300"/>
              </a:spcAft>
              <a:defRPr/>
            </a:pPr>
            <a:r>
              <a:rPr lang="en-US" sz="1400" b="1" dirty="0">
                <a:latin typeface="Arial" pitchFamily="34" charset="0"/>
                <a:cs typeface="Arial" pitchFamily="34" charset="0"/>
              </a:rPr>
              <a:t>Future Directions</a:t>
            </a:r>
          </a:p>
          <a:p>
            <a:pPr marL="171450" indent="-171450" algn="just">
              <a:lnSpc>
                <a:spcPct val="120000"/>
              </a:lnSpc>
              <a:buFont typeface="Arial" panose="020B0604020202020204" pitchFamily="34" charset="0"/>
              <a:buChar char="•"/>
            </a:pPr>
            <a:r>
              <a:rPr lang="en-US" sz="800" dirty="0" smtClean="0"/>
              <a:t>As the use of bitcoin and other virtual currencies is increasing day by day, we will also enhance our crypto payment gateway by providing support for other virtual currencies like Ethereum, Litecoin, Bitcoin Cash and Dai etc.</a:t>
            </a:r>
          </a:p>
          <a:p>
            <a:pPr marL="171450" lvl="0" indent="-171450" algn="just">
              <a:lnSpc>
                <a:spcPct val="120000"/>
              </a:lnSpc>
              <a:buFont typeface="Arial" panose="020B0604020202020204" pitchFamily="34" charset="0"/>
              <a:buChar char="•"/>
            </a:pPr>
            <a:r>
              <a:rPr lang="en-US" sz="800" dirty="0" smtClean="0"/>
              <a:t>We will also provide additional functionalities like donating amount in crypto currencies.</a:t>
            </a:r>
            <a:endParaRPr lang="en-US" sz="800" dirty="0"/>
          </a:p>
        </p:txBody>
      </p:sp>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8854" y="1"/>
            <a:ext cx="971746" cy="914397"/>
          </a:xfrm>
          <a:prstGeom prst="rect">
            <a:avLst/>
          </a:prstGeom>
        </p:spPr>
      </p:pic>
      <p:pic>
        <p:nvPicPr>
          <p:cNvPr id="1026" name="Picture 2" descr="C:\Users\warrior\Downloads\images (1).jpg"/>
          <p:cNvPicPr>
            <a:picLocks noChangeAspect="1" noChangeArrowheads="1"/>
          </p:cNvPicPr>
          <p:nvPr/>
        </p:nvPicPr>
        <p:blipFill>
          <a:blip r:embed="rId4"/>
          <a:srcRect/>
          <a:stretch>
            <a:fillRect/>
          </a:stretch>
        </p:blipFill>
        <p:spPr bwMode="auto">
          <a:xfrm>
            <a:off x="304800" y="2667000"/>
            <a:ext cx="1371600" cy="762000"/>
          </a:xfrm>
          <a:prstGeom prst="rect">
            <a:avLst/>
          </a:prstGeom>
          <a:noFill/>
        </p:spPr>
      </p:pic>
      <p:pic>
        <p:nvPicPr>
          <p:cNvPr id="32" name="Picture 31"/>
          <p:cNvPicPr/>
          <p:nvPr/>
        </p:nvPicPr>
        <p:blipFill>
          <a:blip r:embed="rId5"/>
          <a:srcRect/>
          <a:stretch>
            <a:fillRect/>
          </a:stretch>
        </p:blipFill>
        <p:spPr bwMode="auto">
          <a:xfrm>
            <a:off x="2133600" y="1295400"/>
            <a:ext cx="2667000" cy="3048000"/>
          </a:xfrm>
          <a:prstGeom prst="rect">
            <a:avLst/>
          </a:prstGeom>
          <a:noFill/>
          <a:ln w="9525">
            <a:noFill/>
            <a:miter lim="800000"/>
            <a:headEnd/>
            <a:tailEnd/>
          </a:ln>
        </p:spPr>
      </p:pic>
      <p:pic>
        <p:nvPicPr>
          <p:cNvPr id="1027" name="Picture 3"/>
          <p:cNvPicPr>
            <a:picLocks noChangeAspect="1" noChangeArrowheads="1"/>
          </p:cNvPicPr>
          <p:nvPr/>
        </p:nvPicPr>
        <p:blipFill>
          <a:blip r:embed="rId6" cstate="print"/>
          <a:srcRect/>
          <a:stretch>
            <a:fillRect/>
          </a:stretch>
        </p:blipFill>
        <p:spPr bwMode="auto">
          <a:xfrm>
            <a:off x="5105400" y="1981200"/>
            <a:ext cx="1752600" cy="990600"/>
          </a:xfrm>
          <a:prstGeom prst="rect">
            <a:avLst/>
          </a:prstGeom>
          <a:noFill/>
          <a:ln w="9525">
            <a:noFill/>
            <a:miter lim="800000"/>
            <a:headEnd/>
            <a:tailEnd/>
          </a:ln>
          <a:effectLst/>
        </p:spPr>
      </p:pic>
      <p:pic>
        <p:nvPicPr>
          <p:cNvPr id="4" name="Picture 5" descr="C:\Users\warrior\Desktop\buyer.PNG"/>
          <p:cNvPicPr>
            <a:picLocks noChangeAspect="1" noChangeArrowheads="1"/>
          </p:cNvPicPr>
          <p:nvPr/>
        </p:nvPicPr>
        <p:blipFill>
          <a:blip r:embed="rId7"/>
          <a:srcRect/>
          <a:stretch>
            <a:fillRect/>
          </a:stretch>
        </p:blipFill>
        <p:spPr bwMode="auto">
          <a:xfrm>
            <a:off x="5181600" y="3505200"/>
            <a:ext cx="1676399" cy="990600"/>
          </a:xfrm>
          <a:prstGeom prst="rect">
            <a:avLst/>
          </a:prstGeom>
          <a:noFill/>
        </p:spPr>
      </p:pic>
      <p:pic>
        <p:nvPicPr>
          <p:cNvPr id="1030" name="Picture 6" descr="D:\haider.jpg"/>
          <p:cNvPicPr>
            <a:picLocks noChangeAspect="1" noChangeArrowheads="1"/>
          </p:cNvPicPr>
          <p:nvPr/>
        </p:nvPicPr>
        <p:blipFill>
          <a:blip r:embed="rId8" cstate="print"/>
          <a:srcRect/>
          <a:stretch>
            <a:fillRect/>
          </a:stretch>
        </p:blipFill>
        <p:spPr bwMode="auto">
          <a:xfrm>
            <a:off x="8001000" y="4800600"/>
            <a:ext cx="457200" cy="457200"/>
          </a:xfrm>
          <a:prstGeom prst="rect">
            <a:avLst/>
          </a:prstGeom>
          <a:noFill/>
        </p:spPr>
      </p:pic>
      <p:pic>
        <p:nvPicPr>
          <p:cNvPr id="1031" name="Picture 7" descr="D:\aamirrr.jpg"/>
          <p:cNvPicPr>
            <a:picLocks noChangeAspect="1" noChangeArrowheads="1"/>
          </p:cNvPicPr>
          <p:nvPr/>
        </p:nvPicPr>
        <p:blipFill>
          <a:blip r:embed="rId9" cstate="print"/>
          <a:srcRect/>
          <a:stretch>
            <a:fillRect/>
          </a:stretch>
        </p:blipFill>
        <p:spPr bwMode="auto">
          <a:xfrm>
            <a:off x="8001000" y="5334000"/>
            <a:ext cx="457200" cy="4572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2671</TotalTime>
  <Words>340</Words>
  <Application>Microsoft Office PowerPoint</Application>
  <PresentationFormat>On-screen Show (4:3)</PresentationFormat>
  <Paragraphs>59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Crypto Payment Gateway  Final Year Project (2016-2020) Department of Computer Science COMSATS University Islamabad, Attock Campus</vt:lpstr>
    </vt:vector>
  </TitlesOfParts>
  <Company>FAST NU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Aided Re-designing of Road/Rail Curves with Cubic Spiral Transitions.  Department of Mathematics          National University of Computers and Emerging Sciences Lahore</dc:title>
  <dc:creator>aisha.rashid</dc:creator>
  <cp:lastModifiedBy>warrior</cp:lastModifiedBy>
  <cp:revision>168</cp:revision>
  <dcterms:created xsi:type="dcterms:W3CDTF">2010-06-23T06:26:37Z</dcterms:created>
  <dcterms:modified xsi:type="dcterms:W3CDTF">2020-12-05T09:52:46Z</dcterms:modified>
</cp:coreProperties>
</file>