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28"/>
  </p:notesMasterIdLst>
  <p:sldIdLst>
    <p:sldId id="256" r:id="rId2"/>
    <p:sldId id="257" r:id="rId3"/>
    <p:sldId id="258" r:id="rId4"/>
    <p:sldId id="314" r:id="rId5"/>
    <p:sldId id="259" r:id="rId6"/>
    <p:sldId id="295" r:id="rId7"/>
    <p:sldId id="296" r:id="rId8"/>
    <p:sldId id="309" r:id="rId9"/>
    <p:sldId id="267" r:id="rId10"/>
    <p:sldId id="294" r:id="rId11"/>
    <p:sldId id="315" r:id="rId12"/>
    <p:sldId id="316" r:id="rId13"/>
    <p:sldId id="317" r:id="rId14"/>
    <p:sldId id="325" r:id="rId15"/>
    <p:sldId id="318" r:id="rId16"/>
    <p:sldId id="319" r:id="rId17"/>
    <p:sldId id="320" r:id="rId18"/>
    <p:sldId id="321" r:id="rId19"/>
    <p:sldId id="322" r:id="rId20"/>
    <p:sldId id="323" r:id="rId21"/>
    <p:sldId id="326" r:id="rId22"/>
    <p:sldId id="327" r:id="rId23"/>
    <p:sldId id="328" r:id="rId24"/>
    <p:sldId id="329" r:id="rId25"/>
    <p:sldId id="324" r:id="rId26"/>
    <p:sldId id="270" r:id="rId2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TECH"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1446" y="-96"/>
      </p:cViewPr>
      <p:guideLst>
        <p:guide orient="horz" pos="2160"/>
        <p:guide pos="298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pPr marL="0" marR="0" lvl="0" indent="0" algn="r" rtl="0">
                <a:spcBef>
                  <a:spcPts val="0"/>
                </a:spcBef>
                <a:spcAft>
                  <a:spcPts val="0"/>
                </a:spcAft>
                <a:buNone/>
              </a:p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panose="020F0502020204030204"/>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gif"/></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3"/>
          <p:cNvPicPr preferRelativeResize="0"/>
          <p:nvPr/>
        </p:nvPicPr>
        <p:blipFill rotWithShape="1">
          <a:blip r:embed="rId3"/>
          <a:srcRect/>
          <a:stretch>
            <a:fillRect/>
          </a:stretch>
        </p:blipFill>
        <p:spPr>
          <a:xfrm>
            <a:off x="7543800" y="5330952"/>
            <a:ext cx="841248" cy="841248"/>
          </a:xfrm>
          <a:prstGeom prst="rect">
            <a:avLst/>
          </a:prstGeom>
          <a:noFill/>
          <a:ln>
            <a:noFill/>
          </a:ln>
        </p:spPr>
      </p:pic>
      <p:sp>
        <p:nvSpPr>
          <p:cNvPr id="90" name="Google Shape;90;p13"/>
          <p:cNvSpPr/>
          <p:nvPr/>
        </p:nvSpPr>
        <p:spPr>
          <a:xfrm>
            <a:off x="883920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1" name="Google Shape;91;p13"/>
          <p:cNvSpPr/>
          <p:nvPr/>
        </p:nvSpPr>
        <p:spPr>
          <a:xfrm>
            <a:off x="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92" name="Google Shape;92;p13" descr="Bismillah1.jpg"/>
          <p:cNvPicPr preferRelativeResize="0"/>
          <p:nvPr/>
        </p:nvPicPr>
        <p:blipFill rotWithShape="1">
          <a:blip r:embed="rId4"/>
          <a:srcRect/>
          <a:stretch>
            <a:fillRect/>
          </a:stretch>
        </p:blipFill>
        <p:spPr>
          <a:xfrm>
            <a:off x="318448" y="1905000"/>
            <a:ext cx="8458200" cy="210909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955"/>
            <a:ext cx="7911465" cy="1143000"/>
          </a:xfrm>
        </p:spPr>
        <p:txBody>
          <a:bodyPr/>
          <a:lstStyle/>
          <a:p>
            <a:r>
              <a:rPr lang="en-US" sz="3200" u="sng" dirty="0" smtClean="0">
                <a:latin typeface="+mj-lt"/>
              </a:rPr>
              <a:t>Cont..</a:t>
            </a:r>
            <a:endParaRPr lang="en-US" sz="3200" b="1" u="sng" dirty="0">
              <a:ln/>
              <a:solidFill>
                <a:schemeClr val="tx1"/>
              </a:solidFill>
              <a:effectLst>
                <a:outerShdw blurRad="38100" dist="19050" dir="2700000" algn="tl" rotWithShape="0">
                  <a:schemeClr val="dk1">
                    <a:alpha val="40000"/>
                  </a:schemeClr>
                </a:outerShdw>
              </a:effectLst>
              <a:latin typeface="+mj-lt"/>
              <a:cs typeface="+mj-lt"/>
            </a:endParaRPr>
          </a:p>
        </p:txBody>
      </p:sp>
      <p:sp>
        <p:nvSpPr>
          <p:cNvPr id="7" name="Text Placeholder 6"/>
          <p:cNvSpPr>
            <a:spLocks noGrp="1"/>
          </p:cNvSpPr>
          <p:nvPr>
            <p:ph type="body" idx="1"/>
          </p:nvPr>
        </p:nvSpPr>
        <p:spPr/>
        <p:txBody>
          <a:bodyPr/>
          <a:lstStyle/>
          <a:p>
            <a:pPr>
              <a:buFont typeface="Wingdings" pitchFamily="2" charset="2"/>
              <a:buChar char="Ø"/>
            </a:pPr>
            <a:endParaRPr lang="en-US" sz="2000" dirty="0" smtClean="0"/>
          </a:p>
          <a:p>
            <a:pPr marL="114300" indent="0" algn="just">
              <a:buNone/>
            </a:pPr>
            <a:endParaRPr lang="en-US" sz="2000" dirty="0">
              <a:latin typeface="+mn-lt"/>
              <a:cs typeface="+mn-lt"/>
            </a:endParaRPr>
          </a:p>
        </p:txBody>
      </p:sp>
      <p:sp>
        <p:nvSpPr>
          <p:cNvPr id="197" name="Google Shape;197;p22"/>
          <p:cNvSpPr/>
          <p:nvPr/>
        </p:nvSpPr>
        <p:spPr>
          <a:xfrm>
            <a:off x="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 name="Google Shape;197;p22"/>
          <p:cNvSpPr/>
          <p:nvPr/>
        </p:nvSpPr>
        <p:spPr>
          <a:xfrm>
            <a:off x="882269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8" name="Picture 7" descr="C:\Users\warrior\Desktop\usecaseDiagrams\merchantWithdrawAmount.PNG"/>
          <p:cNvPicPr/>
          <p:nvPr/>
        </p:nvPicPr>
        <p:blipFill>
          <a:blip r:embed="rId2"/>
          <a:srcRect/>
          <a:stretch>
            <a:fillRect/>
          </a:stretch>
        </p:blipFill>
        <p:spPr bwMode="auto">
          <a:xfrm>
            <a:off x="323557" y="1209675"/>
            <a:ext cx="7779434" cy="5317734"/>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955"/>
            <a:ext cx="7911465" cy="1143000"/>
          </a:xfrm>
        </p:spPr>
        <p:txBody>
          <a:bodyPr/>
          <a:lstStyle/>
          <a:p>
            <a:r>
              <a:rPr lang="en-US" sz="3200" u="sng" dirty="0" smtClean="0">
                <a:latin typeface="+mj-lt"/>
              </a:rPr>
              <a:t>Cont..</a:t>
            </a:r>
            <a:endParaRPr lang="en-US" sz="3200" b="1" u="sng" dirty="0">
              <a:ln/>
              <a:solidFill>
                <a:schemeClr val="tx1"/>
              </a:solidFill>
              <a:effectLst>
                <a:outerShdw blurRad="38100" dist="19050" dir="2700000" algn="tl" rotWithShape="0">
                  <a:schemeClr val="dk1">
                    <a:alpha val="40000"/>
                  </a:schemeClr>
                </a:outerShdw>
              </a:effectLst>
              <a:latin typeface="+mj-lt"/>
              <a:cs typeface="+mj-lt"/>
            </a:endParaRPr>
          </a:p>
        </p:txBody>
      </p:sp>
      <p:sp>
        <p:nvSpPr>
          <p:cNvPr id="7" name="Text Placeholder 6"/>
          <p:cNvSpPr>
            <a:spLocks noGrp="1"/>
          </p:cNvSpPr>
          <p:nvPr>
            <p:ph type="body" idx="1"/>
          </p:nvPr>
        </p:nvSpPr>
        <p:spPr/>
        <p:txBody>
          <a:bodyPr/>
          <a:lstStyle/>
          <a:p>
            <a:pPr>
              <a:buFont typeface="Wingdings" pitchFamily="2" charset="2"/>
              <a:buChar char="Ø"/>
            </a:pPr>
            <a:endParaRPr lang="en-US" sz="2000" dirty="0" smtClean="0"/>
          </a:p>
          <a:p>
            <a:pPr marL="114300" indent="0" algn="just">
              <a:buNone/>
            </a:pPr>
            <a:endParaRPr lang="en-US" sz="2000" dirty="0">
              <a:latin typeface="+mn-lt"/>
              <a:cs typeface="+mn-lt"/>
            </a:endParaRPr>
          </a:p>
        </p:txBody>
      </p:sp>
      <p:sp>
        <p:nvSpPr>
          <p:cNvPr id="197" name="Google Shape;197;p22"/>
          <p:cNvSpPr/>
          <p:nvPr/>
        </p:nvSpPr>
        <p:spPr>
          <a:xfrm>
            <a:off x="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 name="Google Shape;197;p22"/>
          <p:cNvSpPr/>
          <p:nvPr/>
        </p:nvSpPr>
        <p:spPr>
          <a:xfrm>
            <a:off x="882269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9" name="Picture 8" descr="C:\Users\warrior\Desktop\merchantSettings.PNG"/>
          <p:cNvPicPr/>
          <p:nvPr/>
        </p:nvPicPr>
        <p:blipFill>
          <a:blip r:embed="rId2"/>
          <a:srcRect/>
          <a:stretch>
            <a:fillRect/>
          </a:stretch>
        </p:blipFill>
        <p:spPr bwMode="auto">
          <a:xfrm>
            <a:off x="745588" y="1130583"/>
            <a:ext cx="7666892" cy="550936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955"/>
            <a:ext cx="7911465" cy="1143000"/>
          </a:xfrm>
        </p:spPr>
        <p:txBody>
          <a:bodyPr/>
          <a:lstStyle/>
          <a:p>
            <a:r>
              <a:rPr lang="en-US" sz="3200" u="sng" dirty="0" smtClean="0">
                <a:latin typeface="+mj-lt"/>
              </a:rPr>
              <a:t>Cont..</a:t>
            </a:r>
            <a:endParaRPr lang="en-US" sz="3200" b="1" u="sng" dirty="0">
              <a:ln/>
              <a:solidFill>
                <a:schemeClr val="tx1"/>
              </a:solidFill>
              <a:effectLst>
                <a:outerShdw blurRad="38100" dist="19050" dir="2700000" algn="tl" rotWithShape="0">
                  <a:schemeClr val="dk1">
                    <a:alpha val="40000"/>
                  </a:schemeClr>
                </a:outerShdw>
              </a:effectLst>
              <a:latin typeface="+mj-lt"/>
              <a:cs typeface="+mj-lt"/>
            </a:endParaRPr>
          </a:p>
        </p:txBody>
      </p:sp>
      <p:sp>
        <p:nvSpPr>
          <p:cNvPr id="7" name="Text Placeholder 6"/>
          <p:cNvSpPr>
            <a:spLocks noGrp="1"/>
          </p:cNvSpPr>
          <p:nvPr>
            <p:ph type="body" idx="1"/>
          </p:nvPr>
        </p:nvSpPr>
        <p:spPr/>
        <p:txBody>
          <a:bodyPr/>
          <a:lstStyle/>
          <a:p>
            <a:pPr>
              <a:buFont typeface="Wingdings" pitchFamily="2" charset="2"/>
              <a:buChar char="Ø"/>
            </a:pPr>
            <a:endParaRPr lang="en-US" sz="2000" dirty="0" smtClean="0"/>
          </a:p>
          <a:p>
            <a:pPr marL="114300" indent="0" algn="just">
              <a:buNone/>
            </a:pPr>
            <a:endParaRPr lang="en-US" sz="2000" dirty="0">
              <a:latin typeface="+mn-lt"/>
              <a:cs typeface="+mn-lt"/>
            </a:endParaRPr>
          </a:p>
        </p:txBody>
      </p:sp>
      <p:sp>
        <p:nvSpPr>
          <p:cNvPr id="197" name="Google Shape;197;p22"/>
          <p:cNvSpPr/>
          <p:nvPr/>
        </p:nvSpPr>
        <p:spPr>
          <a:xfrm>
            <a:off x="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 name="Google Shape;197;p22"/>
          <p:cNvSpPr/>
          <p:nvPr/>
        </p:nvSpPr>
        <p:spPr>
          <a:xfrm>
            <a:off x="882269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1" name="Picture 10" descr="C:\Users\warrior\Desktop\usecaseDiagrams\BuyerGetAddress.PNG"/>
          <p:cNvPicPr/>
          <p:nvPr/>
        </p:nvPicPr>
        <p:blipFill>
          <a:blip r:embed="rId2"/>
          <a:srcRect/>
          <a:stretch>
            <a:fillRect/>
          </a:stretch>
        </p:blipFill>
        <p:spPr bwMode="auto">
          <a:xfrm>
            <a:off x="928468" y="3460653"/>
            <a:ext cx="7104185" cy="3094892"/>
          </a:xfrm>
          <a:prstGeom prst="rect">
            <a:avLst/>
          </a:prstGeom>
          <a:noFill/>
          <a:ln w="9525">
            <a:noFill/>
            <a:miter lim="800000"/>
            <a:headEnd/>
            <a:tailEnd/>
          </a:ln>
        </p:spPr>
      </p:pic>
      <p:pic>
        <p:nvPicPr>
          <p:cNvPr id="12" name="Picture 11" descr="C:\Users\warrior\Desktop\buyerusecase.PNG"/>
          <p:cNvPicPr/>
          <p:nvPr/>
        </p:nvPicPr>
        <p:blipFill>
          <a:blip r:embed="rId3"/>
          <a:srcRect/>
          <a:stretch>
            <a:fillRect/>
          </a:stretch>
        </p:blipFill>
        <p:spPr bwMode="auto">
          <a:xfrm>
            <a:off x="478301" y="1069146"/>
            <a:ext cx="7891975" cy="243371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955"/>
            <a:ext cx="7911465" cy="1143000"/>
          </a:xfrm>
        </p:spPr>
        <p:txBody>
          <a:bodyPr/>
          <a:lstStyle/>
          <a:p>
            <a:r>
              <a:rPr lang="en-GB" sz="3200" u="sng" dirty="0" smtClean="0">
                <a:latin typeface="+mn-lt"/>
              </a:rPr>
              <a:t>Functional</a:t>
            </a:r>
            <a:r>
              <a:rPr lang="en-GB" sz="3200" u="sng" dirty="0" smtClean="0"/>
              <a:t> Requirements</a:t>
            </a:r>
            <a:endParaRPr lang="en-US" sz="3200" b="1" u="sng" dirty="0">
              <a:ln/>
              <a:solidFill>
                <a:schemeClr val="tx1"/>
              </a:solidFill>
              <a:effectLst>
                <a:outerShdw blurRad="38100" dist="19050" dir="2700000" algn="tl" rotWithShape="0">
                  <a:schemeClr val="dk1">
                    <a:alpha val="40000"/>
                  </a:schemeClr>
                </a:outerShdw>
              </a:effectLst>
              <a:latin typeface="+mj-lt"/>
              <a:cs typeface="+mj-lt"/>
            </a:endParaRPr>
          </a:p>
        </p:txBody>
      </p:sp>
      <p:sp>
        <p:nvSpPr>
          <p:cNvPr id="7" name="Text Placeholder 6"/>
          <p:cNvSpPr>
            <a:spLocks noGrp="1"/>
          </p:cNvSpPr>
          <p:nvPr>
            <p:ph type="body" idx="1"/>
          </p:nvPr>
        </p:nvSpPr>
        <p:spPr/>
        <p:txBody>
          <a:bodyPr/>
          <a:lstStyle/>
          <a:p>
            <a:pPr>
              <a:buFont typeface="Wingdings" pitchFamily="2" charset="2"/>
              <a:buChar char="Ø"/>
            </a:pPr>
            <a:endParaRPr lang="en-US" sz="2000" dirty="0" smtClean="0"/>
          </a:p>
          <a:p>
            <a:pPr marL="114300" indent="0" algn="just">
              <a:buNone/>
            </a:pPr>
            <a:endParaRPr lang="en-US" sz="2000" dirty="0">
              <a:latin typeface="+mn-lt"/>
              <a:cs typeface="+mn-lt"/>
            </a:endParaRPr>
          </a:p>
        </p:txBody>
      </p:sp>
      <p:sp>
        <p:nvSpPr>
          <p:cNvPr id="197" name="Google Shape;197;p22"/>
          <p:cNvSpPr/>
          <p:nvPr/>
        </p:nvSpPr>
        <p:spPr>
          <a:xfrm>
            <a:off x="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 name="Google Shape;197;p22"/>
          <p:cNvSpPr/>
          <p:nvPr/>
        </p:nvSpPr>
        <p:spPr>
          <a:xfrm>
            <a:off x="882269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 name="Rectangle 7"/>
          <p:cNvSpPr/>
          <p:nvPr/>
        </p:nvSpPr>
        <p:spPr>
          <a:xfrm>
            <a:off x="478303" y="1491175"/>
            <a:ext cx="8074854" cy="5016758"/>
          </a:xfrm>
          <a:prstGeom prst="rect">
            <a:avLst/>
          </a:prstGeom>
        </p:spPr>
        <p:txBody>
          <a:bodyPr wrap="square">
            <a:spAutoFit/>
          </a:bodyPr>
          <a:lstStyle/>
          <a:p>
            <a:pPr algn="just">
              <a:buNone/>
            </a:pPr>
            <a:r>
              <a:rPr lang="en-GB" sz="2000" dirty="0" smtClean="0">
                <a:solidFill>
                  <a:schemeClr val="tx1"/>
                </a:solidFill>
                <a:latin typeface="+mn-lt"/>
              </a:rPr>
              <a:t>The functional requirement of any system is the specific behaviour and mandatory functions of that system.</a:t>
            </a:r>
          </a:p>
          <a:p>
            <a:pPr algn="just">
              <a:buFont typeface="Wingdings" pitchFamily="2" charset="2"/>
              <a:buChar char="Ø"/>
            </a:pPr>
            <a:endParaRPr lang="en-GB" sz="2000" dirty="0" smtClean="0">
              <a:solidFill>
                <a:schemeClr val="tx1"/>
              </a:solidFill>
              <a:latin typeface="+mn-lt"/>
            </a:endParaRPr>
          </a:p>
          <a:p>
            <a:pPr lvl="0" algn="just">
              <a:buFont typeface="Wingdings" pitchFamily="2" charset="2"/>
              <a:buChar char="Ø"/>
            </a:pPr>
            <a:r>
              <a:rPr lang="en-GB" sz="2000" dirty="0" smtClean="0">
                <a:solidFill>
                  <a:schemeClr val="tx1"/>
                </a:solidFill>
                <a:latin typeface="+mn-lt"/>
              </a:rPr>
              <a:t>After signup and login, merchant can send and receive bitcoin in first step</a:t>
            </a:r>
            <a:r>
              <a:rPr lang="en-GB" sz="2000" dirty="0" smtClean="0">
                <a:solidFill>
                  <a:schemeClr val="tx1"/>
                </a:solidFill>
                <a:latin typeface="+mn-lt"/>
              </a:rPr>
              <a:t>.</a:t>
            </a:r>
          </a:p>
          <a:p>
            <a:pPr lvl="0" algn="just">
              <a:buFont typeface="Wingdings" pitchFamily="2" charset="2"/>
              <a:buChar char="Ø"/>
            </a:pPr>
            <a:endParaRPr lang="en-US" sz="2000" dirty="0" smtClean="0">
              <a:solidFill>
                <a:schemeClr val="tx1"/>
              </a:solidFill>
              <a:latin typeface="+mn-lt"/>
            </a:endParaRPr>
          </a:p>
          <a:p>
            <a:pPr algn="just">
              <a:buFont typeface="Wingdings" pitchFamily="2" charset="2"/>
              <a:buChar char="Ø"/>
            </a:pPr>
            <a:r>
              <a:rPr lang="en-GB" sz="2000" dirty="0" smtClean="0">
                <a:solidFill>
                  <a:schemeClr val="tx1"/>
                </a:solidFill>
                <a:latin typeface="+mn-lt"/>
              </a:rPr>
              <a:t>Merchant can view his account balance, the payments he receive, and the withdrawals he make. To withdraw balance, he need to enter the amount and the address he want to send the balance</a:t>
            </a:r>
            <a:r>
              <a:rPr lang="en-GB" sz="2000" dirty="0" smtClean="0">
                <a:solidFill>
                  <a:schemeClr val="tx1"/>
                </a:solidFill>
                <a:latin typeface="+mn-lt"/>
              </a:rPr>
              <a:t>.</a:t>
            </a:r>
          </a:p>
          <a:p>
            <a:pPr algn="just">
              <a:buFont typeface="Wingdings" pitchFamily="2" charset="2"/>
              <a:buChar char="Ø"/>
            </a:pPr>
            <a:endParaRPr lang="en-GB" sz="2000" dirty="0" smtClean="0">
              <a:solidFill>
                <a:schemeClr val="tx1"/>
              </a:solidFill>
              <a:latin typeface="+mn-lt"/>
            </a:endParaRPr>
          </a:p>
          <a:p>
            <a:pPr lvl="0" algn="just">
              <a:buFont typeface="Wingdings" pitchFamily="2" charset="2"/>
              <a:buChar char="Ø"/>
            </a:pPr>
            <a:r>
              <a:rPr lang="en-GB" sz="2000" dirty="0" smtClean="0">
                <a:solidFill>
                  <a:schemeClr val="tx1"/>
                </a:solidFill>
                <a:latin typeface="+mn-lt"/>
              </a:rPr>
              <a:t>We also provide the integration plugin to the merchant, in order to integrate the payment gateway with his store on wordpress</a:t>
            </a:r>
            <a:r>
              <a:rPr lang="en-GB" sz="2000" dirty="0" smtClean="0">
                <a:solidFill>
                  <a:schemeClr val="tx1"/>
                </a:solidFill>
                <a:latin typeface="+mn-lt"/>
              </a:rPr>
              <a:t>.</a:t>
            </a:r>
          </a:p>
          <a:p>
            <a:pPr lvl="0" algn="just">
              <a:buFont typeface="Wingdings" pitchFamily="2" charset="2"/>
              <a:buChar char="Ø"/>
            </a:pPr>
            <a:endParaRPr lang="en-GB" sz="2000" dirty="0" smtClean="0">
              <a:solidFill>
                <a:schemeClr val="tx1"/>
              </a:solidFill>
              <a:latin typeface="+mn-lt"/>
            </a:endParaRPr>
          </a:p>
          <a:p>
            <a:pPr lvl="0" algn="just">
              <a:buFont typeface="Wingdings" pitchFamily="2" charset="2"/>
              <a:buChar char="Ø"/>
            </a:pPr>
            <a:r>
              <a:rPr lang="en-US" sz="2000" dirty="0" smtClean="0">
                <a:latin typeface="+mn-lt"/>
              </a:rPr>
              <a:t>The customer of merchant proceeds the order of any product He needs to put the amount and the bitcoin address to proceed the transaction.</a:t>
            </a:r>
            <a:endParaRPr lang="en-US" sz="2000" dirty="0" smtClean="0">
              <a:solidFill>
                <a:schemeClr val="tx1"/>
              </a:solidFill>
              <a:latin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955"/>
            <a:ext cx="7911465" cy="1143000"/>
          </a:xfrm>
        </p:spPr>
        <p:txBody>
          <a:bodyPr/>
          <a:lstStyle/>
          <a:p>
            <a:r>
              <a:rPr lang="en-GB" sz="3200" u="sng" dirty="0" smtClean="0">
                <a:latin typeface="+mn-lt"/>
              </a:rPr>
              <a:t>C</a:t>
            </a:r>
            <a:r>
              <a:rPr lang="en-GB" sz="3200" u="sng" dirty="0" smtClean="0">
                <a:latin typeface="+mn-lt"/>
              </a:rPr>
              <a:t>ont...</a:t>
            </a:r>
            <a:endParaRPr lang="en-US" sz="3200" b="1" u="sng" dirty="0">
              <a:ln/>
              <a:solidFill>
                <a:schemeClr val="tx1"/>
              </a:solidFill>
              <a:effectLst>
                <a:outerShdw blurRad="38100" dist="19050" dir="2700000" algn="tl" rotWithShape="0">
                  <a:schemeClr val="dk1">
                    <a:alpha val="40000"/>
                  </a:schemeClr>
                </a:outerShdw>
              </a:effectLst>
              <a:latin typeface="+mj-lt"/>
              <a:cs typeface="+mj-lt"/>
            </a:endParaRPr>
          </a:p>
        </p:txBody>
      </p:sp>
      <p:sp>
        <p:nvSpPr>
          <p:cNvPr id="7" name="Text Placeholder 6"/>
          <p:cNvSpPr>
            <a:spLocks noGrp="1"/>
          </p:cNvSpPr>
          <p:nvPr>
            <p:ph type="body" idx="1"/>
          </p:nvPr>
        </p:nvSpPr>
        <p:spPr/>
        <p:txBody>
          <a:bodyPr/>
          <a:lstStyle/>
          <a:p>
            <a:pPr>
              <a:buFont typeface="Wingdings" pitchFamily="2" charset="2"/>
              <a:buChar char="Ø"/>
            </a:pPr>
            <a:endParaRPr lang="en-US" sz="2000" dirty="0" smtClean="0"/>
          </a:p>
          <a:p>
            <a:pPr marL="114300" indent="0" algn="just">
              <a:buNone/>
            </a:pPr>
            <a:endParaRPr lang="en-US" sz="2000" dirty="0">
              <a:latin typeface="+mn-lt"/>
              <a:cs typeface="+mn-lt"/>
            </a:endParaRPr>
          </a:p>
        </p:txBody>
      </p:sp>
      <p:sp>
        <p:nvSpPr>
          <p:cNvPr id="197" name="Google Shape;197;p22"/>
          <p:cNvSpPr/>
          <p:nvPr/>
        </p:nvSpPr>
        <p:spPr>
          <a:xfrm>
            <a:off x="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 name="Google Shape;197;p22"/>
          <p:cNvSpPr/>
          <p:nvPr/>
        </p:nvSpPr>
        <p:spPr>
          <a:xfrm>
            <a:off x="882269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 name="Rectangle 7"/>
          <p:cNvSpPr/>
          <p:nvPr/>
        </p:nvSpPr>
        <p:spPr>
          <a:xfrm>
            <a:off x="675249" y="1767007"/>
            <a:ext cx="7877907" cy="400110"/>
          </a:xfrm>
          <a:prstGeom prst="rect">
            <a:avLst/>
          </a:prstGeom>
        </p:spPr>
        <p:txBody>
          <a:bodyPr wrap="square">
            <a:spAutoFit/>
          </a:bodyPr>
          <a:lstStyle/>
          <a:p>
            <a:pPr algn="just">
              <a:buNone/>
            </a:pPr>
            <a:endParaRPr lang="en-US" sz="2000" dirty="0" smtClean="0">
              <a:solidFill>
                <a:schemeClr val="tx1"/>
              </a:solidFill>
              <a:latin typeface="+mn-lt"/>
            </a:endParaRPr>
          </a:p>
        </p:txBody>
      </p:sp>
      <p:sp>
        <p:nvSpPr>
          <p:cNvPr id="9" name="Rectangle 8"/>
          <p:cNvSpPr/>
          <p:nvPr/>
        </p:nvSpPr>
        <p:spPr>
          <a:xfrm>
            <a:off x="759655" y="1406769"/>
            <a:ext cx="7695028" cy="1323439"/>
          </a:xfrm>
          <a:prstGeom prst="rect">
            <a:avLst/>
          </a:prstGeom>
        </p:spPr>
        <p:txBody>
          <a:bodyPr wrap="square">
            <a:spAutoFit/>
          </a:bodyPr>
          <a:lstStyle/>
          <a:p>
            <a:pPr lvl="0">
              <a:buFont typeface="Wingdings" pitchFamily="2" charset="2"/>
              <a:buChar char="Ø"/>
            </a:pPr>
            <a:r>
              <a:rPr lang="en-US" sz="2000" b="1" dirty="0" smtClean="0">
                <a:solidFill>
                  <a:schemeClr val="tx1"/>
                </a:solidFill>
                <a:latin typeface="+mn-lt"/>
              </a:rPr>
              <a:t>Security requirement: </a:t>
            </a:r>
            <a:r>
              <a:rPr lang="en-US" sz="2000" dirty="0" smtClean="0">
                <a:solidFill>
                  <a:schemeClr val="tx1"/>
                </a:solidFill>
                <a:latin typeface="+mn-lt"/>
              </a:rPr>
              <a:t>Safety is essential for a software system. Unregistered user cannot access the system. Safety requirement is maintained through providing individual account to each merchant.</a:t>
            </a:r>
            <a:endParaRPr lang="en-US" sz="2000" dirty="0" smtClean="0">
              <a:solidFill>
                <a:schemeClr val="tx1"/>
              </a:solidFill>
              <a:latin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955"/>
            <a:ext cx="7911465" cy="1143000"/>
          </a:xfrm>
        </p:spPr>
        <p:txBody>
          <a:bodyPr/>
          <a:lstStyle/>
          <a:p>
            <a:r>
              <a:rPr lang="en-GB" sz="3200" u="sng" dirty="0" smtClean="0">
                <a:solidFill>
                  <a:schemeClr val="tx1"/>
                </a:solidFill>
                <a:latin typeface="+mj-lt"/>
              </a:rPr>
              <a:t>Non-Functional Requirements</a:t>
            </a:r>
            <a:endParaRPr lang="en-US" sz="3200" b="1" u="sng" dirty="0">
              <a:ln/>
              <a:solidFill>
                <a:schemeClr val="tx1"/>
              </a:solidFill>
              <a:effectLst>
                <a:outerShdw blurRad="38100" dist="19050" dir="2700000" algn="tl" rotWithShape="0">
                  <a:schemeClr val="dk1">
                    <a:alpha val="40000"/>
                  </a:schemeClr>
                </a:outerShdw>
              </a:effectLst>
              <a:latin typeface="+mj-lt"/>
              <a:cs typeface="+mj-lt"/>
            </a:endParaRPr>
          </a:p>
        </p:txBody>
      </p:sp>
      <p:sp>
        <p:nvSpPr>
          <p:cNvPr id="7" name="Text Placeholder 6"/>
          <p:cNvSpPr>
            <a:spLocks noGrp="1"/>
          </p:cNvSpPr>
          <p:nvPr>
            <p:ph type="body" idx="1"/>
          </p:nvPr>
        </p:nvSpPr>
        <p:spPr/>
        <p:txBody>
          <a:bodyPr/>
          <a:lstStyle/>
          <a:p>
            <a:pPr>
              <a:buFont typeface="Wingdings" pitchFamily="2" charset="2"/>
              <a:buChar char="Ø"/>
            </a:pPr>
            <a:endParaRPr lang="en-US" sz="2000" dirty="0" smtClean="0"/>
          </a:p>
          <a:p>
            <a:pPr marL="114300" indent="0" algn="just">
              <a:buNone/>
            </a:pPr>
            <a:endParaRPr lang="en-US" sz="2000" dirty="0">
              <a:latin typeface="+mn-lt"/>
              <a:cs typeface="+mn-lt"/>
            </a:endParaRPr>
          </a:p>
        </p:txBody>
      </p:sp>
      <p:sp>
        <p:nvSpPr>
          <p:cNvPr id="197" name="Google Shape;197;p22"/>
          <p:cNvSpPr/>
          <p:nvPr/>
        </p:nvSpPr>
        <p:spPr>
          <a:xfrm>
            <a:off x="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 name="Google Shape;197;p22"/>
          <p:cNvSpPr/>
          <p:nvPr/>
        </p:nvSpPr>
        <p:spPr>
          <a:xfrm>
            <a:off x="882269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 name="Rectangle 7"/>
          <p:cNvSpPr/>
          <p:nvPr/>
        </p:nvSpPr>
        <p:spPr>
          <a:xfrm>
            <a:off x="745587" y="1767007"/>
            <a:ext cx="7610621" cy="3785652"/>
          </a:xfrm>
          <a:prstGeom prst="rect">
            <a:avLst/>
          </a:prstGeom>
        </p:spPr>
        <p:txBody>
          <a:bodyPr wrap="square">
            <a:spAutoFit/>
          </a:bodyPr>
          <a:lstStyle/>
          <a:p>
            <a:pPr lvl="0">
              <a:buFont typeface="Wingdings" pitchFamily="2" charset="2"/>
              <a:buChar char="Ø"/>
            </a:pPr>
            <a:r>
              <a:rPr lang="en-US" sz="2000" b="1" dirty="0" smtClean="0">
                <a:solidFill>
                  <a:schemeClr val="tx1"/>
                </a:solidFill>
                <a:latin typeface="+mn-lt"/>
              </a:rPr>
              <a:t> User </a:t>
            </a:r>
            <a:r>
              <a:rPr lang="en-US" sz="2000" b="1" dirty="0" smtClean="0">
                <a:solidFill>
                  <a:schemeClr val="tx1"/>
                </a:solidFill>
                <a:latin typeface="+mn-lt"/>
              </a:rPr>
              <a:t>friendly Interface</a:t>
            </a:r>
            <a:r>
              <a:rPr lang="en-GB" sz="2000" dirty="0" smtClean="0">
                <a:solidFill>
                  <a:schemeClr val="tx1"/>
                </a:solidFill>
                <a:latin typeface="+mn-lt"/>
              </a:rPr>
              <a:t>:</a:t>
            </a:r>
            <a:r>
              <a:rPr lang="en-US" sz="2000" dirty="0" smtClean="0">
                <a:solidFill>
                  <a:schemeClr val="tx1"/>
                </a:solidFill>
                <a:latin typeface="+mn-lt"/>
              </a:rPr>
              <a:t>Interface of our payment gateway will be easy to use so that even a non technical person can easily use that system and user will have a better user experience.</a:t>
            </a:r>
          </a:p>
          <a:p>
            <a:pPr lvl="0"/>
            <a:endParaRPr lang="en-US" sz="2000" b="1" dirty="0" smtClean="0">
              <a:solidFill>
                <a:schemeClr val="tx1"/>
              </a:solidFill>
              <a:latin typeface="+mn-lt"/>
            </a:endParaRPr>
          </a:p>
          <a:p>
            <a:pPr lvl="0">
              <a:buFont typeface="Wingdings" pitchFamily="2" charset="2"/>
              <a:buChar char="Ø"/>
            </a:pPr>
            <a:r>
              <a:rPr lang="en-US" sz="2000" b="1" dirty="0" smtClean="0"/>
              <a:t> Portability</a:t>
            </a:r>
            <a:r>
              <a:rPr lang="en-US" sz="2000" b="1" dirty="0" smtClean="0"/>
              <a:t>:</a:t>
            </a:r>
            <a:endParaRPr lang="en-US" sz="2000" dirty="0" smtClean="0"/>
          </a:p>
          <a:p>
            <a:r>
              <a:rPr lang="en-US" sz="2000" dirty="0" smtClean="0"/>
              <a:t>This system must run on multiple devices and in any browser with any version without any browser compatibility issues</a:t>
            </a:r>
            <a:r>
              <a:rPr lang="en-US" sz="2000" dirty="0" smtClean="0"/>
              <a:t>.</a:t>
            </a:r>
          </a:p>
          <a:p>
            <a:endParaRPr lang="en-US" sz="2000" dirty="0" smtClean="0"/>
          </a:p>
          <a:p>
            <a:pPr lvl="0">
              <a:buFont typeface="Wingdings" pitchFamily="2" charset="2"/>
              <a:buChar char="Ø"/>
            </a:pPr>
            <a:r>
              <a:rPr lang="de-DE" sz="2000" b="1" dirty="0" smtClean="0"/>
              <a:t> Cost </a:t>
            </a:r>
            <a:r>
              <a:rPr lang="de-DE" sz="2000" b="1" dirty="0" smtClean="0"/>
              <a:t>effective: </a:t>
            </a:r>
            <a:endParaRPr lang="en-US" sz="2000" dirty="0" smtClean="0"/>
          </a:p>
          <a:p>
            <a:r>
              <a:rPr lang="de-DE" sz="2000" dirty="0" smtClean="0"/>
              <a:t>  </a:t>
            </a:r>
            <a:r>
              <a:rPr lang="de-DE" sz="2000" dirty="0" smtClean="0"/>
              <a:t>Low </a:t>
            </a:r>
            <a:r>
              <a:rPr lang="de-DE" sz="2000" dirty="0" smtClean="0"/>
              <a:t>cost to mercahnt and his end users.</a:t>
            </a:r>
            <a:endParaRPr lang="en-US" sz="2000" dirty="0" smtClean="0"/>
          </a:p>
          <a:p>
            <a:endParaRPr lang="en-US" sz="2000" dirty="0" smtClean="0"/>
          </a:p>
          <a:p>
            <a:pPr lvl="0"/>
            <a:endParaRPr lang="en-US" sz="2000" b="1" dirty="0" smtClean="0">
              <a:solidFill>
                <a:schemeClr val="tx1"/>
              </a:solidFill>
              <a:latin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955"/>
            <a:ext cx="7911465" cy="794190"/>
          </a:xfrm>
        </p:spPr>
        <p:txBody>
          <a:bodyPr/>
          <a:lstStyle/>
          <a:p>
            <a:r>
              <a:rPr lang="en-GB" sz="3200" u="sng" dirty="0" smtClean="0">
                <a:latin typeface="+mj-lt"/>
              </a:rPr>
              <a:t>Design And </a:t>
            </a:r>
            <a:r>
              <a:rPr lang="en-GB" sz="3200" u="sng" dirty="0" smtClean="0">
                <a:latin typeface="+mj-lt"/>
              </a:rPr>
              <a:t>Architecture</a:t>
            </a:r>
            <a:r>
              <a:rPr lang="en-US" sz="3200" b="1" dirty="0" smtClean="0"/>
              <a:t/>
            </a:r>
            <a:br>
              <a:rPr lang="en-US" sz="3200" b="1" dirty="0" smtClean="0"/>
            </a:br>
            <a:endParaRPr lang="en-US" sz="3200" b="1" u="sng" dirty="0">
              <a:ln/>
              <a:solidFill>
                <a:schemeClr val="tx1"/>
              </a:solidFill>
              <a:effectLst>
                <a:outerShdw blurRad="38100" dist="19050" dir="2700000" algn="tl" rotWithShape="0">
                  <a:schemeClr val="dk1">
                    <a:alpha val="40000"/>
                  </a:schemeClr>
                </a:outerShdw>
              </a:effectLst>
              <a:latin typeface="+mj-lt"/>
              <a:cs typeface="+mj-lt"/>
            </a:endParaRPr>
          </a:p>
        </p:txBody>
      </p:sp>
      <p:sp>
        <p:nvSpPr>
          <p:cNvPr id="7" name="Text Placeholder 6"/>
          <p:cNvSpPr>
            <a:spLocks noGrp="1"/>
          </p:cNvSpPr>
          <p:nvPr>
            <p:ph type="body" idx="1"/>
          </p:nvPr>
        </p:nvSpPr>
        <p:spPr>
          <a:xfrm>
            <a:off x="457200" y="1111348"/>
            <a:ext cx="8229600" cy="5014815"/>
          </a:xfrm>
        </p:spPr>
        <p:txBody>
          <a:bodyPr/>
          <a:lstStyle/>
          <a:p>
            <a:pPr marL="114300" indent="0" algn="just">
              <a:buFont typeface="Wingdings" pitchFamily="2" charset="2"/>
              <a:buChar char="Ø"/>
            </a:pPr>
            <a:r>
              <a:rPr lang="en-GB" sz="2000" b="1" dirty="0" smtClean="0">
                <a:latin typeface="+mn-lt"/>
              </a:rPr>
              <a:t>System</a:t>
            </a:r>
            <a:r>
              <a:rPr lang="en-GB" sz="2000" b="1" i="1" dirty="0" smtClean="0">
                <a:latin typeface="+mn-lt"/>
              </a:rPr>
              <a:t> </a:t>
            </a:r>
            <a:r>
              <a:rPr lang="en-GB" sz="2000" b="1" dirty="0" smtClean="0">
                <a:latin typeface="+mn-lt"/>
              </a:rPr>
              <a:t>Architecture</a:t>
            </a:r>
          </a:p>
          <a:p>
            <a:pPr marL="114300" indent="0" algn="just">
              <a:buFont typeface="Wingdings" pitchFamily="2" charset="2"/>
              <a:buChar char="Ø"/>
            </a:pPr>
            <a:endParaRPr lang="en-US" sz="2000" b="1" dirty="0" smtClean="0">
              <a:latin typeface="+mn-lt"/>
            </a:endParaRPr>
          </a:p>
          <a:p>
            <a:pPr marL="114300" indent="0" algn="just">
              <a:buNone/>
            </a:pPr>
            <a:endParaRPr lang="en-US" sz="2000" dirty="0">
              <a:latin typeface="+mn-lt"/>
              <a:cs typeface="+mn-lt"/>
            </a:endParaRPr>
          </a:p>
        </p:txBody>
      </p:sp>
      <p:sp>
        <p:nvSpPr>
          <p:cNvPr id="197" name="Google Shape;197;p22"/>
          <p:cNvSpPr/>
          <p:nvPr/>
        </p:nvSpPr>
        <p:spPr>
          <a:xfrm>
            <a:off x="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 name="Google Shape;197;p22"/>
          <p:cNvSpPr/>
          <p:nvPr/>
        </p:nvSpPr>
        <p:spPr>
          <a:xfrm>
            <a:off x="882269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026" name="Picture 2"/>
          <p:cNvPicPr>
            <a:picLocks noChangeAspect="1" noChangeArrowheads="1"/>
          </p:cNvPicPr>
          <p:nvPr/>
        </p:nvPicPr>
        <p:blipFill>
          <a:blip r:embed="rId2"/>
          <a:srcRect/>
          <a:stretch>
            <a:fillRect/>
          </a:stretch>
        </p:blipFill>
        <p:spPr bwMode="auto">
          <a:xfrm>
            <a:off x="717452" y="1745493"/>
            <a:ext cx="7920112" cy="466937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955"/>
            <a:ext cx="7911465" cy="512836"/>
          </a:xfrm>
        </p:spPr>
        <p:txBody>
          <a:bodyPr/>
          <a:lstStyle/>
          <a:p>
            <a:r>
              <a:rPr lang="en-GB" sz="3200" u="sng" dirty="0" smtClean="0"/>
              <a:t>C</a:t>
            </a:r>
            <a:r>
              <a:rPr lang="en-GB" sz="3200" u="sng" dirty="0" smtClean="0"/>
              <a:t>ont...</a:t>
            </a:r>
            <a:endParaRPr lang="en-US" sz="3200" b="1" u="sng" dirty="0">
              <a:ln/>
              <a:solidFill>
                <a:schemeClr val="tx1"/>
              </a:solidFill>
              <a:effectLst>
                <a:outerShdw blurRad="38100" dist="19050" dir="2700000" algn="tl" rotWithShape="0">
                  <a:schemeClr val="dk1">
                    <a:alpha val="40000"/>
                  </a:schemeClr>
                </a:outerShdw>
              </a:effectLst>
              <a:latin typeface="+mj-lt"/>
              <a:cs typeface="+mj-lt"/>
            </a:endParaRPr>
          </a:p>
        </p:txBody>
      </p:sp>
      <p:sp>
        <p:nvSpPr>
          <p:cNvPr id="7" name="Text Placeholder 6"/>
          <p:cNvSpPr>
            <a:spLocks noGrp="1"/>
          </p:cNvSpPr>
          <p:nvPr>
            <p:ph type="body" idx="1"/>
          </p:nvPr>
        </p:nvSpPr>
        <p:spPr>
          <a:xfrm>
            <a:off x="457200" y="801858"/>
            <a:ext cx="8229600" cy="5324305"/>
          </a:xfrm>
        </p:spPr>
        <p:txBody>
          <a:bodyPr/>
          <a:lstStyle/>
          <a:p>
            <a:pPr>
              <a:buFont typeface="Wingdings" pitchFamily="2" charset="2"/>
              <a:buChar char="Ø"/>
            </a:pPr>
            <a:r>
              <a:rPr lang="en-US" sz="2000" b="1" dirty="0" smtClean="0">
                <a:latin typeface="+mn-lt"/>
              </a:rPr>
              <a:t>Data Representation</a:t>
            </a:r>
          </a:p>
          <a:p>
            <a:pPr>
              <a:buFont typeface="Wingdings" pitchFamily="2" charset="2"/>
              <a:buChar char="Ø"/>
            </a:pPr>
            <a:endParaRPr lang="en-US" sz="2000" b="1" dirty="0" smtClean="0">
              <a:latin typeface="+mn-lt"/>
            </a:endParaRPr>
          </a:p>
        </p:txBody>
      </p:sp>
      <p:sp>
        <p:nvSpPr>
          <p:cNvPr id="197" name="Google Shape;197;p22"/>
          <p:cNvSpPr/>
          <p:nvPr/>
        </p:nvSpPr>
        <p:spPr>
          <a:xfrm>
            <a:off x="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 name="Google Shape;197;p22"/>
          <p:cNvSpPr/>
          <p:nvPr/>
        </p:nvSpPr>
        <p:spPr>
          <a:xfrm>
            <a:off x="882269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050" name="Picture 2"/>
          <p:cNvPicPr>
            <a:picLocks noChangeAspect="1" noChangeArrowheads="1"/>
          </p:cNvPicPr>
          <p:nvPr/>
        </p:nvPicPr>
        <p:blipFill>
          <a:blip r:embed="rId2"/>
          <a:srcRect/>
          <a:stretch>
            <a:fillRect/>
          </a:stretch>
        </p:blipFill>
        <p:spPr bwMode="auto">
          <a:xfrm>
            <a:off x="633046" y="1375191"/>
            <a:ext cx="7863841" cy="5194421"/>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955"/>
            <a:ext cx="7911465" cy="822325"/>
          </a:xfrm>
        </p:spPr>
        <p:txBody>
          <a:bodyPr/>
          <a:lstStyle/>
          <a:p>
            <a:r>
              <a:rPr lang="en-US" sz="3200" u="sng" dirty="0" smtClean="0">
                <a:ln/>
                <a:solidFill>
                  <a:schemeClr val="tx1"/>
                </a:solidFill>
                <a:latin typeface="+mj-lt"/>
                <a:cs typeface="+mj-lt"/>
              </a:rPr>
              <a:t>Implementation</a:t>
            </a:r>
            <a:endParaRPr lang="en-US" sz="3200" u="sng" dirty="0">
              <a:ln/>
              <a:solidFill>
                <a:schemeClr val="tx1"/>
              </a:solidFill>
              <a:latin typeface="+mj-lt"/>
              <a:cs typeface="+mj-lt"/>
            </a:endParaRPr>
          </a:p>
        </p:txBody>
      </p:sp>
      <p:sp>
        <p:nvSpPr>
          <p:cNvPr id="7" name="Text Placeholder 6"/>
          <p:cNvSpPr>
            <a:spLocks noGrp="1"/>
          </p:cNvSpPr>
          <p:nvPr>
            <p:ph type="body" idx="1"/>
          </p:nvPr>
        </p:nvSpPr>
        <p:spPr>
          <a:xfrm>
            <a:off x="457200" y="1012874"/>
            <a:ext cx="8229600" cy="5627077"/>
          </a:xfrm>
        </p:spPr>
        <p:txBody>
          <a:bodyPr/>
          <a:lstStyle/>
          <a:p>
            <a:pPr>
              <a:buFont typeface="Wingdings" pitchFamily="2" charset="2"/>
              <a:buChar char="Ø"/>
            </a:pPr>
            <a:r>
              <a:rPr lang="en-GB" sz="2400" b="1" dirty="0" smtClean="0">
                <a:latin typeface="+mn-lt"/>
              </a:rPr>
              <a:t>Algorithm</a:t>
            </a:r>
          </a:p>
          <a:p>
            <a:pPr algn="just">
              <a:buFont typeface="Wingdings" pitchFamily="2" charset="2"/>
              <a:buChar char="Ø"/>
            </a:pPr>
            <a:r>
              <a:rPr lang="en-US" sz="2000" b="1" dirty="0" smtClean="0">
                <a:latin typeface="+mn-lt"/>
              </a:rPr>
              <a:t>Elliptic Curve Digital Signature Algorithm or ECDSA</a:t>
            </a:r>
            <a:endParaRPr lang="en-GB" sz="2000" b="1" i="1" dirty="0" smtClean="0">
              <a:latin typeface="+mn-lt"/>
            </a:endParaRPr>
          </a:p>
          <a:p>
            <a:pPr algn="just">
              <a:buFont typeface="Wingdings" pitchFamily="2" charset="2"/>
              <a:buChar char="Ø"/>
            </a:pPr>
            <a:r>
              <a:rPr lang="en-GB" sz="2000" dirty="0" smtClean="0">
                <a:latin typeface="+mn-lt"/>
              </a:rPr>
              <a:t>Elliptic Curve Digital Signature Algorithm or ECDSA is a cryptographic algorithm used by Bitcoin to ensure that funds can only be spent by their rightful owners. </a:t>
            </a:r>
            <a:endParaRPr lang="en-GB" sz="2000" dirty="0" smtClean="0">
              <a:latin typeface="+mn-lt"/>
            </a:endParaRPr>
          </a:p>
          <a:p>
            <a:pPr algn="just">
              <a:buFont typeface="Wingdings" pitchFamily="2" charset="2"/>
              <a:buChar char="Ø"/>
            </a:pPr>
            <a:endParaRPr lang="en-GB" sz="2000" dirty="0" smtClean="0">
              <a:latin typeface="+mn-lt"/>
            </a:endParaRPr>
          </a:p>
          <a:p>
            <a:pPr algn="just">
              <a:buFont typeface="Wingdings" pitchFamily="2" charset="2"/>
              <a:buChar char="Ø"/>
            </a:pPr>
            <a:r>
              <a:rPr lang="en-GB" sz="2000" b="1" dirty="0" smtClean="0">
                <a:latin typeface="+mn-lt"/>
              </a:rPr>
              <a:t>Cryptographic Hash Functions</a:t>
            </a:r>
            <a:endParaRPr lang="en-US" sz="2000" b="1" dirty="0" smtClean="0">
              <a:latin typeface="+mn-lt"/>
            </a:endParaRPr>
          </a:p>
          <a:p>
            <a:pPr algn="just">
              <a:buFont typeface="Wingdings" pitchFamily="2" charset="2"/>
              <a:buChar char="Ø"/>
            </a:pPr>
            <a:r>
              <a:rPr lang="en-US" sz="2000" b="1" dirty="0" smtClean="0">
                <a:latin typeface="+mn-lt"/>
              </a:rPr>
              <a:t>SHA256 </a:t>
            </a:r>
            <a:r>
              <a:rPr lang="en-US" sz="2000" b="1" dirty="0" smtClean="0">
                <a:latin typeface="+mn-lt"/>
              </a:rPr>
              <a:t>algorithm </a:t>
            </a:r>
          </a:p>
          <a:p>
            <a:pPr algn="just">
              <a:buFont typeface="Wingdings" pitchFamily="2" charset="2"/>
              <a:buChar char="Ø"/>
            </a:pPr>
            <a:r>
              <a:rPr lang="en-US" sz="2000" dirty="0" smtClean="0">
                <a:latin typeface="+mn-lt"/>
              </a:rPr>
              <a:t>Different blockchains </a:t>
            </a:r>
            <a:r>
              <a:rPr lang="en-US" sz="2000" dirty="0" smtClean="0">
                <a:latin typeface="+mn-lt"/>
              </a:rPr>
              <a:t>use different cryptography algorithms. The Bitcoin blockchain uses the SHA256 algorithm, which produces a 32-byte </a:t>
            </a:r>
            <a:r>
              <a:rPr lang="en-US" sz="2000" dirty="0" smtClean="0">
                <a:latin typeface="+mn-lt"/>
              </a:rPr>
              <a:t>hash.</a:t>
            </a:r>
          </a:p>
          <a:p>
            <a:pPr marL="457200" lvl="3" algn="just">
              <a:buFont typeface="Wingdings" pitchFamily="2" charset="2"/>
              <a:buChar char="Ø"/>
            </a:pPr>
            <a:r>
              <a:rPr lang="en-GB" b="1" dirty="0" smtClean="0">
                <a:latin typeface="+mn-lt"/>
              </a:rPr>
              <a:t>ECDSA</a:t>
            </a:r>
            <a:endParaRPr lang="en-US" sz="2000" b="1" i="1" dirty="0" smtClean="0">
              <a:latin typeface="+mn-lt"/>
            </a:endParaRPr>
          </a:p>
          <a:p>
            <a:pPr algn="just">
              <a:buFont typeface="Wingdings" pitchFamily="2" charset="2"/>
              <a:buChar char="Ø"/>
            </a:pPr>
            <a:r>
              <a:rPr lang="en-US" sz="2000" dirty="0" smtClean="0">
                <a:latin typeface="+mn-lt"/>
              </a:rPr>
              <a:t>ECDSA is the cryptographic algorithm in the core of bitcoin addresses. It is an asymmetric signature algorithm, which means that you can sign messages with the PRIVATE key and verify the signature with the PUBLIC key.</a:t>
            </a:r>
          </a:p>
          <a:p>
            <a:pPr>
              <a:buFont typeface="Wingdings" pitchFamily="2" charset="2"/>
              <a:buChar char="Ø"/>
            </a:pPr>
            <a:endParaRPr lang="en-US" sz="2000" b="1" i="1" dirty="0" smtClean="0">
              <a:latin typeface="+mn-lt"/>
            </a:endParaRPr>
          </a:p>
        </p:txBody>
      </p:sp>
      <p:sp>
        <p:nvSpPr>
          <p:cNvPr id="197" name="Google Shape;197;p22"/>
          <p:cNvSpPr/>
          <p:nvPr/>
        </p:nvSpPr>
        <p:spPr>
          <a:xfrm>
            <a:off x="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 name="Google Shape;197;p22"/>
          <p:cNvSpPr/>
          <p:nvPr/>
        </p:nvSpPr>
        <p:spPr>
          <a:xfrm>
            <a:off x="882269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955"/>
            <a:ext cx="7911465" cy="709783"/>
          </a:xfrm>
        </p:spPr>
        <p:txBody>
          <a:bodyPr/>
          <a:lstStyle/>
          <a:p>
            <a:r>
              <a:rPr lang="en-US" sz="3200" u="sng" dirty="0" smtClean="0">
                <a:ln/>
                <a:solidFill>
                  <a:schemeClr val="tx1"/>
                </a:solidFill>
                <a:latin typeface="+mn-lt"/>
                <a:cs typeface="+mj-lt"/>
              </a:rPr>
              <a:t>Cont…</a:t>
            </a:r>
            <a:endParaRPr lang="en-US" sz="3200" u="sng" dirty="0">
              <a:ln/>
              <a:solidFill>
                <a:schemeClr val="tx1"/>
              </a:solidFill>
              <a:latin typeface="+mn-lt"/>
              <a:cs typeface="+mj-lt"/>
            </a:endParaRPr>
          </a:p>
        </p:txBody>
      </p:sp>
      <p:sp>
        <p:nvSpPr>
          <p:cNvPr id="7" name="Text Placeholder 6"/>
          <p:cNvSpPr>
            <a:spLocks noGrp="1"/>
          </p:cNvSpPr>
          <p:nvPr>
            <p:ph type="body" idx="1"/>
          </p:nvPr>
        </p:nvSpPr>
        <p:spPr>
          <a:xfrm>
            <a:off x="457200" y="1097280"/>
            <a:ext cx="8229600" cy="5028883"/>
          </a:xfrm>
        </p:spPr>
        <p:txBody>
          <a:bodyPr/>
          <a:lstStyle/>
          <a:p>
            <a:pPr algn="just">
              <a:buFont typeface="Wingdings" pitchFamily="2" charset="2"/>
              <a:buChar char="Ø"/>
            </a:pPr>
            <a:r>
              <a:rPr lang="en-GB" sz="2400" b="1" dirty="0" smtClean="0">
                <a:latin typeface="+mn-lt"/>
              </a:rPr>
              <a:t>External  </a:t>
            </a:r>
            <a:r>
              <a:rPr lang="en-GB" sz="2400" b="1" dirty="0" smtClean="0">
                <a:latin typeface="+mn-lt"/>
              </a:rPr>
              <a:t>APIs</a:t>
            </a:r>
          </a:p>
          <a:p>
            <a:pPr algn="just">
              <a:buFont typeface="Wingdings" pitchFamily="2" charset="2"/>
              <a:buChar char="Ø"/>
            </a:pPr>
            <a:r>
              <a:rPr lang="en-GB" sz="2000" b="1" dirty="0" smtClean="0">
                <a:latin typeface="+mn-lt"/>
              </a:rPr>
              <a:t>Bitcore</a:t>
            </a:r>
          </a:p>
          <a:p>
            <a:pPr algn="just">
              <a:buFont typeface="Wingdings" pitchFamily="2" charset="2"/>
              <a:buChar char="Ø"/>
            </a:pPr>
            <a:r>
              <a:rPr lang="en-US" sz="2000" dirty="0" smtClean="0">
                <a:latin typeface="+mn-lt"/>
              </a:rPr>
              <a:t>We use Bitcore Api that is an open source Node.js library used for a secure payment protocol and private key management. That Api is used to access private or public keys, perform peer-to-peer cryptcurrency transactions and manage the complete network in our payment gateway. </a:t>
            </a:r>
            <a:endParaRPr lang="en-US" sz="2000" dirty="0" smtClean="0">
              <a:latin typeface="+mn-lt"/>
            </a:endParaRPr>
          </a:p>
          <a:p>
            <a:pPr algn="just">
              <a:buFont typeface="Wingdings" pitchFamily="2" charset="2"/>
              <a:buChar char="Ø"/>
            </a:pPr>
            <a:r>
              <a:rPr lang="en-GB" sz="2000" b="1" dirty="0" smtClean="0">
                <a:latin typeface="+mn-lt"/>
              </a:rPr>
              <a:t>BitcoinD</a:t>
            </a:r>
            <a:endParaRPr lang="en-US" sz="2000" b="1" dirty="0" smtClean="0">
              <a:latin typeface="+mn-lt"/>
            </a:endParaRPr>
          </a:p>
          <a:p>
            <a:pPr algn="just">
              <a:buFont typeface="Wingdings" pitchFamily="2" charset="2"/>
              <a:buChar char="Ø"/>
            </a:pPr>
            <a:r>
              <a:rPr lang="en-US" sz="2000" dirty="0" smtClean="0">
                <a:latin typeface="+mn-lt"/>
              </a:rPr>
              <a:t>We are using Bitcoind to implements the Bitcoin protocol, it provide us complete blockchain network, we have 3 networks of blockchain. The Testnet, Mainnet and Regtest.</a:t>
            </a:r>
            <a:r>
              <a:rPr lang="en-US" sz="2000" b="1" dirty="0" smtClean="0">
                <a:latin typeface="+mn-lt"/>
              </a:rPr>
              <a:t> </a:t>
            </a:r>
            <a:r>
              <a:rPr lang="en-US" sz="2000" dirty="0" smtClean="0">
                <a:latin typeface="+mn-lt"/>
              </a:rPr>
              <a:t>We are using Testnets for testing smart contracts, the Mainnet network for actual transactions with real bitcoin value and regtest for testing the network locally with fake transaction of bitcoin.</a:t>
            </a:r>
          </a:p>
          <a:p>
            <a:pPr algn="just">
              <a:buFont typeface="Wingdings" pitchFamily="2" charset="2"/>
              <a:buChar char="Ø"/>
            </a:pPr>
            <a:endParaRPr lang="en-US" sz="2000" b="1" i="1" dirty="0" smtClean="0">
              <a:latin typeface="+mn-lt"/>
            </a:endParaRPr>
          </a:p>
          <a:p>
            <a:pPr>
              <a:buFont typeface="Wingdings" pitchFamily="2" charset="2"/>
              <a:buChar char="Ø"/>
            </a:pPr>
            <a:endParaRPr lang="en-US" sz="2000" dirty="0" smtClean="0"/>
          </a:p>
        </p:txBody>
      </p:sp>
      <p:sp>
        <p:nvSpPr>
          <p:cNvPr id="197" name="Google Shape;197;p22"/>
          <p:cNvSpPr/>
          <p:nvPr/>
        </p:nvSpPr>
        <p:spPr>
          <a:xfrm>
            <a:off x="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 name="Google Shape;197;p22"/>
          <p:cNvSpPr/>
          <p:nvPr/>
        </p:nvSpPr>
        <p:spPr>
          <a:xfrm>
            <a:off x="882269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4"/>
          <p:cNvPicPr preferRelativeResize="0"/>
          <p:nvPr/>
        </p:nvPicPr>
        <p:blipFill rotWithShape="1">
          <a:blip r:embed="rId3"/>
          <a:srcRect/>
          <a:stretch>
            <a:fillRect/>
          </a:stretch>
        </p:blipFill>
        <p:spPr>
          <a:xfrm>
            <a:off x="3806532" y="987032"/>
            <a:ext cx="1302336" cy="1298448"/>
          </a:xfrm>
          <a:prstGeom prst="rect">
            <a:avLst/>
          </a:prstGeom>
          <a:noFill/>
          <a:ln>
            <a:noFill/>
          </a:ln>
        </p:spPr>
      </p:pic>
      <p:sp>
        <p:nvSpPr>
          <p:cNvPr id="101" name="Google Shape;101;p14"/>
          <p:cNvSpPr txBox="1">
            <a:spLocks noGrp="1"/>
          </p:cNvSpPr>
          <p:nvPr>
            <p:ph type="title"/>
          </p:nvPr>
        </p:nvSpPr>
        <p:spPr>
          <a:xfrm>
            <a:off x="330958" y="78740"/>
            <a:ext cx="8229600" cy="89193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panose="020F0502020204030204"/>
              <a:buNone/>
            </a:pPr>
            <a:r>
              <a:rPr lang="en-US" sz="3200" b="1" u="sng" dirty="0" smtClean="0">
                <a:solidFill>
                  <a:schemeClr val="tx1"/>
                </a:solidFill>
                <a:latin typeface="+mj-lt"/>
                <a:ea typeface="Times New Roman" panose="02020603050405020304"/>
                <a:cs typeface="+mj-lt"/>
                <a:sym typeface="Times New Roman" panose="02020603050405020304"/>
              </a:rPr>
              <a:t>Crypto </a:t>
            </a:r>
            <a:r>
              <a:rPr lang="en-US" sz="3200" b="1" u="sng" dirty="0" smtClean="0">
                <a:solidFill>
                  <a:schemeClr val="tx1"/>
                </a:solidFill>
                <a:latin typeface="+mj-lt"/>
                <a:ea typeface="Times New Roman" panose="02020603050405020304"/>
                <a:cs typeface="+mj-lt"/>
                <a:sym typeface="Times New Roman" panose="02020603050405020304"/>
              </a:rPr>
              <a:t>Payment </a:t>
            </a:r>
            <a:r>
              <a:rPr lang="en-US" sz="3200" b="1" u="sng" dirty="0" smtClean="0">
                <a:solidFill>
                  <a:schemeClr val="tx1"/>
                </a:solidFill>
                <a:latin typeface="+mj-lt"/>
                <a:ea typeface="Times New Roman" panose="02020603050405020304"/>
                <a:cs typeface="+mj-lt"/>
                <a:sym typeface="Times New Roman" panose="02020603050405020304"/>
              </a:rPr>
              <a:t>Gateway</a:t>
            </a:r>
            <a:endParaRPr lang="en-US" sz="3200" b="1" u="sng" dirty="0">
              <a:solidFill>
                <a:schemeClr val="tx1"/>
              </a:solidFill>
              <a:effectLst>
                <a:outerShdw blurRad="38100" dist="19050" dir="2700000" algn="tl" rotWithShape="0">
                  <a:schemeClr val="dk1">
                    <a:alpha val="40000"/>
                  </a:schemeClr>
                </a:outerShdw>
              </a:effectLst>
              <a:latin typeface="Times New Roman" panose="02020603050405020304"/>
              <a:ea typeface="Times New Roman" panose="02020603050405020304"/>
              <a:cs typeface="Times New Roman" panose="02020603050405020304"/>
              <a:sym typeface="Times New Roman" panose="02020603050405020304"/>
            </a:endParaRPr>
          </a:p>
        </p:txBody>
      </p:sp>
      <p:sp>
        <p:nvSpPr>
          <p:cNvPr id="102" name="Google Shape;102;p14"/>
          <p:cNvSpPr/>
          <p:nvPr/>
        </p:nvSpPr>
        <p:spPr>
          <a:xfrm>
            <a:off x="330958" y="2057401"/>
            <a:ext cx="8508242" cy="440120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i="0" u="sng"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r>
            <a:br>
              <a:rPr lang="en-US" sz="2000" b="1" i="0" u="sng"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2000" b="1" i="0" u="sng" strike="noStrike" cap="none" dirty="0">
                <a:solidFill>
                  <a:schemeClr val="dk1"/>
                </a:solidFill>
                <a:latin typeface="+mj-lt"/>
                <a:ea typeface="Times New Roman" panose="02020603050405020304"/>
                <a:cs typeface="+mj-lt"/>
                <a:sym typeface="Times New Roman" panose="02020603050405020304"/>
              </a:rPr>
              <a:t>Supervised by</a:t>
            </a:r>
            <a:r>
              <a:rPr lang="en-US" sz="2000" b="1" i="0" u="sng" strike="noStrike" cap="none" dirty="0" smtClean="0">
                <a:solidFill>
                  <a:schemeClr val="dk1"/>
                </a:solidFill>
                <a:latin typeface="+mj-lt"/>
                <a:ea typeface="Times New Roman" panose="02020603050405020304"/>
                <a:cs typeface="+mj-lt"/>
                <a:sym typeface="Times New Roman" panose="02020603050405020304"/>
              </a:rPr>
              <a:t>:</a:t>
            </a:r>
            <a:endParaRPr dirty="0">
              <a:latin typeface="+mj-lt"/>
              <a:cs typeface="+mj-lt"/>
            </a:endParaRPr>
          </a:p>
          <a:p>
            <a:pPr marL="0" marR="0" lvl="0" indent="0" algn="ctr" rtl="0">
              <a:spcBef>
                <a:spcPts val="0"/>
              </a:spcBef>
              <a:spcAft>
                <a:spcPts val="0"/>
              </a:spcAft>
              <a:buNone/>
            </a:pPr>
            <a:r>
              <a:rPr lang="en-US" sz="2000" b="0" i="0" u="none" strike="noStrike" cap="none" dirty="0" smtClean="0">
                <a:solidFill>
                  <a:schemeClr val="dk1"/>
                </a:solidFill>
                <a:latin typeface="+mj-lt"/>
                <a:ea typeface="Times New Roman" panose="02020603050405020304"/>
                <a:cs typeface="+mj-lt"/>
                <a:sym typeface="Times New Roman" panose="02020603050405020304"/>
              </a:rPr>
              <a:t>Dr. Chaudary Shahzad Faisal</a:t>
            </a:r>
            <a:endParaRPr smtClean="0">
              <a:latin typeface="+mj-lt"/>
              <a:cs typeface="+mj-lt"/>
            </a:endParaRPr>
          </a:p>
          <a:p>
            <a:pPr marL="0" marR="0" lvl="0" indent="0" algn="ctr" rtl="0">
              <a:spcBef>
                <a:spcPts val="0"/>
              </a:spcBef>
              <a:spcAft>
                <a:spcPts val="0"/>
              </a:spcAft>
              <a:buNone/>
            </a:pPr>
            <a:r>
              <a:rPr lang="en-US" sz="2000" b="1" i="0" u="sng" strike="noStrike" cap="none" dirty="0" smtClean="0">
                <a:solidFill>
                  <a:schemeClr val="dk1"/>
                </a:solidFill>
                <a:latin typeface="+mj-lt"/>
                <a:ea typeface="Times New Roman" panose="02020603050405020304"/>
                <a:cs typeface="+mj-lt"/>
                <a:sym typeface="Times New Roman" panose="02020603050405020304"/>
              </a:rPr>
              <a:t>Co. Supervisor:</a:t>
            </a:r>
            <a:endParaRPr smtClean="0">
              <a:latin typeface="+mj-lt"/>
              <a:cs typeface="+mj-lt"/>
            </a:endParaRPr>
          </a:p>
          <a:p>
            <a:pPr marL="0" marR="0" lvl="0" indent="0" algn="ctr" rtl="0">
              <a:spcBef>
                <a:spcPts val="0"/>
              </a:spcBef>
              <a:spcAft>
                <a:spcPts val="0"/>
              </a:spcAft>
              <a:buNone/>
            </a:pPr>
            <a:r>
              <a:rPr lang="en-US" sz="2000" b="0" i="0" u="none" strike="noStrike" cap="none" dirty="0" smtClean="0">
                <a:solidFill>
                  <a:schemeClr val="dk1"/>
                </a:solidFill>
                <a:latin typeface="+mj-lt"/>
                <a:ea typeface="Times New Roman" panose="02020603050405020304"/>
                <a:cs typeface="+mj-lt"/>
                <a:sym typeface="Times New Roman" panose="02020603050405020304"/>
              </a:rPr>
              <a:t>Dr. Khalid Mehmood</a:t>
            </a:r>
            <a:endParaRPr smtClean="0">
              <a:latin typeface="+mj-lt"/>
              <a:cs typeface="+mj-lt"/>
            </a:endParaRPr>
          </a:p>
          <a:p>
            <a:pPr marL="0" marR="0" lvl="0" indent="0" algn="ctr" rtl="0">
              <a:spcBef>
                <a:spcPts val="0"/>
              </a:spcBef>
              <a:spcAft>
                <a:spcPts val="0"/>
              </a:spcAft>
              <a:buNone/>
            </a:pPr>
            <a:r>
              <a:rPr lang="en-US" sz="2000" b="1" i="0" u="sng" strike="noStrike" cap="none" dirty="0" smtClean="0">
                <a:solidFill>
                  <a:schemeClr val="dk1"/>
                </a:solidFill>
                <a:latin typeface="+mj-lt"/>
                <a:ea typeface="Times New Roman" panose="02020603050405020304"/>
                <a:cs typeface="+mj-lt"/>
                <a:sym typeface="Times New Roman" panose="02020603050405020304"/>
              </a:rPr>
              <a:t>Group </a:t>
            </a:r>
            <a:r>
              <a:rPr lang="en-US" sz="2000" b="1" i="0" u="sng" strike="noStrike" cap="none" dirty="0">
                <a:solidFill>
                  <a:schemeClr val="dk1"/>
                </a:solidFill>
                <a:latin typeface="+mj-lt"/>
                <a:ea typeface="Times New Roman" panose="02020603050405020304"/>
                <a:cs typeface="+mj-lt"/>
                <a:sym typeface="Times New Roman" panose="02020603050405020304"/>
              </a:rPr>
              <a:t>Members:</a:t>
            </a:r>
            <a:endParaRPr dirty="0">
              <a:latin typeface="+mj-lt"/>
              <a:cs typeface="+mj-lt"/>
            </a:endParaRPr>
          </a:p>
          <a:p>
            <a:pPr marL="0" marR="0" lvl="0" indent="0" algn="ctr" rtl="0">
              <a:spcBef>
                <a:spcPts val="0"/>
              </a:spcBef>
              <a:spcAft>
                <a:spcPts val="0"/>
              </a:spcAft>
              <a:buNone/>
            </a:pPr>
            <a:r>
              <a:rPr lang="en-US" sz="2000" dirty="0" smtClean="0">
                <a:solidFill>
                  <a:schemeClr val="dk1"/>
                </a:solidFill>
                <a:latin typeface="+mj-lt"/>
                <a:ea typeface="Times New Roman" panose="02020603050405020304"/>
                <a:cs typeface="+mj-lt"/>
                <a:sym typeface="Times New Roman" panose="02020603050405020304"/>
              </a:rPr>
              <a:t>Haider Yaqoob </a:t>
            </a:r>
            <a:r>
              <a:rPr lang="en-US" sz="2000" b="0" i="0" u="none" strike="noStrike" cap="none" dirty="0" smtClean="0">
                <a:solidFill>
                  <a:schemeClr val="dk1"/>
                </a:solidFill>
                <a:latin typeface="+mj-lt"/>
                <a:ea typeface="Times New Roman" panose="02020603050405020304"/>
                <a:cs typeface="+mj-lt"/>
                <a:sym typeface="Times New Roman" panose="02020603050405020304"/>
              </a:rPr>
              <a:t>(Sp17-BCS-012)</a:t>
            </a:r>
            <a:endParaRPr dirty="0">
              <a:latin typeface="+mj-lt"/>
              <a:cs typeface="+mj-lt"/>
            </a:endParaRPr>
          </a:p>
          <a:p>
            <a:pPr marL="0" marR="0" lvl="0" indent="0" algn="ctr" rtl="0">
              <a:spcBef>
                <a:spcPts val="0"/>
              </a:spcBef>
              <a:spcAft>
                <a:spcPts val="0"/>
              </a:spcAft>
              <a:buNone/>
            </a:pPr>
            <a:r>
              <a:rPr lang="en-US" sz="2000" b="0" i="0" u="none" strike="noStrike" cap="none" dirty="0" smtClean="0">
                <a:solidFill>
                  <a:schemeClr val="dk1"/>
                </a:solidFill>
                <a:latin typeface="+mj-lt"/>
                <a:ea typeface="Times New Roman" panose="02020603050405020304"/>
                <a:cs typeface="+mj-lt"/>
                <a:sym typeface="Times New Roman" panose="02020603050405020304"/>
              </a:rPr>
              <a:t>Aamir Mushtaq (Sp-BCS-001)</a:t>
            </a:r>
            <a:endParaRPr dirty="0">
              <a:latin typeface="+mj-lt"/>
              <a:cs typeface="+mj-lt"/>
            </a:endParaRPr>
          </a:p>
          <a:p>
            <a:pPr marL="0" marR="0" lvl="0" indent="0" algn="ctr" rtl="0">
              <a:spcBef>
                <a:spcPts val="0"/>
              </a:spcBef>
              <a:spcAft>
                <a:spcPts val="0"/>
              </a:spcAft>
              <a:buNone/>
            </a:pPr>
            <a:endParaRPr sz="2000" b="0" i="0" u="none" strike="noStrike" cap="none" dirty="0">
              <a:solidFill>
                <a:schemeClr val="dk1"/>
              </a:solidFill>
              <a:latin typeface="+mj-lt"/>
              <a:ea typeface="Times New Roman" panose="02020603050405020304"/>
              <a:cs typeface="+mj-lt"/>
              <a:sym typeface="Times New Roman" panose="02020603050405020304"/>
            </a:endParaRPr>
          </a:p>
          <a:p>
            <a:pPr marL="0" marR="0" lvl="0" indent="0" algn="ctr" rtl="0">
              <a:spcBef>
                <a:spcPts val="0"/>
              </a:spcBef>
              <a:spcAft>
                <a:spcPts val="0"/>
              </a:spcAft>
              <a:buNone/>
            </a:pPr>
            <a:endParaRPr sz="2000" b="0" i="0" u="none" strike="noStrike" cap="none" dirty="0">
              <a:solidFill>
                <a:schemeClr val="dk1"/>
              </a:solidFill>
              <a:latin typeface="+mj-lt"/>
              <a:ea typeface="Times New Roman" panose="02020603050405020304"/>
              <a:cs typeface="+mj-lt"/>
              <a:sym typeface="Times New Roman" panose="02020603050405020304"/>
            </a:endParaRPr>
          </a:p>
          <a:p>
            <a:pPr marL="0" marR="0" lvl="0" indent="0" algn="ctr" rtl="0">
              <a:spcBef>
                <a:spcPts val="0"/>
              </a:spcBef>
              <a:spcAft>
                <a:spcPts val="0"/>
              </a:spcAft>
              <a:buNone/>
            </a:pPr>
            <a:endParaRPr sz="2000" b="0" i="0" u="none" strike="noStrike" cap="none" dirty="0">
              <a:solidFill>
                <a:schemeClr val="dk1"/>
              </a:solidFill>
              <a:latin typeface="+mj-lt"/>
              <a:ea typeface="Times New Roman" panose="02020603050405020304"/>
              <a:cs typeface="+mj-lt"/>
              <a:sym typeface="Times New Roman" panose="02020603050405020304"/>
            </a:endParaRPr>
          </a:p>
          <a:p>
            <a:pPr marL="0" marR="0" lvl="0" indent="0" algn="ctr" rtl="0">
              <a:spcBef>
                <a:spcPts val="0"/>
              </a:spcBef>
              <a:spcAft>
                <a:spcPts val="0"/>
              </a:spcAft>
              <a:buNone/>
            </a:pPr>
            <a:r>
              <a:rPr lang="en-US" sz="2000" b="0" i="0" u="none" strike="noStrike" cap="none" dirty="0">
                <a:solidFill>
                  <a:schemeClr val="dk1"/>
                </a:solidFill>
                <a:latin typeface="+mj-lt"/>
                <a:ea typeface="Times New Roman" panose="02020603050405020304"/>
                <a:cs typeface="+mj-lt"/>
                <a:sym typeface="Times New Roman" panose="02020603050405020304"/>
              </a:rPr>
              <a:t>Department of Computer Science </a:t>
            </a:r>
            <a:endParaRPr dirty="0">
              <a:latin typeface="+mj-lt"/>
              <a:cs typeface="+mj-lt"/>
            </a:endParaRPr>
          </a:p>
          <a:p>
            <a:pPr marL="0" marR="0" lvl="0" indent="0" algn="ctr" rtl="0">
              <a:spcBef>
                <a:spcPts val="0"/>
              </a:spcBef>
              <a:spcAft>
                <a:spcPts val="0"/>
              </a:spcAft>
              <a:buNone/>
            </a:pPr>
            <a:r>
              <a:rPr lang="en-US" sz="2000" b="1" i="0" u="none" strike="noStrike" cap="none" dirty="0">
                <a:solidFill>
                  <a:schemeClr val="dk1"/>
                </a:solidFill>
                <a:latin typeface="+mj-lt"/>
                <a:ea typeface="Times New Roman" panose="02020603050405020304"/>
                <a:cs typeface="+mj-lt"/>
                <a:sym typeface="Times New Roman" panose="02020603050405020304"/>
              </a:rPr>
              <a:t>COMSATS </a:t>
            </a:r>
            <a:r>
              <a:rPr lang="en-US" sz="2000" b="0" i="0" u="none" strike="noStrike" cap="none" dirty="0">
                <a:solidFill>
                  <a:schemeClr val="dk1"/>
                </a:solidFill>
                <a:latin typeface="+mj-lt"/>
                <a:ea typeface="Times New Roman" panose="02020603050405020304"/>
                <a:cs typeface="+mj-lt"/>
                <a:sym typeface="Times New Roman" panose="02020603050405020304"/>
              </a:rPr>
              <a:t>University Islamabad, Attock Campus</a:t>
            </a:r>
            <a:endParaRPr dirty="0">
              <a:latin typeface="+mj-lt"/>
              <a:cs typeface="+mj-lt"/>
            </a:endParaRPr>
          </a:p>
        </p:txBody>
      </p:sp>
      <p:sp>
        <p:nvSpPr>
          <p:cNvPr id="105" name="Google Shape;105;p14"/>
          <p:cNvSpPr/>
          <p:nvPr/>
        </p:nvSpPr>
        <p:spPr>
          <a:xfrm>
            <a:off x="883920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6" name="Google Shape;106;p14"/>
          <p:cNvSpPr/>
          <p:nvPr/>
        </p:nvSpPr>
        <p:spPr>
          <a:xfrm>
            <a:off x="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955"/>
            <a:ext cx="7911465" cy="1143000"/>
          </a:xfrm>
        </p:spPr>
        <p:txBody>
          <a:bodyPr/>
          <a:lstStyle/>
          <a:p>
            <a:r>
              <a:rPr lang="en-US" sz="3200" u="sng" dirty="0" smtClean="0">
                <a:ln/>
                <a:solidFill>
                  <a:schemeClr val="tx1"/>
                </a:solidFill>
                <a:latin typeface="+mj-lt"/>
                <a:cs typeface="+mj-lt"/>
              </a:rPr>
              <a:t>Cont…</a:t>
            </a:r>
            <a:endParaRPr lang="en-US" sz="3200" u="sng" dirty="0">
              <a:ln/>
              <a:solidFill>
                <a:schemeClr val="tx1"/>
              </a:solidFill>
              <a:latin typeface="+mj-lt"/>
              <a:cs typeface="+mj-lt"/>
            </a:endParaRPr>
          </a:p>
        </p:txBody>
      </p:sp>
      <p:sp>
        <p:nvSpPr>
          <p:cNvPr id="7" name="Text Placeholder 6"/>
          <p:cNvSpPr>
            <a:spLocks noGrp="1"/>
          </p:cNvSpPr>
          <p:nvPr>
            <p:ph type="body" idx="1"/>
          </p:nvPr>
        </p:nvSpPr>
        <p:spPr>
          <a:xfrm>
            <a:off x="457200" y="1406770"/>
            <a:ext cx="8229600" cy="4719394"/>
          </a:xfrm>
        </p:spPr>
        <p:txBody>
          <a:bodyPr/>
          <a:lstStyle/>
          <a:p>
            <a:pPr marL="114300" indent="0" algn="just">
              <a:buFont typeface="Wingdings" pitchFamily="2" charset="2"/>
              <a:buChar char="Ø"/>
            </a:pPr>
            <a:endParaRPr lang="en-US" sz="2000" b="1" dirty="0" smtClean="0">
              <a:latin typeface="+mn-lt"/>
            </a:endParaRPr>
          </a:p>
          <a:p>
            <a:pPr marL="114300" indent="0" algn="just">
              <a:buFont typeface="Wingdings" pitchFamily="2" charset="2"/>
              <a:buChar char="Ø"/>
            </a:pPr>
            <a:r>
              <a:rPr lang="en-US" sz="2000" b="1" dirty="0" smtClean="0">
                <a:latin typeface="+mn-lt"/>
              </a:rPr>
              <a:t>Apache Kafka</a:t>
            </a:r>
          </a:p>
          <a:p>
            <a:pPr marL="114300" indent="0" algn="just">
              <a:buFont typeface="Wingdings" pitchFamily="2" charset="2"/>
              <a:buChar char="Ø"/>
            </a:pPr>
            <a:r>
              <a:rPr lang="en-US" sz="2000" dirty="0" smtClean="0">
                <a:latin typeface="+mn-lt"/>
              </a:rPr>
              <a:t>We are also using Apache Kafka in our payment gateway which is an open-source, distributed streaming platform.  We are using it for handling events; it is operating quickly, mostly due to its distributed nature. We are producing and consuming topics from one central place Instead of going to separate endpoints to get data.</a:t>
            </a:r>
          </a:p>
          <a:p>
            <a:pPr marL="114300" indent="0" algn="just">
              <a:buFont typeface="Wingdings" pitchFamily="2" charset="2"/>
              <a:buChar char="Ø"/>
            </a:pPr>
            <a:endParaRPr lang="en-US" sz="2000" dirty="0">
              <a:latin typeface="+mn-lt"/>
              <a:cs typeface="+mn-lt"/>
            </a:endParaRPr>
          </a:p>
        </p:txBody>
      </p:sp>
      <p:sp>
        <p:nvSpPr>
          <p:cNvPr id="197" name="Google Shape;197;p22"/>
          <p:cNvSpPr/>
          <p:nvPr/>
        </p:nvSpPr>
        <p:spPr>
          <a:xfrm>
            <a:off x="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 name="Google Shape;197;p22"/>
          <p:cNvSpPr/>
          <p:nvPr/>
        </p:nvSpPr>
        <p:spPr>
          <a:xfrm>
            <a:off x="882269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20505"/>
            <a:ext cx="7911465" cy="703384"/>
          </a:xfrm>
        </p:spPr>
        <p:txBody>
          <a:bodyPr/>
          <a:lstStyle/>
          <a:p>
            <a:pPr lvl="0"/>
            <a:r>
              <a:rPr lang="en-GB" sz="3200" b="1" dirty="0" smtClean="0"/>
              <a:t>Testing and Evaluation</a:t>
            </a:r>
            <a:r>
              <a:rPr lang="en-US" sz="3200" b="1" dirty="0" smtClean="0"/>
              <a:t/>
            </a:r>
            <a:br>
              <a:rPr lang="en-US" sz="3200" b="1" dirty="0" smtClean="0"/>
            </a:br>
            <a:endParaRPr lang="en-US" sz="3200" u="sng" dirty="0">
              <a:ln/>
              <a:solidFill>
                <a:schemeClr val="tx1"/>
              </a:solidFill>
              <a:latin typeface="+mj-lt"/>
              <a:cs typeface="+mj-lt"/>
            </a:endParaRPr>
          </a:p>
        </p:txBody>
      </p:sp>
      <p:sp>
        <p:nvSpPr>
          <p:cNvPr id="7" name="Text Placeholder 6"/>
          <p:cNvSpPr>
            <a:spLocks noGrp="1"/>
          </p:cNvSpPr>
          <p:nvPr>
            <p:ph type="body" idx="1"/>
          </p:nvPr>
        </p:nvSpPr>
        <p:spPr>
          <a:xfrm>
            <a:off x="457200" y="1406770"/>
            <a:ext cx="8229600" cy="5106572"/>
          </a:xfrm>
        </p:spPr>
        <p:txBody>
          <a:bodyPr/>
          <a:lstStyle/>
          <a:p>
            <a:pPr marL="114300" indent="0" algn="just">
              <a:buFont typeface="Wingdings" pitchFamily="2" charset="2"/>
              <a:buChar char="Ø"/>
            </a:pPr>
            <a:r>
              <a:rPr lang="en-GB" sz="2400" b="1" dirty="0" smtClean="0">
                <a:latin typeface="+mn-lt"/>
              </a:rPr>
              <a:t>ManulaTesting</a:t>
            </a:r>
          </a:p>
          <a:p>
            <a:pPr marL="114300" indent="0" algn="just">
              <a:buFont typeface="Wingdings" pitchFamily="2" charset="2"/>
              <a:buChar char="Ø"/>
            </a:pPr>
            <a:endParaRPr lang="en-GB" sz="2400" b="1" dirty="0" smtClean="0">
              <a:latin typeface="+mn-lt"/>
            </a:endParaRPr>
          </a:p>
          <a:p>
            <a:pPr marL="114300" indent="0" algn="just">
              <a:buFont typeface="Wingdings" pitchFamily="2" charset="2"/>
              <a:buChar char="Ø"/>
            </a:pPr>
            <a:r>
              <a:rPr lang="en-GB" sz="2000" b="1" dirty="0" smtClean="0">
                <a:latin typeface="+mn-lt"/>
              </a:rPr>
              <a:t>System </a:t>
            </a:r>
            <a:r>
              <a:rPr lang="en-GB" sz="2000" b="1" dirty="0" smtClean="0">
                <a:latin typeface="+mn-lt"/>
              </a:rPr>
              <a:t>Testing</a:t>
            </a:r>
            <a:endParaRPr lang="en-US" sz="2000" b="1" i="1" dirty="0" smtClean="0">
              <a:latin typeface="+mn-lt"/>
            </a:endParaRPr>
          </a:p>
          <a:p>
            <a:pPr marL="114300" indent="0" algn="just">
              <a:buFont typeface="Wingdings" pitchFamily="2" charset="2"/>
              <a:buChar char="Ø"/>
            </a:pPr>
            <a:r>
              <a:rPr lang="en-US" sz="2000" dirty="0" smtClean="0">
                <a:latin typeface="+mn-lt"/>
              </a:rPr>
              <a:t>In system testing, we tested </a:t>
            </a:r>
            <a:r>
              <a:rPr lang="en-US" sz="2000" dirty="0" smtClean="0">
                <a:latin typeface="+mn-lt"/>
              </a:rPr>
              <a:t>our system against simple inputs that are basic requirements of system and analyzed the output without any debugging techniques to simple observe the overall performance and reliability of system. </a:t>
            </a:r>
            <a:endParaRPr lang="en-US" sz="2000" dirty="0" smtClean="0">
              <a:latin typeface="+mn-lt"/>
            </a:endParaRPr>
          </a:p>
          <a:p>
            <a:pPr marL="114300" indent="0" algn="just">
              <a:buFont typeface="Wingdings" pitchFamily="2" charset="2"/>
              <a:buChar char="Ø"/>
            </a:pPr>
            <a:endParaRPr lang="en-US" sz="2000" dirty="0" smtClean="0">
              <a:latin typeface="+mn-lt"/>
            </a:endParaRPr>
          </a:p>
          <a:p>
            <a:pPr marL="114300" indent="0" algn="just">
              <a:buFont typeface="Wingdings" pitchFamily="2" charset="2"/>
              <a:buChar char="Ø"/>
            </a:pPr>
            <a:r>
              <a:rPr lang="en-GB" sz="2000" b="1" dirty="0" smtClean="0">
                <a:latin typeface="+mn-lt"/>
              </a:rPr>
              <a:t>Unit </a:t>
            </a:r>
            <a:r>
              <a:rPr lang="en-GB" sz="2000" b="1" dirty="0" smtClean="0">
                <a:latin typeface="+mn-lt"/>
              </a:rPr>
              <a:t>Testing</a:t>
            </a:r>
            <a:endParaRPr lang="en-US" sz="2000" b="1" dirty="0" smtClean="0">
              <a:latin typeface="+mn-lt"/>
            </a:endParaRPr>
          </a:p>
          <a:p>
            <a:pPr marL="114300" indent="0" algn="just">
              <a:buFont typeface="Wingdings" pitchFamily="2" charset="2"/>
              <a:buChar char="Ø"/>
            </a:pPr>
            <a:r>
              <a:rPr lang="en-GB" sz="2000" dirty="0" smtClean="0">
                <a:latin typeface="+mn-lt"/>
              </a:rPr>
              <a:t>We perform unit testing to validate that each unit or component of the software code performs as </a:t>
            </a:r>
            <a:r>
              <a:rPr lang="en-GB" sz="2000" dirty="0" smtClean="0">
                <a:latin typeface="+mn-lt"/>
              </a:rPr>
              <a:t>expected.</a:t>
            </a:r>
            <a:r>
              <a:rPr lang="en-US" sz="2000" dirty="0" smtClean="0">
                <a:latin typeface="+mn-lt"/>
              </a:rPr>
              <a:t> We used breakpoints after and before every method execution to see the system behavior internally. It helped us to remove minor syntax errors and </a:t>
            </a:r>
            <a:r>
              <a:rPr lang="en-US" sz="2000" dirty="0" smtClean="0">
                <a:latin typeface="+mn-lt"/>
              </a:rPr>
              <a:t>resolve basic </a:t>
            </a:r>
            <a:r>
              <a:rPr lang="en-US" sz="2000" dirty="0" smtClean="0">
                <a:latin typeface="+mn-lt"/>
              </a:rPr>
              <a:t>functionality of the </a:t>
            </a:r>
            <a:r>
              <a:rPr lang="en-US" sz="2000" dirty="0" smtClean="0">
                <a:latin typeface="+mn-lt"/>
              </a:rPr>
              <a:t>module</a:t>
            </a:r>
            <a:r>
              <a:rPr lang="en-US" sz="2000" dirty="0" smtClean="0"/>
              <a:t>.</a:t>
            </a:r>
            <a:endParaRPr lang="en-US" sz="2000" b="1" dirty="0" smtClean="0">
              <a:latin typeface="+mn-lt"/>
            </a:endParaRPr>
          </a:p>
        </p:txBody>
      </p:sp>
      <p:sp>
        <p:nvSpPr>
          <p:cNvPr id="197" name="Google Shape;197;p22"/>
          <p:cNvSpPr/>
          <p:nvPr/>
        </p:nvSpPr>
        <p:spPr>
          <a:xfrm>
            <a:off x="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 name="Google Shape;197;p22"/>
          <p:cNvSpPr/>
          <p:nvPr/>
        </p:nvSpPr>
        <p:spPr>
          <a:xfrm>
            <a:off x="882269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955"/>
            <a:ext cx="7911465" cy="1143000"/>
          </a:xfrm>
        </p:spPr>
        <p:txBody>
          <a:bodyPr/>
          <a:lstStyle/>
          <a:p>
            <a:r>
              <a:rPr lang="en-US" sz="3200" u="sng" dirty="0" smtClean="0">
                <a:ln/>
                <a:solidFill>
                  <a:schemeClr val="tx1"/>
                </a:solidFill>
                <a:latin typeface="+mj-lt"/>
                <a:cs typeface="+mj-lt"/>
              </a:rPr>
              <a:t>Cont…</a:t>
            </a:r>
            <a:endParaRPr lang="en-US" sz="3200" u="sng" dirty="0">
              <a:ln/>
              <a:solidFill>
                <a:schemeClr val="tx1"/>
              </a:solidFill>
              <a:latin typeface="+mj-lt"/>
              <a:cs typeface="+mj-lt"/>
            </a:endParaRPr>
          </a:p>
        </p:txBody>
      </p:sp>
      <p:sp>
        <p:nvSpPr>
          <p:cNvPr id="7" name="Text Placeholder 6"/>
          <p:cNvSpPr>
            <a:spLocks noGrp="1"/>
          </p:cNvSpPr>
          <p:nvPr>
            <p:ph type="body" idx="1"/>
          </p:nvPr>
        </p:nvSpPr>
        <p:spPr>
          <a:xfrm>
            <a:off x="457200" y="1406770"/>
            <a:ext cx="8229600" cy="4719394"/>
          </a:xfrm>
        </p:spPr>
        <p:txBody>
          <a:bodyPr/>
          <a:lstStyle/>
          <a:p>
            <a:pPr marL="114300" indent="0" algn="just">
              <a:buFont typeface="Wingdings" pitchFamily="2" charset="2"/>
              <a:buChar char="Ø"/>
            </a:pPr>
            <a:r>
              <a:rPr lang="en-US" sz="2000" b="1" dirty="0" smtClean="0">
                <a:latin typeface="+mn-lt"/>
              </a:rPr>
              <a:t>Functional </a:t>
            </a:r>
            <a:r>
              <a:rPr lang="en-US" sz="2000" b="1" dirty="0" smtClean="0">
                <a:latin typeface="+mn-lt"/>
              </a:rPr>
              <a:t>Testing</a:t>
            </a:r>
          </a:p>
          <a:p>
            <a:pPr marL="114300" indent="0" algn="just">
              <a:buFont typeface="Wingdings" pitchFamily="2" charset="2"/>
              <a:buChar char="Ø"/>
            </a:pPr>
            <a:r>
              <a:rPr lang="en-GB" sz="2000" dirty="0" smtClean="0">
                <a:latin typeface="+mn-lt"/>
              </a:rPr>
              <a:t>We perform functional testing to test each function of the software application, by providing appropriate input, verifying the output against the Functional requirements. </a:t>
            </a:r>
            <a:r>
              <a:rPr lang="en-US" sz="2000" dirty="0" smtClean="0">
                <a:latin typeface="+mn-lt"/>
              </a:rPr>
              <a:t>We </a:t>
            </a:r>
            <a:r>
              <a:rPr lang="en-GB" sz="2000" dirty="0" smtClean="0">
                <a:latin typeface="+mn-lt"/>
              </a:rPr>
              <a:t>checks User Interface, APIs, Database, Security, Client/Server communication and other functionality of the application under test conditions</a:t>
            </a:r>
            <a:r>
              <a:rPr lang="en-GB" sz="2000" dirty="0" smtClean="0">
                <a:latin typeface="+mn-lt"/>
              </a:rPr>
              <a:t>.</a:t>
            </a:r>
          </a:p>
          <a:p>
            <a:pPr marL="114300" indent="0" algn="just">
              <a:buFont typeface="Wingdings" pitchFamily="2" charset="2"/>
              <a:buChar char="Ø"/>
            </a:pPr>
            <a:endParaRPr lang="en-US" sz="2000" dirty="0" smtClean="0">
              <a:latin typeface="+mn-lt"/>
            </a:endParaRPr>
          </a:p>
          <a:p>
            <a:pPr marL="114300" indent="0" algn="just">
              <a:buFont typeface="Wingdings" pitchFamily="2" charset="2"/>
              <a:buChar char="Ø"/>
            </a:pPr>
            <a:r>
              <a:rPr lang="en-GB" sz="2000" b="1" dirty="0" smtClean="0">
                <a:latin typeface="+mn-lt"/>
              </a:rPr>
              <a:t>Integration Testing</a:t>
            </a:r>
            <a:endParaRPr lang="en-US" sz="2000" b="1" dirty="0" smtClean="0">
              <a:latin typeface="+mn-lt"/>
            </a:endParaRPr>
          </a:p>
          <a:p>
            <a:pPr marL="114300" indent="0" algn="just">
              <a:buFont typeface="Wingdings" pitchFamily="2" charset="2"/>
              <a:buChar char="Ø"/>
            </a:pPr>
            <a:r>
              <a:rPr lang="en-US" sz="2000" dirty="0" smtClean="0">
                <a:latin typeface="+mn-lt"/>
              </a:rPr>
              <a:t>We integrated the system modules and tested the functionalities after integration. All the major modules are tested side by side by actual inputs to see the results. We solved various issues of integration by debugging techniques. This functional testing allows us to test out integration of frontend with backend and blockchain specific issues.</a:t>
            </a:r>
            <a:endParaRPr lang="en-US" sz="2000" b="1" dirty="0" smtClean="0">
              <a:latin typeface="+mn-lt"/>
            </a:endParaRPr>
          </a:p>
        </p:txBody>
      </p:sp>
      <p:sp>
        <p:nvSpPr>
          <p:cNvPr id="197" name="Google Shape;197;p22"/>
          <p:cNvSpPr/>
          <p:nvPr/>
        </p:nvSpPr>
        <p:spPr>
          <a:xfrm>
            <a:off x="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 name="Google Shape;197;p22"/>
          <p:cNvSpPr/>
          <p:nvPr/>
        </p:nvSpPr>
        <p:spPr>
          <a:xfrm>
            <a:off x="882269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955"/>
            <a:ext cx="7911465" cy="1143000"/>
          </a:xfrm>
        </p:spPr>
        <p:txBody>
          <a:bodyPr/>
          <a:lstStyle/>
          <a:p>
            <a:r>
              <a:rPr lang="en-US" sz="3200" u="sng" dirty="0" smtClean="0">
                <a:ln/>
                <a:solidFill>
                  <a:schemeClr val="tx1"/>
                </a:solidFill>
                <a:latin typeface="+mj-lt"/>
                <a:cs typeface="+mj-lt"/>
              </a:rPr>
              <a:t>Cont…</a:t>
            </a:r>
            <a:endParaRPr lang="en-US" sz="3200" u="sng" dirty="0">
              <a:ln/>
              <a:solidFill>
                <a:schemeClr val="tx1"/>
              </a:solidFill>
              <a:latin typeface="+mj-lt"/>
              <a:cs typeface="+mj-lt"/>
            </a:endParaRPr>
          </a:p>
        </p:txBody>
      </p:sp>
      <p:sp>
        <p:nvSpPr>
          <p:cNvPr id="7" name="Text Placeholder 6"/>
          <p:cNvSpPr>
            <a:spLocks noGrp="1"/>
          </p:cNvSpPr>
          <p:nvPr>
            <p:ph type="body" idx="1"/>
          </p:nvPr>
        </p:nvSpPr>
        <p:spPr>
          <a:xfrm>
            <a:off x="457200" y="1406770"/>
            <a:ext cx="8229600" cy="4719394"/>
          </a:xfrm>
        </p:spPr>
        <p:txBody>
          <a:bodyPr/>
          <a:lstStyle/>
          <a:p>
            <a:pPr marL="114300" indent="0" algn="just">
              <a:buFont typeface="Wingdings" pitchFamily="2" charset="2"/>
              <a:buChar char="Ø"/>
            </a:pPr>
            <a:endParaRPr lang="en-US" sz="2000" b="1" dirty="0" smtClean="0">
              <a:latin typeface="+mn-lt"/>
            </a:endParaRPr>
          </a:p>
          <a:p>
            <a:pPr marL="114300" indent="0" algn="just">
              <a:buFont typeface="Wingdings" pitchFamily="2" charset="2"/>
              <a:buChar char="Ø"/>
            </a:pPr>
            <a:r>
              <a:rPr lang="en-US" sz="2000" b="1" dirty="0" smtClean="0">
                <a:latin typeface="+mn-lt"/>
              </a:rPr>
              <a:t>Automated Testing</a:t>
            </a:r>
          </a:p>
          <a:p>
            <a:pPr marL="114300" indent="0" algn="just">
              <a:buFont typeface="Wingdings" pitchFamily="2" charset="2"/>
              <a:buChar char="Ø"/>
            </a:pPr>
            <a:r>
              <a:rPr lang="en-GB" sz="2000" dirty="0" smtClean="0">
                <a:latin typeface="+mn-lt"/>
              </a:rPr>
              <a:t>We perform automated testing using special automated testing software tools to execute a test case suite.</a:t>
            </a:r>
          </a:p>
          <a:p>
            <a:pPr marL="114300" indent="0" algn="just">
              <a:buFont typeface="Wingdings" pitchFamily="2" charset="2"/>
              <a:buChar char="Ø"/>
            </a:pPr>
            <a:r>
              <a:rPr lang="en-GB" sz="2000" dirty="0" smtClean="0">
                <a:latin typeface="+mn-lt"/>
              </a:rPr>
              <a:t>We also test our </a:t>
            </a:r>
            <a:r>
              <a:rPr lang="en-GB" sz="2000" dirty="0" smtClean="0">
                <a:latin typeface="+mn-lt"/>
              </a:rPr>
              <a:t>rest Api’s </a:t>
            </a:r>
            <a:r>
              <a:rPr lang="en-GB" sz="2000" dirty="0" smtClean="0">
                <a:latin typeface="+mn-lt"/>
              </a:rPr>
              <a:t>with JMeter to </a:t>
            </a:r>
            <a:r>
              <a:rPr lang="en-US" sz="2000" dirty="0" smtClean="0">
                <a:latin typeface="+mn-lt"/>
              </a:rPr>
              <a:t>execute performance testing, load testing and functional testing of web applications, to check how many users use our system at a time without any load on server.</a:t>
            </a:r>
            <a:endParaRPr lang="en-US" sz="2000" b="1" dirty="0" smtClean="0">
              <a:latin typeface="+mn-lt"/>
            </a:endParaRPr>
          </a:p>
          <a:p>
            <a:pPr marL="114300" indent="0" algn="just">
              <a:buFont typeface="Wingdings" pitchFamily="2" charset="2"/>
              <a:buChar char="Ø"/>
            </a:pPr>
            <a:endParaRPr lang="en-US" sz="2000" b="1" dirty="0" smtClean="0">
              <a:latin typeface="+mn-lt"/>
            </a:endParaRPr>
          </a:p>
        </p:txBody>
      </p:sp>
      <p:sp>
        <p:nvSpPr>
          <p:cNvPr id="197" name="Google Shape;197;p22"/>
          <p:cNvSpPr/>
          <p:nvPr/>
        </p:nvSpPr>
        <p:spPr>
          <a:xfrm>
            <a:off x="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 name="Google Shape;197;p22"/>
          <p:cNvSpPr/>
          <p:nvPr/>
        </p:nvSpPr>
        <p:spPr>
          <a:xfrm>
            <a:off x="882269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955"/>
            <a:ext cx="7911465" cy="1143000"/>
          </a:xfrm>
        </p:spPr>
        <p:txBody>
          <a:bodyPr/>
          <a:lstStyle/>
          <a:p>
            <a:r>
              <a:rPr lang="en-US" sz="3200" u="sng" dirty="0" smtClean="0"/>
              <a:t>Conclusion and Future Work</a:t>
            </a:r>
            <a:endParaRPr lang="en-US" sz="3200" u="sng" dirty="0">
              <a:ln/>
              <a:solidFill>
                <a:schemeClr val="tx1"/>
              </a:solidFill>
              <a:latin typeface="+mj-lt"/>
              <a:cs typeface="+mj-lt"/>
            </a:endParaRPr>
          </a:p>
        </p:txBody>
      </p:sp>
      <p:sp>
        <p:nvSpPr>
          <p:cNvPr id="7" name="Text Placeholder 6"/>
          <p:cNvSpPr>
            <a:spLocks noGrp="1"/>
          </p:cNvSpPr>
          <p:nvPr>
            <p:ph type="body" idx="1"/>
          </p:nvPr>
        </p:nvSpPr>
        <p:spPr>
          <a:xfrm>
            <a:off x="457200" y="1406770"/>
            <a:ext cx="8229600" cy="4719394"/>
          </a:xfrm>
        </p:spPr>
        <p:txBody>
          <a:bodyPr/>
          <a:lstStyle/>
          <a:p>
            <a:pPr algn="just">
              <a:buFont typeface="Wingdings" pitchFamily="2" charset="2"/>
              <a:buChar char="Ø"/>
            </a:pPr>
            <a:r>
              <a:rPr lang="en-US" sz="2000" dirty="0" smtClean="0">
                <a:latin typeface="+mn-lt"/>
              </a:rPr>
              <a:t>As the use of bitcoin and other virtual currencies is increasing day by day, we will also enhance our crypto payment gateway by providing support for other virtual currencies like Ethereum, Litecoin, Bitcoin Cash and Dai etc</a:t>
            </a:r>
            <a:r>
              <a:rPr lang="en-US" sz="2000" dirty="0" smtClean="0">
                <a:latin typeface="+mn-lt"/>
              </a:rPr>
              <a:t>.</a:t>
            </a:r>
          </a:p>
          <a:p>
            <a:pPr algn="just">
              <a:buFont typeface="Wingdings" pitchFamily="2" charset="2"/>
              <a:buChar char="Ø"/>
            </a:pPr>
            <a:endParaRPr lang="en-US" sz="2000" dirty="0" smtClean="0">
              <a:latin typeface="+mn-lt"/>
            </a:endParaRPr>
          </a:p>
          <a:p>
            <a:pPr algn="just">
              <a:buFont typeface="Wingdings" pitchFamily="2" charset="2"/>
              <a:buChar char="Ø"/>
            </a:pPr>
            <a:r>
              <a:rPr lang="en-US" sz="2000" dirty="0" smtClean="0">
                <a:latin typeface="+mn-lt"/>
              </a:rPr>
              <a:t>We will also provide additional functionalities like donating amount in crypto currencies and we will also add the functionality of integration that payment gateway with shopify or any other website.</a:t>
            </a:r>
          </a:p>
          <a:p>
            <a:pPr marL="114300" indent="0" algn="just">
              <a:buFont typeface="Wingdings" pitchFamily="2" charset="2"/>
              <a:buChar char="Ø"/>
            </a:pPr>
            <a:endParaRPr lang="en-US" sz="2000" b="1" dirty="0" smtClean="0">
              <a:latin typeface="+mn-lt"/>
            </a:endParaRPr>
          </a:p>
        </p:txBody>
      </p:sp>
      <p:sp>
        <p:nvSpPr>
          <p:cNvPr id="197" name="Google Shape;197;p22"/>
          <p:cNvSpPr/>
          <p:nvPr/>
        </p:nvSpPr>
        <p:spPr>
          <a:xfrm>
            <a:off x="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 name="Google Shape;197;p22"/>
          <p:cNvSpPr/>
          <p:nvPr/>
        </p:nvSpPr>
        <p:spPr>
          <a:xfrm>
            <a:off x="882269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955"/>
            <a:ext cx="7911465" cy="1143000"/>
          </a:xfrm>
        </p:spPr>
        <p:txBody>
          <a:bodyPr/>
          <a:lstStyle/>
          <a:p>
            <a:r>
              <a:rPr lang="en-US" sz="3600" u="sng" dirty="0" smtClean="0">
                <a:latin typeface="+mn-lt"/>
                <a:cs typeface="+mj-lt"/>
              </a:rPr>
              <a:t>Modern Tools</a:t>
            </a:r>
            <a:endParaRPr lang="en-US" sz="3600" b="1" u="sng" dirty="0">
              <a:ln/>
              <a:solidFill>
                <a:schemeClr val="tx1"/>
              </a:solidFill>
              <a:effectLst>
                <a:outerShdw blurRad="38100" dist="19050" dir="2700000" algn="tl" rotWithShape="0">
                  <a:schemeClr val="dk1">
                    <a:alpha val="40000"/>
                  </a:schemeClr>
                </a:outerShdw>
              </a:effectLst>
              <a:latin typeface="+mn-lt"/>
              <a:cs typeface="+mj-lt"/>
            </a:endParaRPr>
          </a:p>
        </p:txBody>
      </p:sp>
      <p:sp>
        <p:nvSpPr>
          <p:cNvPr id="7" name="Text Placeholder 6"/>
          <p:cNvSpPr>
            <a:spLocks noGrp="1"/>
          </p:cNvSpPr>
          <p:nvPr>
            <p:ph type="body" idx="1"/>
          </p:nvPr>
        </p:nvSpPr>
        <p:spPr/>
        <p:txBody>
          <a:bodyPr/>
          <a:lstStyle/>
          <a:p>
            <a:pPr>
              <a:buFont typeface="Wingdings" pitchFamily="2" charset="2"/>
              <a:buChar char="Ø"/>
            </a:pPr>
            <a:endParaRPr lang="en-US" sz="2000" dirty="0" smtClean="0"/>
          </a:p>
          <a:p>
            <a:pPr marL="114300" indent="0" algn="just">
              <a:buNone/>
            </a:pPr>
            <a:endParaRPr lang="en-US" sz="2000" dirty="0">
              <a:latin typeface="+mn-lt"/>
              <a:cs typeface="+mn-lt"/>
            </a:endParaRPr>
          </a:p>
        </p:txBody>
      </p:sp>
      <p:sp>
        <p:nvSpPr>
          <p:cNvPr id="197" name="Google Shape;197;p22"/>
          <p:cNvSpPr/>
          <p:nvPr/>
        </p:nvSpPr>
        <p:spPr>
          <a:xfrm>
            <a:off x="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 name="Google Shape;197;p22"/>
          <p:cNvSpPr/>
          <p:nvPr/>
        </p:nvSpPr>
        <p:spPr>
          <a:xfrm>
            <a:off x="882269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 name="Rectangle 7"/>
          <p:cNvSpPr/>
          <p:nvPr/>
        </p:nvSpPr>
        <p:spPr>
          <a:xfrm>
            <a:off x="787791" y="1336431"/>
            <a:ext cx="7891975" cy="2862322"/>
          </a:xfrm>
          <a:prstGeom prst="rect">
            <a:avLst/>
          </a:prstGeom>
        </p:spPr>
        <p:txBody>
          <a:bodyPr wrap="square">
            <a:spAutoFit/>
          </a:bodyPr>
          <a:lstStyle/>
          <a:p>
            <a:pPr>
              <a:buNone/>
            </a:pPr>
            <a:r>
              <a:rPr lang="en-US" sz="2000" b="1" u="sng" dirty="0" err="1" smtClean="0">
                <a:latin typeface="+mn-lt"/>
                <a:cs typeface="+mn-lt"/>
                <a:sym typeface="+mn-ea"/>
              </a:rPr>
              <a:t>Devolpment</a:t>
            </a:r>
            <a:r>
              <a:rPr lang="en-US" sz="2000" b="1" u="sng" dirty="0" smtClean="0">
                <a:latin typeface="+mn-lt"/>
                <a:cs typeface="+mn-lt"/>
                <a:sym typeface="+mn-ea"/>
              </a:rPr>
              <a:t> tools:</a:t>
            </a:r>
            <a:endParaRPr lang="en-US" sz="2000" u="sng" dirty="0" smtClean="0">
              <a:latin typeface="+mn-lt"/>
              <a:cs typeface="+mn-lt"/>
            </a:endParaRPr>
          </a:p>
          <a:p>
            <a:pPr>
              <a:buFont typeface="Wingdings" pitchFamily="2" charset="2"/>
              <a:buChar char="Ø"/>
            </a:pPr>
            <a:r>
              <a:rPr lang="en-US" sz="2000" dirty="0" smtClean="0">
                <a:latin typeface="+mn-lt"/>
              </a:rPr>
              <a:t>Visual Studio Code.</a:t>
            </a:r>
          </a:p>
          <a:p>
            <a:pPr>
              <a:buFont typeface="Wingdings" pitchFamily="2" charset="2"/>
              <a:buChar char="Ø"/>
            </a:pPr>
            <a:r>
              <a:rPr lang="en-US" sz="2000" dirty="0" smtClean="0">
                <a:latin typeface="+mn-lt"/>
              </a:rPr>
              <a:t>HeidiSQL</a:t>
            </a:r>
          </a:p>
          <a:p>
            <a:pPr>
              <a:buFont typeface="Wingdings" pitchFamily="2" charset="2"/>
              <a:buChar char="Ø"/>
            </a:pPr>
            <a:endParaRPr lang="en-US" sz="2000" dirty="0" smtClean="0">
              <a:latin typeface="+mn-lt"/>
            </a:endParaRPr>
          </a:p>
          <a:p>
            <a:pPr>
              <a:buNone/>
            </a:pPr>
            <a:r>
              <a:rPr lang="en-US" sz="2000" b="1" u="sng" dirty="0" smtClean="0">
                <a:latin typeface="+mn-lt"/>
                <a:cs typeface="+mn-lt"/>
                <a:sym typeface="+mn-ea"/>
              </a:rPr>
              <a:t>Programming languages:</a:t>
            </a:r>
          </a:p>
          <a:p>
            <a:pPr>
              <a:buFont typeface="Wingdings" pitchFamily="2" charset="2"/>
              <a:buChar char="Ø"/>
            </a:pPr>
            <a:r>
              <a:rPr lang="en-US" sz="2000" dirty="0" smtClean="0">
                <a:solidFill>
                  <a:schemeClr val="tx1"/>
                </a:solidFill>
                <a:latin typeface="+mn-lt"/>
                <a:cs typeface="+mn-lt"/>
                <a:sym typeface="+mn-ea"/>
              </a:rPr>
              <a:t>Html, </a:t>
            </a:r>
            <a:r>
              <a:rPr lang="en-US" sz="2000" dirty="0" err="1" smtClean="0">
                <a:solidFill>
                  <a:schemeClr val="tx1"/>
                </a:solidFill>
                <a:latin typeface="+mn-lt"/>
                <a:cs typeface="+mn-lt"/>
                <a:sym typeface="+mn-ea"/>
              </a:rPr>
              <a:t>Css</a:t>
            </a:r>
            <a:r>
              <a:rPr lang="en-US" sz="2000" dirty="0" smtClean="0">
                <a:solidFill>
                  <a:schemeClr val="tx1"/>
                </a:solidFill>
                <a:latin typeface="+mn-lt"/>
                <a:cs typeface="+mn-lt"/>
                <a:sym typeface="+mn-ea"/>
              </a:rPr>
              <a:t>, JavaScript.</a:t>
            </a:r>
          </a:p>
          <a:p>
            <a:pPr>
              <a:buFont typeface="Wingdings" pitchFamily="2" charset="2"/>
              <a:buChar char="Ø"/>
            </a:pPr>
            <a:r>
              <a:rPr lang="en-US" sz="2000" dirty="0" smtClean="0">
                <a:solidFill>
                  <a:schemeClr val="tx1"/>
                </a:solidFill>
                <a:latin typeface="+mn-lt"/>
                <a:cs typeface="+mn-lt"/>
                <a:sym typeface="+mn-ea"/>
              </a:rPr>
              <a:t>Mariadb</a:t>
            </a:r>
          </a:p>
          <a:p>
            <a:pPr>
              <a:buFont typeface="Wingdings" pitchFamily="2" charset="2"/>
              <a:buChar char="Ø"/>
            </a:pPr>
            <a:r>
              <a:rPr lang="en-US" sz="2000" dirty="0" smtClean="0">
                <a:solidFill>
                  <a:schemeClr val="tx1"/>
                </a:solidFill>
                <a:latin typeface="+mn-lt"/>
                <a:cs typeface="+mn-lt"/>
                <a:sym typeface="+mn-ea"/>
              </a:rPr>
              <a:t>Node.js</a:t>
            </a:r>
          </a:p>
          <a:p>
            <a:pPr>
              <a:buFont typeface="Wingdings" pitchFamily="2" charset="2"/>
              <a:buChar char="Ø"/>
            </a:pPr>
            <a:r>
              <a:rPr lang="en-US" sz="2000" dirty="0" smtClean="0">
                <a:solidFill>
                  <a:schemeClr val="tx1"/>
                </a:solidFill>
                <a:latin typeface="+mn-lt"/>
                <a:cs typeface="+mn-lt"/>
                <a:sym typeface="+mn-ea"/>
              </a:rPr>
              <a:t>Vue.js </a:t>
            </a:r>
            <a:endParaRPr lang="en-US" sz="2000" dirty="0" smtClean="0">
              <a:solidFill>
                <a:schemeClr val="tx1"/>
              </a:solidFill>
              <a:latin typeface="+mn-lt"/>
              <a:cs typeface="+mn-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27"/>
          <p:cNvPicPr preferRelativeResize="0"/>
          <p:nvPr/>
        </p:nvPicPr>
        <p:blipFill rotWithShape="1">
          <a:blip r:embed="rId3"/>
          <a:srcRect/>
          <a:stretch>
            <a:fillRect/>
          </a:stretch>
        </p:blipFill>
        <p:spPr>
          <a:xfrm>
            <a:off x="7699248" y="301752"/>
            <a:ext cx="841248" cy="841248"/>
          </a:xfrm>
          <a:prstGeom prst="rect">
            <a:avLst/>
          </a:prstGeom>
          <a:noFill/>
          <a:ln>
            <a:noFill/>
          </a:ln>
        </p:spPr>
      </p:pic>
      <p:sp>
        <p:nvSpPr>
          <p:cNvPr id="267" name="Google Shape;267;p27"/>
          <p:cNvSpPr/>
          <p:nvPr/>
        </p:nvSpPr>
        <p:spPr>
          <a:xfrm>
            <a:off x="883920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68" name="Google Shape;268;p27"/>
          <p:cNvSpPr/>
          <p:nvPr/>
        </p:nvSpPr>
        <p:spPr>
          <a:xfrm>
            <a:off x="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69" name="Google Shape;269;p27" descr="F:\IMPORTANT DOCUMENTs\MY LECTURES &amp; documents\course stuff\5th semester course\QuestionMark2.gif"/>
          <p:cNvPicPr preferRelativeResize="0">
            <a:picLocks noGrp="1"/>
          </p:cNvPicPr>
          <p:nvPr>
            <p:ph type="body" idx="1"/>
          </p:nvPr>
        </p:nvPicPr>
        <p:blipFill rotWithShape="1">
          <a:blip r:embed="rId4"/>
          <a:srcRect/>
          <a:stretch>
            <a:fillRect/>
          </a:stretch>
        </p:blipFill>
        <p:spPr>
          <a:xfrm>
            <a:off x="3276600" y="152400"/>
            <a:ext cx="3333750" cy="3333750"/>
          </a:xfrm>
          <a:prstGeom prst="rect">
            <a:avLst/>
          </a:prstGeom>
          <a:noFill/>
          <a:ln>
            <a:noFill/>
          </a:ln>
        </p:spPr>
      </p:pic>
      <p:pic>
        <p:nvPicPr>
          <p:cNvPr id="270" name="Google Shape;270;p27"/>
          <p:cNvPicPr preferRelativeResize="0"/>
          <p:nvPr/>
        </p:nvPicPr>
        <p:blipFill rotWithShape="1">
          <a:blip r:embed="rId5"/>
          <a:srcRect/>
          <a:stretch>
            <a:fillRect/>
          </a:stretch>
        </p:blipFill>
        <p:spPr>
          <a:xfrm>
            <a:off x="457200" y="3048000"/>
            <a:ext cx="1729839" cy="3276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15"/>
          <p:cNvPicPr preferRelativeResize="0"/>
          <p:nvPr/>
        </p:nvPicPr>
        <p:blipFill rotWithShape="1">
          <a:blip r:embed="rId3"/>
          <a:srcRect/>
          <a:stretch>
            <a:fillRect/>
          </a:stretch>
        </p:blipFill>
        <p:spPr>
          <a:xfrm>
            <a:off x="7699248" y="301752"/>
            <a:ext cx="841248" cy="841248"/>
          </a:xfrm>
          <a:prstGeom prst="rect">
            <a:avLst/>
          </a:prstGeom>
          <a:noFill/>
          <a:ln>
            <a:noFill/>
          </a:ln>
        </p:spPr>
      </p:pic>
      <p:sp>
        <p:nvSpPr>
          <p:cNvPr id="114" name="Google Shape;114;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panose="020F0502020204030204"/>
              <a:buNone/>
            </a:pPr>
            <a:r>
              <a:rPr lang="en-US"/>
              <a:t>Outline</a:t>
            </a:r>
          </a:p>
        </p:txBody>
      </p:sp>
      <p:sp>
        <p:nvSpPr>
          <p:cNvPr id="115" name="Google Shape;115;p15"/>
          <p:cNvSpPr txBox="1">
            <a:spLocks noGrp="1"/>
          </p:cNvSpPr>
          <p:nvPr>
            <p:ph type="body" idx="1"/>
          </p:nvPr>
        </p:nvSpPr>
        <p:spPr>
          <a:xfrm>
            <a:off x="457200" y="1378633"/>
            <a:ext cx="7848600" cy="490962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800" dirty="0"/>
              <a:t>Introduction</a:t>
            </a:r>
          </a:p>
          <a:p>
            <a:pPr marL="342900" lvl="0" indent="-342900" algn="l" rtl="0">
              <a:spcBef>
                <a:spcPts val="480"/>
              </a:spcBef>
              <a:spcAft>
                <a:spcPts val="0"/>
              </a:spcAft>
              <a:buClr>
                <a:schemeClr val="dk1"/>
              </a:buClr>
              <a:buSzPts val="2400"/>
              <a:buChar char="•"/>
            </a:pPr>
            <a:r>
              <a:rPr lang="en-US" sz="2800" dirty="0" smtClean="0"/>
              <a:t>Project  </a:t>
            </a:r>
            <a:r>
              <a:rPr lang="en-US" sz="2800" dirty="0" smtClean="0"/>
              <a:t>Background</a:t>
            </a:r>
            <a:r>
              <a:rPr lang="en-US" sz="2800" dirty="0" smtClean="0"/>
              <a:t>. </a:t>
            </a:r>
            <a:endParaRPr lang="en-US" sz="2800" dirty="0"/>
          </a:p>
          <a:p>
            <a:pPr marL="342900" lvl="0">
              <a:spcBef>
                <a:spcPts val="480"/>
              </a:spcBef>
              <a:buSzPts val="2400"/>
            </a:pPr>
            <a:r>
              <a:rPr lang="en-GB" sz="2800" dirty="0" smtClean="0"/>
              <a:t>Methodology &amp; Software Lifecycle </a:t>
            </a:r>
            <a:endParaRPr lang="en-GB" sz="2800" dirty="0" smtClean="0"/>
          </a:p>
          <a:p>
            <a:pPr marL="342900" lvl="0">
              <a:spcBef>
                <a:spcPts val="480"/>
              </a:spcBef>
              <a:buSzPts val="2400"/>
            </a:pPr>
            <a:r>
              <a:rPr lang="en-US" sz="2800" dirty="0" smtClean="0">
                <a:cs typeface="+mj-lt"/>
              </a:rPr>
              <a:t>Problem Statement</a:t>
            </a:r>
          </a:p>
          <a:p>
            <a:pPr marL="342900" lvl="0">
              <a:spcBef>
                <a:spcPts val="480"/>
              </a:spcBef>
              <a:buSzPts val="2400"/>
            </a:pPr>
            <a:r>
              <a:rPr lang="en-GB" sz="2800" dirty="0" smtClean="0"/>
              <a:t>UseCase Diagrams</a:t>
            </a:r>
          </a:p>
          <a:p>
            <a:pPr marL="342900" lvl="0">
              <a:spcBef>
                <a:spcPts val="480"/>
              </a:spcBef>
              <a:buSzPts val="2400"/>
            </a:pPr>
            <a:r>
              <a:rPr lang="en-GB" sz="2800" dirty="0" smtClean="0"/>
              <a:t>Functional </a:t>
            </a:r>
            <a:r>
              <a:rPr lang="en-GB" sz="2800" dirty="0" smtClean="0"/>
              <a:t>Requirements</a:t>
            </a:r>
            <a:endParaRPr lang="en-US" sz="2800" u="sng" dirty="0" smtClean="0">
              <a:cs typeface="+mj-lt"/>
            </a:endParaRPr>
          </a:p>
          <a:p>
            <a:pPr marL="342900" lvl="0">
              <a:spcBef>
                <a:spcPts val="480"/>
              </a:spcBef>
              <a:buSzPts val="2400"/>
            </a:pPr>
            <a:r>
              <a:rPr lang="en-GB" sz="2800" dirty="0" smtClean="0"/>
              <a:t>Non-Functional </a:t>
            </a:r>
            <a:r>
              <a:rPr lang="en-GB" sz="2800" dirty="0" smtClean="0"/>
              <a:t>Requirements</a:t>
            </a:r>
          </a:p>
          <a:p>
            <a:pPr marL="342900" lvl="0">
              <a:spcBef>
                <a:spcPts val="480"/>
              </a:spcBef>
              <a:buSzPts val="2400"/>
            </a:pPr>
            <a:r>
              <a:rPr lang="en-GB" sz="2800" dirty="0" smtClean="0"/>
              <a:t>Design &amp; Architecture</a:t>
            </a:r>
          </a:p>
          <a:p>
            <a:pPr marL="342900" lvl="0">
              <a:spcBef>
                <a:spcPts val="480"/>
              </a:spcBef>
              <a:buSzPts val="2400"/>
            </a:pPr>
            <a:r>
              <a:rPr lang="en-GB" sz="2800" dirty="0" smtClean="0"/>
              <a:t>System Architecture &amp; Data Representation</a:t>
            </a:r>
            <a:endParaRPr lang="en-US" sz="2800" dirty="0"/>
          </a:p>
        </p:txBody>
      </p:sp>
      <p:sp>
        <p:nvSpPr>
          <p:cNvPr id="116" name="Google Shape;116;p15"/>
          <p:cNvSpPr/>
          <p:nvPr/>
        </p:nvSpPr>
        <p:spPr>
          <a:xfrm>
            <a:off x="883920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7" name="Google Shape;117;p15"/>
          <p:cNvSpPr/>
          <p:nvPr/>
        </p:nvSpPr>
        <p:spPr>
          <a:xfrm>
            <a:off x="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15"/>
          <p:cNvSpPr txBox="1"/>
          <p:nvPr/>
        </p:nvSpPr>
        <p:spPr>
          <a:xfrm>
            <a:off x="228600" y="5631359"/>
            <a:ext cx="89154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b="0" i="0" u="sng" strike="noStrike" cap="none" dirty="0">
                <a:solidFill>
                  <a:srgbClr val="17365D"/>
                </a:solidFill>
                <a:latin typeface="Calibri" panose="020F0502020204030204"/>
                <a:ea typeface="Calibri" panose="020F0502020204030204"/>
                <a:cs typeface="Calibri" panose="020F0502020204030204"/>
                <a:sym typeface="Calibri" panose="020F0502020204030204"/>
              </a:rPr>
              <a:t>_______________________________</a:t>
            </a:r>
          </a:p>
        </p:txBody>
      </p:sp>
      <p:sp>
        <p:nvSpPr>
          <p:cNvPr id="119" name="Google Shape;119;p15"/>
          <p:cNvSpPr txBox="1"/>
          <p:nvPr/>
        </p:nvSpPr>
        <p:spPr>
          <a:xfrm>
            <a:off x="228600" y="685800"/>
            <a:ext cx="89154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u="sng" dirty="0">
                <a:solidFill>
                  <a:srgbClr val="17365D"/>
                </a:solidFill>
                <a:latin typeface="Calibri" panose="020F0502020204030204"/>
                <a:ea typeface="Calibri" panose="020F0502020204030204"/>
                <a:cs typeface="Calibri" panose="020F0502020204030204"/>
                <a:sym typeface="Calibri" panose="020F0502020204030204"/>
              </a:rPr>
              <a:t>____________</a:t>
            </a:r>
            <a:r>
              <a:rPr lang="en-US" sz="3200" u="sng" dirty="0">
                <a:solidFill>
                  <a:srgbClr val="17365D"/>
                </a:solidFill>
                <a:latin typeface="+mj-lt"/>
                <a:ea typeface="Calibri" panose="020F0502020204030204"/>
                <a:cs typeface="+mj-lt"/>
                <a:sym typeface="Calibri" panose="020F0502020204030204"/>
              </a:rPr>
              <a:t>_______</a:t>
            </a:r>
            <a:r>
              <a:rPr lang="en-US" sz="4400" u="sng" dirty="0">
                <a:solidFill>
                  <a:srgbClr val="17365D"/>
                </a:solidFill>
                <a:latin typeface="Calibri" panose="020F0502020204030204"/>
                <a:ea typeface="Calibri" panose="020F0502020204030204"/>
                <a:cs typeface="Calibri" panose="020F0502020204030204"/>
                <a:sym typeface="Calibri" panose="020F0502020204030204"/>
              </a:rPr>
              <a:t>____________</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15"/>
          <p:cNvPicPr preferRelativeResize="0"/>
          <p:nvPr/>
        </p:nvPicPr>
        <p:blipFill rotWithShape="1">
          <a:blip r:embed="rId3"/>
          <a:srcRect/>
          <a:stretch>
            <a:fillRect/>
          </a:stretch>
        </p:blipFill>
        <p:spPr>
          <a:xfrm>
            <a:off x="7699248" y="301752"/>
            <a:ext cx="841248" cy="841248"/>
          </a:xfrm>
          <a:prstGeom prst="rect">
            <a:avLst/>
          </a:prstGeom>
          <a:noFill/>
          <a:ln>
            <a:noFill/>
          </a:ln>
        </p:spPr>
      </p:pic>
      <p:sp>
        <p:nvSpPr>
          <p:cNvPr id="114" name="Google Shape;114;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panose="020F0502020204030204"/>
              <a:buNone/>
            </a:pPr>
            <a:r>
              <a:rPr lang="en-US" dirty="0" smtClean="0"/>
              <a:t>Cont…</a:t>
            </a:r>
            <a:endParaRPr lang="en-US" dirty="0"/>
          </a:p>
        </p:txBody>
      </p:sp>
      <p:sp>
        <p:nvSpPr>
          <p:cNvPr id="115" name="Google Shape;115;p15"/>
          <p:cNvSpPr txBox="1">
            <a:spLocks noGrp="1"/>
          </p:cNvSpPr>
          <p:nvPr>
            <p:ph type="body" idx="1"/>
          </p:nvPr>
        </p:nvSpPr>
        <p:spPr>
          <a:xfrm>
            <a:off x="457200" y="1600200"/>
            <a:ext cx="7848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800" dirty="0" smtClean="0"/>
              <a:t>Implementation</a:t>
            </a:r>
          </a:p>
          <a:p>
            <a:pPr marL="342900" lvl="0" indent="-342900" algn="l" rtl="0">
              <a:spcBef>
                <a:spcPts val="0"/>
              </a:spcBef>
              <a:spcAft>
                <a:spcPts val="0"/>
              </a:spcAft>
              <a:buClr>
                <a:schemeClr val="dk1"/>
              </a:buClr>
              <a:buSzPts val="2400"/>
              <a:buChar char="•"/>
            </a:pPr>
            <a:r>
              <a:rPr lang="en-US" sz="2800" dirty="0" smtClean="0"/>
              <a:t>Algorithms</a:t>
            </a:r>
          </a:p>
          <a:p>
            <a:pPr marL="342900" lvl="0" indent="-342900" algn="l" rtl="0">
              <a:spcBef>
                <a:spcPts val="0"/>
              </a:spcBef>
              <a:spcAft>
                <a:spcPts val="0"/>
              </a:spcAft>
              <a:buClr>
                <a:schemeClr val="dk1"/>
              </a:buClr>
              <a:buSzPts val="2400"/>
              <a:buChar char="•"/>
            </a:pPr>
            <a:r>
              <a:rPr lang="en-US" sz="2800" dirty="0" smtClean="0"/>
              <a:t>External</a:t>
            </a:r>
            <a:r>
              <a:rPr lang="en-US" sz="2800" dirty="0" smtClean="0"/>
              <a:t> </a:t>
            </a:r>
            <a:r>
              <a:rPr lang="en-US" sz="2800" dirty="0" smtClean="0"/>
              <a:t>Api’s</a:t>
            </a:r>
          </a:p>
          <a:p>
            <a:pPr marL="342900" lvl="0" indent="-342900" algn="l" rtl="0">
              <a:spcBef>
                <a:spcPts val="0"/>
              </a:spcBef>
              <a:spcAft>
                <a:spcPts val="0"/>
              </a:spcAft>
              <a:buClr>
                <a:schemeClr val="dk1"/>
              </a:buClr>
              <a:buSzPts val="2400"/>
              <a:buChar char="•"/>
            </a:pPr>
            <a:r>
              <a:rPr lang="en-US" sz="2800" dirty="0" smtClean="0"/>
              <a:t>Testing &amp; Evaluation</a:t>
            </a:r>
          </a:p>
          <a:p>
            <a:pPr marL="342900" lvl="0" indent="-342900" algn="l" rtl="0">
              <a:spcBef>
                <a:spcPts val="0"/>
              </a:spcBef>
              <a:spcAft>
                <a:spcPts val="0"/>
              </a:spcAft>
              <a:buClr>
                <a:schemeClr val="dk1"/>
              </a:buClr>
              <a:buSzPts val="2400"/>
              <a:buChar char="•"/>
            </a:pPr>
            <a:r>
              <a:rPr lang="en-US" sz="2800" dirty="0" smtClean="0"/>
              <a:t>Manual Testing</a:t>
            </a:r>
          </a:p>
          <a:p>
            <a:pPr marL="342900" lvl="0" indent="-342900" algn="l" rtl="0">
              <a:spcBef>
                <a:spcPts val="0"/>
              </a:spcBef>
              <a:spcAft>
                <a:spcPts val="0"/>
              </a:spcAft>
              <a:buClr>
                <a:schemeClr val="dk1"/>
              </a:buClr>
              <a:buSzPts val="2400"/>
              <a:buChar char="•"/>
            </a:pPr>
            <a:r>
              <a:rPr lang="en-US" sz="2800" dirty="0" smtClean="0"/>
              <a:t>Automation Testing</a:t>
            </a:r>
          </a:p>
          <a:p>
            <a:pPr marL="342900" lvl="0" indent="-342900" algn="l" rtl="0">
              <a:spcBef>
                <a:spcPts val="0"/>
              </a:spcBef>
              <a:spcAft>
                <a:spcPts val="0"/>
              </a:spcAft>
              <a:buClr>
                <a:schemeClr val="dk1"/>
              </a:buClr>
              <a:buSzPts val="2400"/>
              <a:buChar char="•"/>
            </a:pPr>
            <a:r>
              <a:rPr lang="en-US" sz="2800" dirty="0" smtClean="0"/>
              <a:t>Conclusion &amp; Future work</a:t>
            </a:r>
            <a:endParaRPr lang="en-US" sz="2800" dirty="0" smtClean="0"/>
          </a:p>
          <a:p>
            <a:pPr marL="342900" lvl="0" indent="-342900" algn="l" rtl="0">
              <a:spcBef>
                <a:spcPts val="480"/>
              </a:spcBef>
              <a:spcAft>
                <a:spcPts val="0"/>
              </a:spcAft>
              <a:buClr>
                <a:schemeClr val="dk1"/>
              </a:buClr>
              <a:buSzPts val="2400"/>
              <a:buChar char="•"/>
            </a:pPr>
            <a:r>
              <a:rPr lang="en-US" sz="2800" dirty="0" smtClean="0"/>
              <a:t>Tools</a:t>
            </a:r>
            <a:endParaRPr lang="en-US" sz="2800" dirty="0"/>
          </a:p>
        </p:txBody>
      </p:sp>
      <p:sp>
        <p:nvSpPr>
          <p:cNvPr id="116" name="Google Shape;116;p15"/>
          <p:cNvSpPr/>
          <p:nvPr/>
        </p:nvSpPr>
        <p:spPr>
          <a:xfrm>
            <a:off x="883920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7" name="Google Shape;117;p15"/>
          <p:cNvSpPr/>
          <p:nvPr/>
        </p:nvSpPr>
        <p:spPr>
          <a:xfrm>
            <a:off x="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15"/>
          <p:cNvSpPr txBox="1"/>
          <p:nvPr/>
        </p:nvSpPr>
        <p:spPr>
          <a:xfrm>
            <a:off x="228600" y="5631359"/>
            <a:ext cx="89154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b="0" i="0" u="sng" strike="noStrike" cap="none" dirty="0">
                <a:solidFill>
                  <a:srgbClr val="17365D"/>
                </a:solidFill>
                <a:latin typeface="Calibri" panose="020F0502020204030204"/>
                <a:ea typeface="Calibri" panose="020F0502020204030204"/>
                <a:cs typeface="Calibri" panose="020F0502020204030204"/>
                <a:sym typeface="Calibri" panose="020F0502020204030204"/>
              </a:rPr>
              <a:t>_______________________________</a:t>
            </a:r>
          </a:p>
        </p:txBody>
      </p:sp>
      <p:sp>
        <p:nvSpPr>
          <p:cNvPr id="119" name="Google Shape;119;p15"/>
          <p:cNvSpPr txBox="1"/>
          <p:nvPr/>
        </p:nvSpPr>
        <p:spPr>
          <a:xfrm>
            <a:off x="228600" y="685801"/>
            <a:ext cx="8915400" cy="5099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u="sng" dirty="0" smtClean="0">
                <a:solidFill>
                  <a:srgbClr val="17365D"/>
                </a:solidFill>
                <a:latin typeface="Calibri" panose="020F0502020204030204"/>
                <a:ea typeface="Calibri" panose="020F0502020204030204"/>
                <a:cs typeface="Calibri" panose="020F0502020204030204"/>
                <a:sym typeface="Calibri" panose="020F0502020204030204"/>
              </a:rPr>
              <a:t>____________</a:t>
            </a:r>
            <a:r>
              <a:rPr lang="en-US" sz="3200" u="sng" dirty="0" smtClean="0">
                <a:solidFill>
                  <a:srgbClr val="17365D"/>
                </a:solidFill>
                <a:latin typeface="+mj-lt"/>
                <a:ea typeface="Calibri" panose="020F0502020204030204"/>
                <a:cs typeface="+mj-lt"/>
                <a:sym typeface="Calibri" panose="020F0502020204030204"/>
              </a:rPr>
              <a:t>_______</a:t>
            </a:r>
            <a:r>
              <a:rPr lang="en-US" sz="4400" u="sng" dirty="0" smtClean="0">
                <a:solidFill>
                  <a:srgbClr val="17365D"/>
                </a:solidFill>
                <a:latin typeface="Calibri" panose="020F0502020204030204"/>
                <a:ea typeface="Calibri" panose="020F0502020204030204"/>
                <a:cs typeface="Calibri" panose="020F0502020204030204"/>
                <a:sym typeface="Calibri" panose="020F0502020204030204"/>
              </a:rPr>
              <a:t>____________</a:t>
            </a:r>
            <a:endParaRPr lang="en-US" sz="4400" u="sng" dirty="0">
              <a:solidFill>
                <a:srgbClr val="17365D"/>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6"/>
          <p:cNvSpPr txBox="1">
            <a:spLocks noGrp="1"/>
          </p:cNvSpPr>
          <p:nvPr>
            <p:ph type="title"/>
          </p:nvPr>
        </p:nvSpPr>
        <p:spPr>
          <a:xfrm>
            <a:off x="457200" y="30829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panose="020F0502020204030204"/>
              <a:buNone/>
            </a:pPr>
            <a:r>
              <a:rPr lang="en-US" sz="3200" u="sng" dirty="0">
                <a:latin typeface="+mj-lt"/>
                <a:cs typeface="+mj-lt"/>
              </a:rPr>
              <a:t>Introduction</a:t>
            </a:r>
          </a:p>
        </p:txBody>
      </p:sp>
      <p:sp>
        <p:nvSpPr>
          <p:cNvPr id="128" name="Google Shape;128;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algn="just">
              <a:buFont typeface="Wingdings" panose="05000000000000000000" charset="0"/>
              <a:buChar char="Ø"/>
            </a:pPr>
            <a:r>
              <a:rPr lang="en-US" sz="2000" dirty="0" smtClean="0">
                <a:latin typeface="+mn-lt"/>
                <a:cs typeface="+mn-lt"/>
                <a:sym typeface="+mn-ea"/>
              </a:rPr>
              <a:t>Cryptocurrency is a digital form of currency, it uses b</a:t>
            </a:r>
            <a:r>
              <a:rPr lang="en-US" sz="2000" dirty="0" smtClean="0">
                <a:latin typeface="+mn-lt"/>
              </a:rPr>
              <a:t>lockchain technology that acts as a tool for implementation.</a:t>
            </a:r>
          </a:p>
          <a:p>
            <a:pPr algn="just">
              <a:buNone/>
            </a:pPr>
            <a:endParaRPr lang="en-US" sz="2000" dirty="0" smtClean="0">
              <a:latin typeface="+mn-lt"/>
            </a:endParaRPr>
          </a:p>
          <a:p>
            <a:pPr algn="just">
              <a:buFont typeface="Wingdings" panose="05000000000000000000" charset="0"/>
              <a:buChar char="Ø"/>
            </a:pPr>
            <a:r>
              <a:rPr lang="en-US" sz="2000" dirty="0" smtClean="0">
                <a:latin typeface="+mn-lt"/>
              </a:rPr>
              <a:t>This prevents double spending and removes the need for centralized payment processors to verify funds and record transactions.</a:t>
            </a:r>
            <a:endParaRPr lang="en-US" sz="2000" dirty="0">
              <a:latin typeface="+mn-lt"/>
              <a:cs typeface="+mn-lt"/>
              <a:sym typeface="+mn-ea"/>
            </a:endParaRPr>
          </a:p>
          <a:p>
            <a:pPr marL="114300" indent="0" algn="just">
              <a:buFont typeface="Wingdings" panose="05000000000000000000" charset="0"/>
              <a:buNone/>
            </a:pPr>
            <a:endParaRPr lang="en-US" sz="2000" dirty="0">
              <a:latin typeface="+mn-lt"/>
              <a:cs typeface="+mn-lt"/>
            </a:endParaRPr>
          </a:p>
          <a:p>
            <a:pPr algn="just">
              <a:buFont typeface="Wingdings" panose="05000000000000000000" charset="0"/>
              <a:buChar char="Ø"/>
            </a:pPr>
            <a:r>
              <a:rPr lang="en-US" sz="2000" dirty="0" smtClean="0">
                <a:latin typeface="+mn-lt"/>
                <a:cs typeface="+mn-lt"/>
                <a:sym typeface="+mn-ea"/>
              </a:rPr>
              <a:t>In our</a:t>
            </a:r>
            <a:r>
              <a:rPr lang="en-US" sz="2000" dirty="0" smtClean="0">
                <a:latin typeface="+mn-lt"/>
                <a:cs typeface="+mn-lt"/>
                <a:sym typeface="+mn-ea"/>
              </a:rPr>
              <a:t> crypto payment </a:t>
            </a:r>
            <a:r>
              <a:rPr lang="en-US" sz="2000" dirty="0" smtClean="0">
                <a:latin typeface="+mn-lt"/>
                <a:cs typeface="+mn-lt"/>
                <a:sym typeface="+mn-ea"/>
              </a:rPr>
              <a:t>gateway</a:t>
            </a:r>
            <a:r>
              <a:rPr lang="en-US" sz="2000" dirty="0" smtClean="0">
                <a:latin typeface="+mn-lt"/>
                <a:cs typeface="+mn-lt"/>
                <a:sym typeface="+mn-ea"/>
              </a:rPr>
              <a:t> when </a:t>
            </a:r>
            <a:r>
              <a:rPr lang="en-US" sz="2000" dirty="0" smtClean="0">
                <a:latin typeface="+mn-lt"/>
              </a:rPr>
              <a:t>a </a:t>
            </a:r>
            <a:r>
              <a:rPr lang="en-US" sz="2000" dirty="0" smtClean="0">
                <a:latin typeface="+mn-lt"/>
              </a:rPr>
              <a:t>buyer comes to merchant website and wants to pay in </a:t>
            </a:r>
            <a:r>
              <a:rPr lang="en-US" sz="2000" dirty="0" smtClean="0">
                <a:latin typeface="+mn-lt"/>
              </a:rPr>
              <a:t>bitcoin </a:t>
            </a:r>
            <a:r>
              <a:rPr lang="en-US" sz="2000" dirty="0" smtClean="0">
                <a:latin typeface="+mn-lt"/>
              </a:rPr>
              <a:t>we will show him an address. Buyer will send amount in the provided </a:t>
            </a:r>
            <a:r>
              <a:rPr lang="en-US" sz="2000" dirty="0" smtClean="0">
                <a:latin typeface="+mn-lt"/>
              </a:rPr>
              <a:t>address. This </a:t>
            </a:r>
            <a:r>
              <a:rPr lang="en-US" sz="2000" dirty="0" smtClean="0">
                <a:latin typeface="+mn-lt"/>
              </a:rPr>
              <a:t>system will be blockchain based which will ensure that one entity will not be able to control or manipulate the </a:t>
            </a:r>
            <a:r>
              <a:rPr lang="en-US" sz="2000" dirty="0" smtClean="0">
                <a:latin typeface="+mn-lt"/>
              </a:rPr>
              <a:t>system.</a:t>
            </a:r>
            <a:endParaRPr lang="en-US" sz="2000" dirty="0">
              <a:latin typeface="+mn-lt"/>
              <a:cs typeface="+mn-lt"/>
              <a:sym typeface="+mn-ea"/>
            </a:endParaRPr>
          </a:p>
          <a:p>
            <a:pPr marL="114300" indent="0" algn="just">
              <a:buFont typeface="Wingdings" panose="05000000000000000000" charset="0"/>
              <a:buNone/>
            </a:pPr>
            <a:endParaRPr lang="en-US" sz="2400" dirty="0">
              <a:latin typeface="+mn-lt"/>
              <a:cs typeface="+mn-lt"/>
            </a:endParaRPr>
          </a:p>
        </p:txBody>
      </p:sp>
      <p:sp>
        <p:nvSpPr>
          <p:cNvPr id="132" name="Google Shape;132;p16"/>
          <p:cNvSpPr/>
          <p:nvPr/>
        </p:nvSpPr>
        <p:spPr>
          <a:xfrm>
            <a:off x="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33" name="Google Shape;133;p16"/>
          <p:cNvSpPr/>
          <p:nvPr/>
        </p:nvSpPr>
        <p:spPr>
          <a:xfrm>
            <a:off x="8845648"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7820"/>
            <a:ext cx="7772400" cy="876935"/>
          </a:xfrm>
        </p:spPr>
        <p:txBody>
          <a:bodyPr/>
          <a:lstStyle/>
          <a:p>
            <a:r>
              <a:rPr lang="en-GB" sz="3200" b="1" i="1" u="sng" dirty="0" smtClean="0">
                <a:latin typeface="+mj-lt"/>
              </a:rPr>
              <a:t/>
            </a:r>
            <a:br>
              <a:rPr lang="en-GB" sz="3200" b="1" i="1" u="sng" dirty="0" smtClean="0">
                <a:latin typeface="+mj-lt"/>
              </a:rPr>
            </a:br>
            <a:r>
              <a:rPr lang="en-GB" sz="3200" u="sng" dirty="0" smtClean="0">
                <a:latin typeface="+mj-lt"/>
              </a:rPr>
              <a:t>Project </a:t>
            </a:r>
            <a:r>
              <a:rPr lang="en-GB" sz="3200" u="sng" dirty="0" smtClean="0">
                <a:latin typeface="+mj-lt"/>
              </a:rPr>
              <a:t>Background &amp; Literature Review</a:t>
            </a:r>
            <a:r>
              <a:rPr lang="en-US" sz="3200" b="1" i="1" dirty="0" smtClean="0"/>
              <a:t/>
            </a:r>
            <a:br>
              <a:rPr lang="en-US" sz="3200" b="1" i="1" dirty="0" smtClean="0"/>
            </a:br>
            <a:endParaRPr lang="en-US" sz="3200" u="sng" dirty="0">
              <a:latin typeface="+mj-lt"/>
              <a:cs typeface="+mj-lt"/>
            </a:endParaRPr>
          </a:p>
        </p:txBody>
      </p:sp>
      <p:sp>
        <p:nvSpPr>
          <p:cNvPr id="3" name="Subtitle 2"/>
          <p:cNvSpPr>
            <a:spLocks noGrp="1"/>
          </p:cNvSpPr>
          <p:nvPr>
            <p:ph type="subTitle" idx="1"/>
          </p:nvPr>
        </p:nvSpPr>
        <p:spPr>
          <a:xfrm>
            <a:off x="685800" y="1493520"/>
            <a:ext cx="8092440" cy="4738468"/>
          </a:xfrm>
        </p:spPr>
        <p:txBody>
          <a:bodyPr/>
          <a:lstStyle/>
          <a:p>
            <a:pPr marL="539750" indent="-514350" algn="just"/>
            <a:endParaRPr lang="en-US" sz="2000" dirty="0" smtClean="0">
              <a:solidFill>
                <a:schemeClr val="tx1"/>
              </a:solidFill>
              <a:latin typeface="+mn-lt"/>
            </a:endParaRPr>
          </a:p>
          <a:p>
            <a:pPr marL="539750" indent="-514350" algn="just">
              <a:buFont typeface="Wingdings" pitchFamily="2" charset="2"/>
              <a:buChar char="Ø"/>
            </a:pPr>
            <a:r>
              <a:rPr lang="en-US" sz="2000" dirty="0" smtClean="0">
                <a:solidFill>
                  <a:schemeClr val="tx1"/>
                </a:solidFill>
                <a:latin typeface="+mn-lt"/>
              </a:rPr>
              <a:t>Cryptocurrency payment gateways are borderless payment networks that allow smooth transfer of cryptocurrencies and enables users and merchants to do transactions in bitcoins</a:t>
            </a:r>
            <a:r>
              <a:rPr lang="en-US" sz="2000" dirty="0" smtClean="0">
                <a:solidFill>
                  <a:schemeClr val="tx1"/>
                </a:solidFill>
                <a:latin typeface="+mn-lt"/>
              </a:rPr>
              <a:t>.</a:t>
            </a:r>
            <a:endParaRPr lang="en-US" sz="2000" dirty="0" smtClean="0">
              <a:solidFill>
                <a:schemeClr val="tx1"/>
              </a:solidFill>
            </a:endParaRPr>
          </a:p>
          <a:p>
            <a:pPr marL="539750" indent="-514350" algn="just">
              <a:buFont typeface="Wingdings" pitchFamily="2" charset="2"/>
              <a:buChar char="Ø"/>
            </a:pPr>
            <a:r>
              <a:rPr lang="en-US" sz="2000" dirty="0" smtClean="0">
                <a:solidFill>
                  <a:schemeClr val="tx1"/>
                </a:solidFill>
                <a:latin typeface="+mn-lt"/>
              </a:rPr>
              <a:t>No third-party between a merchant and a customer (user). Merchant is always in full control of the funds</a:t>
            </a:r>
            <a:r>
              <a:rPr lang="en-US" sz="2000" dirty="0" smtClean="0">
                <a:solidFill>
                  <a:schemeClr val="tx1"/>
                </a:solidFill>
                <a:latin typeface="+mn-lt"/>
              </a:rPr>
              <a:t>.</a:t>
            </a:r>
          </a:p>
          <a:p>
            <a:pPr marL="539750" indent="-514350" algn="just">
              <a:buFont typeface="Wingdings" pitchFamily="2" charset="2"/>
              <a:buChar char="Ø"/>
            </a:pPr>
            <a:r>
              <a:rPr lang="en-US" sz="2000" dirty="0" smtClean="0">
                <a:solidFill>
                  <a:schemeClr val="tx1"/>
                </a:solidFill>
                <a:latin typeface="+mn-lt"/>
              </a:rPr>
              <a:t>Previous payments gateways have few issues: </a:t>
            </a:r>
            <a:r>
              <a:rPr lang="en-US" sz="2000" dirty="0" smtClean="0">
                <a:solidFill>
                  <a:schemeClr val="tx1"/>
                </a:solidFill>
                <a:latin typeface="+mn-lt"/>
              </a:rPr>
              <a:t>T</a:t>
            </a:r>
            <a:r>
              <a:rPr lang="en-US" sz="2000" dirty="0" smtClean="0">
                <a:solidFill>
                  <a:schemeClr val="tx1"/>
                </a:solidFill>
                <a:latin typeface="+mn-lt"/>
              </a:rPr>
              <a:t>he </a:t>
            </a:r>
            <a:r>
              <a:rPr lang="en-US" sz="2000" dirty="0" smtClean="0">
                <a:solidFill>
                  <a:schemeClr val="tx1"/>
                </a:solidFill>
                <a:latin typeface="+mn-lt"/>
              </a:rPr>
              <a:t>security provided by a payment gateway cannot completely protect and secure a customer’s confidential payment </a:t>
            </a:r>
            <a:r>
              <a:rPr lang="en-US" sz="2000" dirty="0" smtClean="0">
                <a:solidFill>
                  <a:schemeClr val="tx1"/>
                </a:solidFill>
                <a:latin typeface="+mn-lt"/>
              </a:rPr>
              <a:t>information.</a:t>
            </a:r>
          </a:p>
          <a:p>
            <a:pPr marL="539750" indent="-514350" algn="just">
              <a:buFont typeface="Wingdings" pitchFamily="2" charset="2"/>
              <a:buChar char="Ø"/>
            </a:pPr>
            <a:r>
              <a:rPr lang="en-US" sz="2000" dirty="0" smtClean="0">
                <a:solidFill>
                  <a:schemeClr val="tx1"/>
                </a:solidFill>
                <a:latin typeface="+mn-lt"/>
              </a:rPr>
              <a:t>Transaction speed and confirmation is also an issue in existing crypto payment gateways so the slower transaction confirmation results in the merchant taking a longer time to receive payment and process his product purchase.</a:t>
            </a:r>
            <a:endParaRPr lang="en-US" sz="2000" dirty="0" smtClean="0">
              <a:solidFill>
                <a:schemeClr val="tx1"/>
              </a:solidFill>
              <a:latin typeface="+mn-lt"/>
            </a:endParaRPr>
          </a:p>
          <a:p>
            <a:pPr marL="539750" indent="-514350" algn="just"/>
            <a:endParaRPr lang="en-US" sz="2000" dirty="0" smtClean="0">
              <a:solidFill>
                <a:schemeClr val="tx1"/>
              </a:solidFill>
              <a:latin typeface="+mn-lt"/>
            </a:endParaRPr>
          </a:p>
          <a:p>
            <a:pPr marL="539750" indent="-514350" algn="just"/>
            <a:endParaRPr lang="en-US" sz="2000" dirty="0" smtClean="0">
              <a:solidFill>
                <a:schemeClr val="tx1"/>
              </a:solidFill>
              <a:latin typeface="+mn-lt"/>
            </a:endParaRPr>
          </a:p>
          <a:p>
            <a:pPr marL="539750" indent="-514350" algn="just"/>
            <a:endParaRPr lang="en-US" sz="2000" dirty="0" smtClean="0">
              <a:solidFill>
                <a:schemeClr val="tx1"/>
              </a:solidFill>
              <a:latin typeface="+mn-lt"/>
            </a:endParaRPr>
          </a:p>
          <a:p>
            <a:pPr marL="539750" indent="-514350" algn="just">
              <a:buFont typeface="Wingdings" pitchFamily="2" charset="2"/>
              <a:buChar char="Ø"/>
            </a:pPr>
            <a:endParaRPr lang="en-US" sz="2400" dirty="0">
              <a:solidFill>
                <a:schemeClr val="tx1"/>
              </a:solidFill>
              <a:latin typeface="+mn-l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lang="en-US" dirty="0"/>
          </a:p>
        </p:txBody>
      </p:sp>
      <p:sp>
        <p:nvSpPr>
          <p:cNvPr id="132" name="Google Shape;132;p16"/>
          <p:cNvSpPr/>
          <p:nvPr/>
        </p:nvSpPr>
        <p:spPr>
          <a:xfrm>
            <a:off x="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 name="Google Shape;132;p16"/>
          <p:cNvSpPr/>
          <p:nvPr/>
        </p:nvSpPr>
        <p:spPr>
          <a:xfrm>
            <a:off x="8844915"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94995"/>
            <a:ext cx="7772400" cy="719455"/>
          </a:xfrm>
        </p:spPr>
        <p:txBody>
          <a:bodyPr/>
          <a:lstStyle/>
          <a:p>
            <a:r>
              <a:rPr lang="en-GB" sz="3200" b="1" i="1" dirty="0" smtClean="0"/>
              <a:t/>
            </a:r>
            <a:br>
              <a:rPr lang="en-GB" sz="3200" b="1" i="1" dirty="0" smtClean="0"/>
            </a:br>
            <a:r>
              <a:rPr lang="en-GB" sz="3200" u="sng" dirty="0" smtClean="0">
                <a:latin typeface="+mj-lt"/>
              </a:rPr>
              <a:t>Methodology &amp; Software Lifecycle</a:t>
            </a:r>
            <a:r>
              <a:rPr lang="en-US" sz="3200" b="1" i="1" dirty="0" smtClean="0"/>
              <a:t/>
            </a:r>
            <a:br>
              <a:rPr lang="en-US" sz="3200" b="1" i="1" dirty="0" smtClean="0"/>
            </a:br>
            <a:endParaRPr lang="en-US" sz="3200" u="sng" dirty="0">
              <a:latin typeface="+mj-lt"/>
              <a:cs typeface="+mj-lt"/>
            </a:endParaRPr>
          </a:p>
        </p:txBody>
      </p:sp>
      <p:sp>
        <p:nvSpPr>
          <p:cNvPr id="3" name="Subtitle 2"/>
          <p:cNvSpPr>
            <a:spLocks noGrp="1"/>
          </p:cNvSpPr>
          <p:nvPr>
            <p:ph type="subTitle" idx="1"/>
          </p:nvPr>
        </p:nvSpPr>
        <p:spPr>
          <a:xfrm>
            <a:off x="576775" y="1659988"/>
            <a:ext cx="8018585" cy="4909624"/>
          </a:xfrm>
        </p:spPr>
        <p:txBody>
          <a:bodyPr/>
          <a:lstStyle/>
          <a:p>
            <a:pPr lvl="0" algn="just">
              <a:buFont typeface="Wingdings" pitchFamily="2" charset="2"/>
              <a:buChar char="Ø"/>
            </a:pPr>
            <a:r>
              <a:rPr lang="en-GB" sz="2000" b="1" dirty="0" smtClean="0">
                <a:solidFill>
                  <a:schemeClr val="tx1"/>
                </a:solidFill>
                <a:latin typeface="+mn-lt"/>
              </a:rPr>
              <a:t>Software Methodology:</a:t>
            </a:r>
            <a:endParaRPr lang="en-US" sz="2000" dirty="0" smtClean="0">
              <a:solidFill>
                <a:schemeClr val="tx1"/>
              </a:solidFill>
              <a:latin typeface="+mn-lt"/>
            </a:endParaRPr>
          </a:p>
          <a:p>
            <a:pPr algn="just">
              <a:buFont typeface="Wingdings" pitchFamily="2" charset="2"/>
              <a:buChar char="Ø"/>
            </a:pPr>
            <a:r>
              <a:rPr lang="en-US" sz="2000" dirty="0" smtClean="0">
                <a:solidFill>
                  <a:schemeClr val="tx1"/>
                </a:solidFill>
                <a:latin typeface="+mn-lt"/>
              </a:rPr>
              <a:t>We </a:t>
            </a:r>
            <a:r>
              <a:rPr lang="en-US" sz="2000" dirty="0" smtClean="0">
                <a:solidFill>
                  <a:schemeClr val="tx1"/>
                </a:solidFill>
                <a:latin typeface="+mn-lt"/>
              </a:rPr>
              <a:t>are using Microservices </a:t>
            </a:r>
            <a:r>
              <a:rPr lang="en-US" sz="2000" dirty="0" smtClean="0">
                <a:solidFill>
                  <a:schemeClr val="tx1"/>
                </a:solidFill>
                <a:latin typeface="+mn-lt"/>
              </a:rPr>
              <a:t>method to develop our system. Reason behind selecting this method is because, it’s easy to develop a system when its broken into smaller pieces which can then work together. Each part of system can be developed separately</a:t>
            </a:r>
            <a:r>
              <a:rPr lang="en-US" sz="2000" dirty="0" smtClean="0">
                <a:solidFill>
                  <a:schemeClr val="tx1"/>
                </a:solidFill>
                <a:latin typeface="+mn-lt"/>
              </a:rPr>
              <a:t>.</a:t>
            </a:r>
          </a:p>
          <a:p>
            <a:pPr algn="just">
              <a:buFont typeface="Wingdings" pitchFamily="2" charset="2"/>
              <a:buChar char="Ø"/>
            </a:pPr>
            <a:endParaRPr lang="en-US" sz="2000" dirty="0" smtClean="0">
              <a:solidFill>
                <a:schemeClr val="tx1"/>
              </a:solidFill>
              <a:latin typeface="+mn-lt"/>
            </a:endParaRPr>
          </a:p>
          <a:p>
            <a:pPr lvl="0" algn="just">
              <a:buFont typeface="Wingdings" pitchFamily="2" charset="2"/>
              <a:buChar char="Ø"/>
            </a:pPr>
            <a:r>
              <a:rPr lang="en-GB" sz="2000" b="1" dirty="0" smtClean="0">
                <a:solidFill>
                  <a:schemeClr val="tx1"/>
                </a:solidFill>
                <a:latin typeface="+mn-lt"/>
              </a:rPr>
              <a:t>Process Methodology:</a:t>
            </a:r>
            <a:endParaRPr lang="en-US" sz="2000" dirty="0" smtClean="0">
              <a:solidFill>
                <a:schemeClr val="tx1"/>
              </a:solidFill>
              <a:latin typeface="+mn-lt"/>
            </a:endParaRPr>
          </a:p>
          <a:p>
            <a:pPr algn="just">
              <a:buFont typeface="Wingdings" pitchFamily="2" charset="2"/>
              <a:buChar char="Ø"/>
            </a:pPr>
            <a:r>
              <a:rPr lang="en-US" sz="2000" dirty="0" smtClean="0">
                <a:solidFill>
                  <a:schemeClr val="tx1"/>
                </a:solidFill>
                <a:latin typeface="+mn-lt"/>
              </a:rPr>
              <a:t>We </a:t>
            </a:r>
            <a:r>
              <a:rPr lang="en-US" sz="2000" dirty="0" smtClean="0">
                <a:solidFill>
                  <a:schemeClr val="tx1"/>
                </a:solidFill>
                <a:latin typeface="+mn-lt"/>
              </a:rPr>
              <a:t>are using Iterative </a:t>
            </a:r>
            <a:r>
              <a:rPr lang="en-US" sz="2000" dirty="0" smtClean="0">
                <a:solidFill>
                  <a:schemeClr val="tx1"/>
                </a:solidFill>
                <a:latin typeface="+mn-lt"/>
              </a:rPr>
              <a:t>and Incremental process model for our system, Main reason is that it breaks the system functionality into increments. We can evaluate system according to requirements after each iteration</a:t>
            </a:r>
            <a:r>
              <a:rPr lang="en-US" sz="2000" dirty="0" smtClean="0">
                <a:solidFill>
                  <a:schemeClr val="tx1"/>
                </a:solidFill>
                <a:latin typeface="+mn-lt"/>
              </a:rPr>
              <a:t>.</a:t>
            </a:r>
            <a:endParaRPr lang="en-US" sz="2000" dirty="0" smtClean="0">
              <a:solidFill>
                <a:schemeClr val="tx1"/>
              </a:solidFill>
              <a:latin typeface="+mn-l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lang="en-US"/>
          </a:p>
        </p:txBody>
      </p:sp>
      <p:sp>
        <p:nvSpPr>
          <p:cNvPr id="132" name="Google Shape;132;p16"/>
          <p:cNvSpPr/>
          <p:nvPr/>
        </p:nvSpPr>
        <p:spPr>
          <a:xfrm>
            <a:off x="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 name="Google Shape;132;p16"/>
          <p:cNvSpPr/>
          <p:nvPr/>
        </p:nvSpPr>
        <p:spPr>
          <a:xfrm>
            <a:off x="8844915"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9305" y="381636"/>
            <a:ext cx="7772400" cy="954796"/>
          </a:xfrm>
        </p:spPr>
        <p:txBody>
          <a:bodyPr/>
          <a:lstStyle/>
          <a:p>
            <a:r>
              <a:rPr lang="en-US" sz="3200" u="sng" dirty="0">
                <a:latin typeface="+mj-lt"/>
                <a:cs typeface="+mj-lt"/>
              </a:rPr>
              <a:t>Problem Statement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lang="en-US" dirty="0"/>
          </a:p>
        </p:txBody>
      </p:sp>
      <p:sp>
        <p:nvSpPr>
          <p:cNvPr id="165" name="Google Shape;165;p19"/>
          <p:cNvSpPr/>
          <p:nvPr/>
        </p:nvSpPr>
        <p:spPr>
          <a:xfrm>
            <a:off x="0" y="-14068"/>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 name="Google Shape;165;p19"/>
          <p:cNvSpPr/>
          <p:nvPr/>
        </p:nvSpPr>
        <p:spPr>
          <a:xfrm>
            <a:off x="8834120" y="-98"/>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 name="Text Box 7"/>
          <p:cNvSpPr txBox="1"/>
          <p:nvPr/>
        </p:nvSpPr>
        <p:spPr>
          <a:xfrm>
            <a:off x="788670" y="1195755"/>
            <a:ext cx="7566025" cy="6155531"/>
          </a:xfrm>
          <a:prstGeom prst="rect">
            <a:avLst/>
          </a:prstGeom>
          <a:noFill/>
        </p:spPr>
        <p:txBody>
          <a:bodyPr wrap="square" rtlCol="0">
            <a:spAutoFit/>
          </a:bodyPr>
          <a:lstStyle/>
          <a:p>
            <a:pPr marL="0" indent="0" algn="just"/>
            <a:r>
              <a:rPr lang="en-US" sz="2000" dirty="0" smtClean="0">
                <a:latin typeface="+mn-lt"/>
              </a:rPr>
              <a:t>There are few online payment problems that user face, these are follows</a:t>
            </a:r>
            <a:r>
              <a:rPr lang="en-US" sz="2000" dirty="0" smtClean="0">
                <a:latin typeface="+mn-lt"/>
              </a:rPr>
              <a:t>:</a:t>
            </a:r>
            <a:endParaRPr lang="en-GB" sz="2000" b="1" dirty="0" smtClean="0"/>
          </a:p>
          <a:p>
            <a:pPr lvl="0" algn="just">
              <a:buFont typeface="Wingdings" pitchFamily="2" charset="2"/>
              <a:buChar char="Ø"/>
            </a:pPr>
            <a:r>
              <a:rPr lang="en-GB" sz="2000" b="1" dirty="0" smtClean="0"/>
              <a:t>Transaction </a:t>
            </a:r>
            <a:r>
              <a:rPr lang="en-GB" sz="2000" b="1" dirty="0" smtClean="0"/>
              <a:t>Speed &amp; Confirmation: </a:t>
            </a:r>
            <a:r>
              <a:rPr lang="en-GB" sz="2000" dirty="0" smtClean="0"/>
              <a:t>The slower transaction confirmation results in the merchant taking a longer time to receive payment and process his product purchase. This creates a hassle for both client and the merchant</a:t>
            </a:r>
            <a:r>
              <a:rPr lang="en-GB" sz="2000" dirty="0" smtClean="0"/>
              <a:t>.</a:t>
            </a:r>
          </a:p>
          <a:p>
            <a:pPr lvl="0" algn="just">
              <a:buFont typeface="Wingdings" pitchFamily="2" charset="2"/>
              <a:buChar char="Ø"/>
            </a:pPr>
            <a:endParaRPr lang="en-US" sz="2000" u="sng" dirty="0" smtClean="0">
              <a:latin typeface="+mn-lt"/>
              <a:cs typeface="+mn-lt"/>
            </a:endParaRPr>
          </a:p>
          <a:p>
            <a:pPr marL="0" indent="0" algn="just">
              <a:buFont typeface="Wingdings" pitchFamily="2" charset="2"/>
              <a:buChar char="Ø"/>
            </a:pPr>
            <a:r>
              <a:rPr lang="en-US" sz="2000" b="1" dirty="0" smtClean="0">
                <a:latin typeface="+mn-lt"/>
              </a:rPr>
              <a:t>Chargeback:</a:t>
            </a:r>
            <a:r>
              <a:rPr lang="en-US" sz="2000" dirty="0" smtClean="0">
                <a:latin typeface="+mn-lt"/>
              </a:rPr>
              <a:t> A chargeback is </a:t>
            </a:r>
            <a:r>
              <a:rPr lang="en-US" sz="2000" dirty="0" smtClean="0">
                <a:latin typeface="+mn-lt"/>
              </a:rPr>
              <a:t>also a problem for merchant. A </a:t>
            </a:r>
            <a:r>
              <a:rPr lang="en-US" sz="2000" dirty="0" smtClean="0">
                <a:latin typeface="+mn-lt"/>
              </a:rPr>
              <a:t>customer charges back the money to demand a refund after making a purchase. These chargebacks can have a negative impact on the store’s rating</a:t>
            </a:r>
            <a:r>
              <a:rPr lang="en-US" sz="2000" dirty="0" smtClean="0">
                <a:latin typeface="+mn-lt"/>
              </a:rPr>
              <a:t>.</a:t>
            </a:r>
          </a:p>
          <a:p>
            <a:pPr marL="0" indent="0" algn="just">
              <a:buFont typeface="Wingdings" pitchFamily="2" charset="2"/>
              <a:buChar char="Ø"/>
            </a:pPr>
            <a:endParaRPr lang="en-US" sz="2000" dirty="0" smtClean="0">
              <a:latin typeface="+mn-lt"/>
            </a:endParaRPr>
          </a:p>
          <a:p>
            <a:pPr marL="0" indent="0" algn="just">
              <a:buFont typeface="Wingdings" pitchFamily="2" charset="2"/>
              <a:buChar char="Ø"/>
            </a:pPr>
            <a:r>
              <a:rPr lang="en-US" sz="2000" b="1" dirty="0" smtClean="0">
                <a:latin typeface="+mn-lt"/>
              </a:rPr>
              <a:t>Hidden </a:t>
            </a:r>
            <a:r>
              <a:rPr lang="en-US" sz="2000" b="1" dirty="0" smtClean="0">
                <a:latin typeface="+mn-lt"/>
              </a:rPr>
              <a:t>F</a:t>
            </a:r>
            <a:r>
              <a:rPr lang="en-US" sz="2000" b="1" dirty="0" smtClean="0">
                <a:latin typeface="+mn-lt"/>
              </a:rPr>
              <a:t>ee </a:t>
            </a:r>
            <a:r>
              <a:rPr lang="en-US" sz="2000" b="1" dirty="0" smtClean="0">
                <a:latin typeface="+mn-lt"/>
              </a:rPr>
              <a:t>S</a:t>
            </a:r>
            <a:r>
              <a:rPr lang="en-US" sz="2000" b="1" dirty="0" smtClean="0">
                <a:latin typeface="+mn-lt"/>
              </a:rPr>
              <a:t>tructure</a:t>
            </a:r>
            <a:r>
              <a:rPr lang="en-US" sz="2000" dirty="0" smtClean="0">
                <a:latin typeface="+mn-lt"/>
              </a:rPr>
              <a:t>: Payment gateways </a:t>
            </a:r>
            <a:r>
              <a:rPr lang="en-US" sz="2000" dirty="0" smtClean="0">
                <a:latin typeface="+mn-lt"/>
              </a:rPr>
              <a:t>make it as difficult as possible to know how much markup you’re paying by using bewildering terms and pricing models</a:t>
            </a:r>
            <a:r>
              <a:rPr lang="en-US" sz="2000" dirty="0" smtClean="0">
                <a:latin typeface="+mn-lt"/>
              </a:rPr>
              <a:t>.</a:t>
            </a:r>
          </a:p>
          <a:p>
            <a:pPr marL="0" indent="0" algn="just">
              <a:buFont typeface="Wingdings" pitchFamily="2" charset="2"/>
              <a:buChar char="Ø"/>
            </a:pPr>
            <a:endParaRPr lang="en-US" sz="2000" dirty="0" smtClean="0">
              <a:latin typeface="+mn-lt"/>
            </a:endParaRPr>
          </a:p>
          <a:p>
            <a:pPr algn="just">
              <a:buFont typeface="Wingdings" pitchFamily="2" charset="2"/>
              <a:buChar char="Ø"/>
            </a:pPr>
            <a:r>
              <a:rPr lang="en-US" sz="2000" b="1" dirty="0" smtClean="0"/>
              <a:t>Security: </a:t>
            </a:r>
            <a:r>
              <a:rPr lang="en-US" sz="2000" dirty="0" smtClean="0"/>
              <a:t>Some payment gateways have also security related issues.</a:t>
            </a:r>
          </a:p>
          <a:p>
            <a:pPr marL="0" indent="0" algn="just">
              <a:buFont typeface="Wingdings" pitchFamily="2" charset="2"/>
              <a:buChar char="Ø"/>
            </a:pPr>
            <a:endParaRPr lang="en-US" sz="2000" dirty="0" smtClean="0">
              <a:latin typeface="+mn-lt"/>
            </a:endParaRPr>
          </a:p>
          <a:p>
            <a:pPr marL="0" indent="0" algn="just"/>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a:buSzPts val="3959"/>
            </a:pPr>
            <a:r>
              <a:rPr lang="en-US" sz="3960" dirty="0"/>
              <a:t/>
            </a:r>
            <a:br>
              <a:rPr lang="en-US" sz="3960" dirty="0"/>
            </a:br>
            <a:r>
              <a:rPr lang="en-GB" sz="4000" b="1" dirty="0" smtClean="0"/>
              <a:t> </a:t>
            </a:r>
            <a:r>
              <a:rPr lang="en-GB" sz="3200" u="sng" dirty="0" smtClean="0">
                <a:latin typeface="+mj-lt"/>
              </a:rPr>
              <a:t>Use Case Diagrams</a:t>
            </a:r>
            <a:r>
              <a:rPr lang="en-US" sz="4000" b="1" dirty="0" smtClean="0"/>
              <a:t/>
            </a:r>
            <a:br>
              <a:rPr lang="en-US" sz="4000" b="1" dirty="0" smtClean="0"/>
            </a:br>
            <a:r>
              <a:rPr lang="en-US" sz="3960" dirty="0"/>
              <a:t/>
            </a:r>
            <a:br>
              <a:rPr lang="en-US" sz="3960" dirty="0"/>
            </a:br>
            <a:endParaRPr sz="3960" dirty="0"/>
          </a:p>
        </p:txBody>
      </p:sp>
      <p:sp>
        <p:nvSpPr>
          <p:cNvPr id="233" name="Google Shape;233;p24"/>
          <p:cNvSpPr txBox="1">
            <a:spLocks noGrp="1"/>
          </p:cNvSpPr>
          <p:nvPr>
            <p:ph type="body" idx="1"/>
          </p:nvPr>
        </p:nvSpPr>
        <p:spPr>
          <a:xfrm>
            <a:off x="457200" y="1600200"/>
            <a:ext cx="8229600" cy="4842803"/>
          </a:xfrm>
          <a:prstGeom prst="rect">
            <a:avLst/>
          </a:prstGeom>
          <a:noFill/>
          <a:ln>
            <a:noFill/>
          </a:ln>
        </p:spPr>
        <p:txBody>
          <a:bodyPr spcFirstLastPara="1" wrap="square" lIns="91425" tIns="45700" rIns="91425" bIns="45700" anchor="t" anchorCtr="0">
            <a:noAutofit/>
          </a:bodyPr>
          <a:lstStyle/>
          <a:p>
            <a:pPr marL="114300" indent="0">
              <a:buFont typeface="Wingdings" pitchFamily="2" charset="2"/>
              <a:buChar char="Ø"/>
            </a:pPr>
            <a:endParaRPr lang="en-US" sz="2000" dirty="0" smtClean="0"/>
          </a:p>
          <a:p>
            <a:pPr marL="114300" indent="0">
              <a:buFont typeface="Wingdings" pitchFamily="2" charset="2"/>
              <a:buChar char="Ø"/>
            </a:pPr>
            <a:endParaRPr lang="en-US" dirty="0" smtClean="0"/>
          </a:p>
          <a:p>
            <a:pPr marL="114300" indent="0">
              <a:buFont typeface="Wingdings" pitchFamily="2" charset="2"/>
              <a:buChar char="Ø"/>
            </a:pPr>
            <a:endParaRPr lang="en-US" dirty="0" smtClean="0"/>
          </a:p>
          <a:p>
            <a:pPr marL="114300" indent="0">
              <a:buFont typeface="Wingdings" pitchFamily="2" charset="2"/>
              <a:buChar char="Ø"/>
            </a:pPr>
            <a:endParaRPr lang="en-US" dirty="0" smtClean="0"/>
          </a:p>
          <a:p>
            <a:pPr marL="114300" indent="0">
              <a:buFont typeface="Wingdings" panose="05000000000000000000" charset="0"/>
              <a:buNone/>
            </a:pPr>
            <a:endParaRPr lang="en-US" dirty="0"/>
          </a:p>
          <a:p>
            <a:pPr marL="0" lvl="0" indent="0" algn="l" rtl="0">
              <a:spcBef>
                <a:spcPts val="0"/>
              </a:spcBef>
              <a:spcAft>
                <a:spcPts val="0"/>
              </a:spcAft>
              <a:buClr>
                <a:schemeClr val="dk1"/>
              </a:buClr>
              <a:buSzPts val="3200"/>
              <a:buNone/>
            </a:pPr>
            <a:endParaRPr dirty="0"/>
          </a:p>
          <a:p>
            <a:pPr marL="0" lvl="0" indent="0" algn="l" rtl="0">
              <a:spcBef>
                <a:spcPts val="640"/>
              </a:spcBef>
              <a:spcAft>
                <a:spcPts val="0"/>
              </a:spcAft>
              <a:buClr>
                <a:schemeClr val="dk1"/>
              </a:buClr>
              <a:buSzPts val="3200"/>
              <a:buNone/>
            </a:pPr>
            <a:endParaRPr dirty="0"/>
          </a:p>
        </p:txBody>
      </p:sp>
      <p:sp>
        <p:nvSpPr>
          <p:cNvPr id="237" name="Google Shape;237;p24"/>
          <p:cNvSpPr/>
          <p:nvPr/>
        </p:nvSpPr>
        <p:spPr>
          <a:xfrm>
            <a:off x="0"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38" name="Google Shape;238;p24"/>
          <p:cNvSpPr/>
          <p:nvPr/>
        </p:nvSpPr>
        <p:spPr>
          <a:xfrm>
            <a:off x="8845648" y="0"/>
            <a:ext cx="304800" cy="6858000"/>
          </a:xfrm>
          <a:prstGeom prst="rect">
            <a:avLst/>
          </a:prstGeom>
          <a:solidFill>
            <a:srgbClr val="17365D"/>
          </a:solidFill>
          <a:ln w="254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6" name="Picture 5" descr="C:\Users\warrior\Desktop\merchantDashboard.PNG"/>
          <p:cNvPicPr/>
          <p:nvPr/>
        </p:nvPicPr>
        <p:blipFill>
          <a:blip r:embed="rId3"/>
          <a:srcRect/>
          <a:stretch>
            <a:fillRect/>
          </a:stretch>
        </p:blipFill>
        <p:spPr bwMode="auto">
          <a:xfrm>
            <a:off x="844062" y="1440418"/>
            <a:ext cx="6699738" cy="4904111"/>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4642</TotalTime>
  <Words>1287</Words>
  <Application>WPS Presentation</Application>
  <PresentationFormat>On-screen Show (4:3)</PresentationFormat>
  <Paragraphs>158</Paragraphs>
  <Slides>26</Slides>
  <Notes>7</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Slide 1</vt:lpstr>
      <vt:lpstr>Crypto Payment Gateway</vt:lpstr>
      <vt:lpstr>Outline</vt:lpstr>
      <vt:lpstr>Cont…</vt:lpstr>
      <vt:lpstr>Introduction</vt:lpstr>
      <vt:lpstr> Project Background &amp; Literature Review </vt:lpstr>
      <vt:lpstr> Methodology &amp; Software Lifecycle </vt:lpstr>
      <vt:lpstr>Problem Statement</vt:lpstr>
      <vt:lpstr>  Use Case Diagrams  </vt:lpstr>
      <vt:lpstr>Cont..</vt:lpstr>
      <vt:lpstr>Cont..</vt:lpstr>
      <vt:lpstr>Cont..</vt:lpstr>
      <vt:lpstr>Functional Requirements</vt:lpstr>
      <vt:lpstr>Cont...</vt:lpstr>
      <vt:lpstr>Non-Functional Requirements</vt:lpstr>
      <vt:lpstr>Design And Architecture </vt:lpstr>
      <vt:lpstr>Cont...</vt:lpstr>
      <vt:lpstr>Implementation</vt:lpstr>
      <vt:lpstr>Cont…</vt:lpstr>
      <vt:lpstr>Cont…</vt:lpstr>
      <vt:lpstr>Testing and Evaluation </vt:lpstr>
      <vt:lpstr>Cont…</vt:lpstr>
      <vt:lpstr>Cont…</vt:lpstr>
      <vt:lpstr>Conclusion and Future Work</vt:lpstr>
      <vt:lpstr>Modern Tools</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ATECH</dc:creator>
  <cp:lastModifiedBy>warrior</cp:lastModifiedBy>
  <cp:revision>185</cp:revision>
  <dcterms:created xsi:type="dcterms:W3CDTF">2020-06-23T14:26:00Z</dcterms:created>
  <dcterms:modified xsi:type="dcterms:W3CDTF">2020-12-03T17:10:34Z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1033-11.2.0.9431</vt:lpwstr>
  </property>
</Properties>
</file>