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258" r:id="rId2"/>
    <p:sldId id="284" r:id="rId3"/>
    <p:sldId id="278" r:id="rId4"/>
    <p:sldId id="287" r:id="rId5"/>
    <p:sldId id="296" r:id="rId6"/>
    <p:sldId id="289" r:id="rId7"/>
    <p:sldId id="290" r:id="rId8"/>
    <p:sldId id="298" r:id="rId9"/>
    <p:sldId id="288" r:id="rId10"/>
    <p:sldId id="291" r:id="rId11"/>
    <p:sldId id="300" r:id="rId12"/>
    <p:sldId id="301" r:id="rId13"/>
    <p:sldId id="292" r:id="rId14"/>
    <p:sldId id="302" r:id="rId15"/>
    <p:sldId id="303" r:id="rId16"/>
    <p:sldId id="304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293" r:id="rId26"/>
    <p:sldId id="299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mat Hayat" initials="AH" lastIdx="1" clrIdx="0">
    <p:extLst>
      <p:ext uri="{19B8F6BF-5375-455C-9EA6-DF929625EA0E}">
        <p15:presenceInfo xmlns:p15="http://schemas.microsoft.com/office/powerpoint/2012/main" userId="Azmat Ha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80" d="100"/>
          <a:sy n="80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14D-501E-436E-9935-E4BBD4DCBCF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2BA-8D50-4E10-A2D6-48F073D4C8A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129D-BA36-43E0-B7CC-3623F30B7ED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3607-A661-4DB1-97D7-63C63BE69DEC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2002-93F0-4503-9614-82DB04815BA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1F10-CA7F-4387-AD3D-D4F0D1C0E0F8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F67-5560-4CD4-89A8-45554AA918DB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A890-3C54-49D6-9F04-0E7567A60E5C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EE7B-72D2-4FB3-A836-CA2395470DCD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CA7F-C322-4179-BEEE-65E0FCBA46AD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F732-78F4-42AF-80C3-85D5EAFAEE4E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3EBB-0C25-4AB3-9C32-B6CE4981EB66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847" y="1143000"/>
            <a:ext cx="8458200" cy="2109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05B1-5A1D-4EA0-9D63-0EF865C400C1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Methodology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 on the base of </a:t>
            </a:r>
            <a:r>
              <a:rPr lang="en-GB" sz="2800" dirty="0"/>
              <a:t>Iterative model.</a:t>
            </a:r>
            <a:endParaRPr lang="en-GB" sz="2800" b="1" dirty="0"/>
          </a:p>
          <a:p>
            <a:r>
              <a:rPr lang="en-US" sz="2800" dirty="0"/>
              <a:t>At each iteration, new functional capabilities are added.</a:t>
            </a:r>
          </a:p>
          <a:p>
            <a:r>
              <a:rPr lang="en-US" sz="2800" dirty="0"/>
              <a:t>At each iteration, the performance and accuracy measure and increase.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48F-510D-4EB1-89AE-9254D671596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Functional Requirements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  Bank Manager Account</a:t>
            </a:r>
          </a:p>
          <a:p>
            <a:r>
              <a:rPr lang="en-US" sz="2800" dirty="0"/>
              <a:t>Register to access main locker room</a:t>
            </a:r>
          </a:p>
          <a:p>
            <a:r>
              <a:rPr lang="en-US" sz="2800" dirty="0"/>
              <a:t>Access main locker room to provide access to other users to their respective lockers.</a:t>
            </a:r>
          </a:p>
          <a:p>
            <a:r>
              <a:rPr lang="en-US" sz="2800" dirty="0"/>
              <a:t>2  Bank Locker User Account</a:t>
            </a:r>
          </a:p>
          <a:p>
            <a:r>
              <a:rPr lang="en-US" sz="2800" dirty="0"/>
              <a:t>Register to access locker.</a:t>
            </a:r>
          </a:p>
          <a:p>
            <a:r>
              <a:rPr lang="en-US" sz="2800" dirty="0"/>
              <a:t>Login to open their respective locker for personal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6876-686C-474C-8B6B-CD102A94151C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Non-Functional Requirements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Security</a:t>
            </a:r>
          </a:p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Validations</a:t>
            </a:r>
          </a:p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Usability</a:t>
            </a:r>
          </a:p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Performance</a:t>
            </a:r>
          </a:p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Availability</a:t>
            </a:r>
          </a:p>
          <a:p>
            <a:pPr marL="342900" lvl="2" indent="-342900"/>
            <a:r>
              <a:rPr lang="en-US" sz="2800" dirty="0">
                <a:solidFill>
                  <a:schemeClr val="tx1"/>
                </a:solidFill>
              </a:rPr>
              <a:t>User 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6262-AAD4-4600-B767-8077CDB5BD7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Tools and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BE10-1102-46BE-BD03-C5054E71DF50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D2D79295-5125-43D8-B26B-CA8F96EB4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347967"/>
              </p:ext>
            </p:extLst>
          </p:nvPr>
        </p:nvGraphicFramePr>
        <p:xfrm>
          <a:off x="1295400" y="1828800"/>
          <a:ext cx="7086600" cy="3733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976372">
                  <a:extLst>
                    <a:ext uri="{9D8B030D-6E8A-4147-A177-3AD203B41FA5}">
                      <a16:colId xmlns:a16="http://schemas.microsoft.com/office/drawing/2014/main" val="4260228694"/>
                    </a:ext>
                  </a:extLst>
                </a:gridCol>
                <a:gridCol w="4110228">
                  <a:extLst>
                    <a:ext uri="{9D8B030D-6E8A-4147-A177-3AD203B41FA5}">
                      <a16:colId xmlns:a16="http://schemas.microsoft.com/office/drawing/2014/main" val="226722181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8310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PyCharm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30049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dirty="0"/>
                        <a:t>MS Word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Documentation 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82954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dirty="0"/>
                        <a:t>MS Power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Presentation 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485796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Back end language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784588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Interface Designing,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7119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Pickle File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Storage,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objects serializer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7158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Use Case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DBFE-EE90-4B7E-AA39-78E9F88F3056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79D969-3031-4B2D-A415-F2B5402E0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2594"/>
            <a:ext cx="8229600" cy="4041175"/>
          </a:xfrm>
        </p:spPr>
      </p:pic>
    </p:spTree>
    <p:extLst>
      <p:ext uri="{BB962C8B-B14F-4D97-AF65-F5344CB8AC3E}">
        <p14:creationId xmlns:p14="http://schemas.microsoft.com/office/powerpoint/2010/main" val="305954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Activity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9173-C74A-49C4-AA02-627EEF95679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52C20F-2E8D-4373-B276-8AA69F6765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3284" y="1066800"/>
            <a:ext cx="4572000" cy="5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163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DFD (Level 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1D72-59D7-4E16-A488-A49607AB8A55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88566C-2CB8-4B70-B631-C70A6E9B85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17638"/>
            <a:ext cx="4780878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18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DFD (Level 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EE4-76CF-432D-96AE-ACE16BA3CA1C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D25DDF-787F-4B91-804C-A993B05EC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0" y="1417638"/>
            <a:ext cx="692035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1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93"/>
            <a:ext cx="8229600" cy="1143000"/>
          </a:xfrm>
        </p:spPr>
        <p:txBody>
          <a:bodyPr/>
          <a:lstStyle/>
          <a:p>
            <a:r>
              <a:rPr lang="en-US" b="1" i="1" dirty="0"/>
              <a:t>Sequence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B3232-E9C2-4250-B9C3-50BD8B4BF8F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12758" r="4296" b="13069"/>
          <a:stretch/>
        </p:blipFill>
        <p:spPr bwMode="auto">
          <a:xfrm>
            <a:off x="152400" y="12192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681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AEC790-3F88-4D89-A088-687DFC95AC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963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17" y="1046353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IE" sz="2800" b="1" dirty="0">
                <a:cs typeface="Times New Roman" panose="02020603050405020304" pitchFamily="18" charset="0"/>
              </a:rPr>
              <a:t>Smart Bank Locker based on Iris Recognition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045366"/>
            <a:ext cx="876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Muhammad Sharif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Azmat Hayat( SP17-BCS-006 )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Faisal Ameer(SP17-BCS-007 )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 Campus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B1B-7695-48A4-8123-2FB1210F296B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465EC9-BD55-44BA-B0F2-D7D06677EE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5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C9C266-5D62-49FD-B4D5-34C7EF393D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BBF513-C606-4CC1-A88D-B460AE03B5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36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9D1B49-4102-4F8A-AFBA-481C995E0C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68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/>
              <a:t>System Screenshots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2A8A-F962-4F0A-9BA1-8E610F44706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FC4E82-7247-4A4D-B533-F46A874355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effectLst/>
              </a:rPr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sz="2900" dirty="0"/>
              <a:t>Fully automatic security system for bank lockers.</a:t>
            </a:r>
          </a:p>
          <a:p>
            <a:r>
              <a:rPr lang="en-US" sz="2900" dirty="0"/>
              <a:t>As each person has unique iris pattern hence it ensures total genuine access of the locker.</a:t>
            </a:r>
          </a:p>
          <a:p>
            <a:r>
              <a:rPr lang="en-US" sz="2900" dirty="0"/>
              <a:t>It provide better speed and scalability</a:t>
            </a:r>
          </a:p>
          <a:p>
            <a:r>
              <a:rPr lang="en-US" sz="2900" dirty="0"/>
              <a:t>Misuse and frauds in banks can be reduced to greater amount</a:t>
            </a:r>
          </a:p>
          <a:p>
            <a:r>
              <a:rPr lang="en-US" sz="2900" dirty="0"/>
              <a:t>Manual mistakes get reduces.</a:t>
            </a:r>
            <a:endParaRPr lang="en-US" sz="2900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2B3-7C7D-4096-B6BC-47BFFB7E7F7D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future system has capacity to add up a fingerprint to provide hybrid security and feasibility in use.</a:t>
            </a:r>
          </a:p>
          <a:p>
            <a:r>
              <a:rPr lang="en-US" sz="2800" dirty="0"/>
              <a:t>Incase if some one unable to provide one biometric identity than can be easy to use another one.</a:t>
            </a:r>
          </a:p>
          <a:p>
            <a:r>
              <a:rPr lang="en-US" sz="2800" dirty="0"/>
              <a:t>In case of any accident happen and person lost his/her finger or eye than hybrid feature allow to use any one of biometric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7FE-3DE4-47ED-82BC-ACBD89FBF041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D340-B7A3-46BC-9ACC-DE17DD46F76D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F1AF0B-48C4-4A02-AD32-29906E16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Thank You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07557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Objectives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Related Work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Functional/Non-Functional Requirements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Tools and technologies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Diagrams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 Screenshots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Conclusion and Future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</a:t>
            </a: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latin typeface="The Serif Hand Extrablack" panose="020B0604020202020204" pitchFamily="66" charset="0"/>
              </a:rPr>
              <a:t>_</a:t>
            </a: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latin typeface="The Serif Hand Extrablack" panose="020B0604020202020204" pitchFamily="66" charset="0"/>
                <a:cs typeface="Times New Roman" panose="02020603050405020304" pitchFamily="18" charset="0"/>
              </a:rPr>
              <a:t>___</a:t>
            </a:r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D018-E84F-4C57-BEBE-CD7E629ECAED}" type="datetime1">
              <a:rPr lang="en-US" smtClean="0"/>
              <a:t>12/5/2020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  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IE" sz="2900" dirty="0"/>
              <a:t>Image Processing/Machine learning involved in everything. Each person wants comforts in life with improvements in his/her productivity</a:t>
            </a:r>
            <a:r>
              <a:rPr lang="en-US" sz="2900" dirty="0"/>
              <a:t>.</a:t>
            </a:r>
          </a:p>
          <a:p>
            <a:r>
              <a:rPr lang="en-IE" sz="2900" dirty="0"/>
              <a:t>Everyone wants perfection in duties.</a:t>
            </a:r>
            <a:r>
              <a:rPr lang="en-IE" sz="2900" i="1" dirty="0"/>
              <a:t> </a:t>
            </a:r>
          </a:p>
          <a:p>
            <a:r>
              <a:rPr lang="en-IE" sz="2900" dirty="0"/>
              <a:t>A lot of work has been started in image processing and face recognition and detection systems have been developed</a:t>
            </a:r>
            <a:endParaRPr lang="en-IE" sz="2900" b="1" i="1" dirty="0"/>
          </a:p>
          <a:p>
            <a:endParaRPr lang="en-IE" b="1" i="1" dirty="0"/>
          </a:p>
          <a:p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154F-FC67-4A02-AAF0-9542C8A94BDE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We are developing an Iris recognition security system for bank locker that is capable to secure bank lockers from illegal access.</a:t>
            </a:r>
          </a:p>
          <a:p>
            <a:r>
              <a:rPr lang="en-IE" sz="2800" dirty="0"/>
              <a:t>It will reduce the threat of misuse and traditional key locks approach. </a:t>
            </a:r>
          </a:p>
          <a:p>
            <a:r>
              <a:rPr lang="en-IE" sz="2800" dirty="0"/>
              <a:t>The system use camera to capture bank employee eye iris image. It consist of database of employee that hold eyes images and its personal information</a:t>
            </a:r>
            <a:r>
              <a:rPr lang="en-IE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8E7-0234-4B3E-85BB-102D78F3A90B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Problem Statement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companies and institutes that are using  fingerprints for security purpose and PIN but we can’t rely on one system. </a:t>
            </a:r>
          </a:p>
          <a:p>
            <a:r>
              <a:rPr lang="en-US" sz="2800" dirty="0"/>
              <a:t>Being the internal organ of the eye, Iris is highly protected</a:t>
            </a:r>
          </a:p>
          <a:p>
            <a:r>
              <a:rPr lang="en-US" sz="2800" dirty="0"/>
              <a:t>We used iris recognition for security purpose.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E41E-0FC6-405F-AC97-967260D0ECE6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Objectives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The main aims and objectives of our system are</a:t>
            </a:r>
          </a:p>
          <a:p>
            <a:pPr>
              <a:buNone/>
            </a:pPr>
            <a:r>
              <a:rPr lang="en-US" sz="2800" dirty="0"/>
              <a:t>as under :-</a:t>
            </a:r>
          </a:p>
          <a:p>
            <a:r>
              <a:rPr lang="en-US" sz="2800" dirty="0"/>
              <a:t>Improve the security of bank lockers. </a:t>
            </a:r>
          </a:p>
          <a:p>
            <a:r>
              <a:rPr lang="en-US" sz="2800" dirty="0"/>
              <a:t>Bring automated security system and allow user fast and secure access to their lockers account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84F9-4936-4C32-A1D0-0FB801AF645E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get rid of traditional keys and locks for security purpose.</a:t>
            </a:r>
          </a:p>
          <a:p>
            <a:r>
              <a:rPr lang="en-US" sz="2800" dirty="0"/>
              <a:t>Overcome security issues.</a:t>
            </a:r>
          </a:p>
          <a:p>
            <a:r>
              <a:rPr lang="en-US" sz="2800" dirty="0"/>
              <a:t>Improve user feasibility by adding biometric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F7B0-4688-4BF9-AE2D-0246D0ED8C08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ym typeface="+mn-ea"/>
              </a:rPr>
              <a:t>Related Work / Applications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59A5-30F1-4771-A6FD-71A593B54703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3DCCF1D-6EA9-4F60-9281-996D1A43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33576"/>
              </p:ext>
            </p:extLst>
          </p:nvPr>
        </p:nvGraphicFramePr>
        <p:xfrm>
          <a:off x="461211" y="1767840"/>
          <a:ext cx="7848600" cy="318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464">
                  <a:extLst>
                    <a:ext uri="{9D8B030D-6E8A-4147-A177-3AD203B41FA5}">
                      <a16:colId xmlns:a16="http://schemas.microsoft.com/office/drawing/2014/main" val="218375502"/>
                    </a:ext>
                  </a:extLst>
                </a:gridCol>
                <a:gridCol w="2223051">
                  <a:extLst>
                    <a:ext uri="{9D8B030D-6E8A-4147-A177-3AD203B41FA5}">
                      <a16:colId xmlns:a16="http://schemas.microsoft.com/office/drawing/2014/main" val="2805935823"/>
                    </a:ext>
                  </a:extLst>
                </a:gridCol>
                <a:gridCol w="3728085">
                  <a:extLst>
                    <a:ext uri="{9D8B030D-6E8A-4147-A177-3AD203B41FA5}">
                      <a16:colId xmlns:a16="http://schemas.microsoft.com/office/drawing/2014/main" val="1862489316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Proposed system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20286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r>
                        <a:rPr lang="en-US" dirty="0"/>
                        <a:t>Fingerprints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Damage, scratches or sweating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iris is well protected behind the eyelid, so it has less chance of damage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59870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r>
                        <a:rPr lang="en-US" dirty="0"/>
                        <a:t>Face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scratches or sweating or any other change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cover the face in our society they need to uncover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 Iris remain same with age hence it has no effect.</a:t>
                      </a:r>
                    </a:p>
                    <a:p>
                      <a:r>
                        <a:rPr lang="en-US" dirty="0"/>
                        <a:t>It overcome face cover problem.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473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Office PowerPoint</Application>
  <PresentationFormat>On-screen Show (4:3)</PresentationFormat>
  <Paragraphs>200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The Serif Hand Extrablack</vt:lpstr>
      <vt:lpstr>Times New Roman</vt:lpstr>
      <vt:lpstr>Office Theme</vt:lpstr>
      <vt:lpstr>PowerPoint Presentation</vt:lpstr>
      <vt:lpstr>Smart Bank Locker based on Iris Recognition</vt:lpstr>
      <vt:lpstr>Outline</vt:lpstr>
      <vt:lpstr>Introduction   </vt:lpstr>
      <vt:lpstr>Continued...</vt:lpstr>
      <vt:lpstr>Problem Statement</vt:lpstr>
      <vt:lpstr>Objectives </vt:lpstr>
      <vt:lpstr>Continued...</vt:lpstr>
      <vt:lpstr>Related Work / Applications</vt:lpstr>
      <vt:lpstr>Methodology </vt:lpstr>
      <vt:lpstr>Functional Requirements</vt:lpstr>
      <vt:lpstr>Non-Functional Requirements</vt:lpstr>
      <vt:lpstr>Tools and Technologies</vt:lpstr>
      <vt:lpstr>Use Case Diagram</vt:lpstr>
      <vt:lpstr>Activity Diagram</vt:lpstr>
      <vt:lpstr>DFD (Level 0)</vt:lpstr>
      <vt:lpstr>DFD (Level 1)</vt:lpstr>
      <vt:lpstr>Sequence Diagram</vt:lpstr>
      <vt:lpstr>System Screenshots</vt:lpstr>
      <vt:lpstr>System Screenshots</vt:lpstr>
      <vt:lpstr>System Screenshots</vt:lpstr>
      <vt:lpstr>System Screenshots</vt:lpstr>
      <vt:lpstr>System Screenshots</vt:lpstr>
      <vt:lpstr>System Screenshots</vt:lpstr>
      <vt:lpstr>Conclusion and Future Work</vt:lpstr>
      <vt:lpstr>Continued...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Azmat Hayat</cp:lastModifiedBy>
  <cp:revision>272</cp:revision>
  <dcterms:created xsi:type="dcterms:W3CDTF">2014-09-12T06:08:00Z</dcterms:created>
  <dcterms:modified xsi:type="dcterms:W3CDTF">2020-12-05T07:39:53Z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