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08" r:id="rId1"/>
  </p:sldMasterIdLst>
  <p:notesMasterIdLst>
    <p:notesMasterId r:id="rId25"/>
  </p:notesMasterIdLst>
  <p:sldIdLst>
    <p:sldId id="258" r:id="rId2"/>
    <p:sldId id="284" r:id="rId3"/>
    <p:sldId id="278" r:id="rId4"/>
    <p:sldId id="287" r:id="rId5"/>
    <p:sldId id="300" r:id="rId6"/>
    <p:sldId id="302" r:id="rId7"/>
    <p:sldId id="303" r:id="rId8"/>
    <p:sldId id="289" r:id="rId9"/>
    <p:sldId id="304" r:id="rId10"/>
    <p:sldId id="306" r:id="rId11"/>
    <p:sldId id="307" r:id="rId12"/>
    <p:sldId id="308" r:id="rId13"/>
    <p:sldId id="309" r:id="rId14"/>
    <p:sldId id="310" r:id="rId15"/>
    <p:sldId id="311" r:id="rId16"/>
    <p:sldId id="315" r:id="rId17"/>
    <p:sldId id="313" r:id="rId18"/>
    <p:sldId id="312" r:id="rId19"/>
    <p:sldId id="293" r:id="rId20"/>
    <p:sldId id="314" r:id="rId21"/>
    <p:sldId id="294" r:id="rId22"/>
    <p:sldId id="29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086" autoAdjust="0"/>
  </p:normalViewPr>
  <p:slideViewPr>
    <p:cSldViewPr>
      <p:cViewPr>
        <p:scale>
          <a:sx n="98" d="100"/>
          <a:sy n="98" d="100"/>
        </p:scale>
        <p:origin x="-1027" y="1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360657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393322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364930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23</a:t>
            </a:fld>
            <a:endParaRPr lang="en-US"/>
          </a:p>
        </p:txBody>
      </p:sp>
    </p:spTree>
    <p:extLst>
      <p:ext uri="{BB962C8B-B14F-4D97-AF65-F5344CB8AC3E}">
        <p14:creationId xmlns:p14="http://schemas.microsoft.com/office/powerpoint/2010/main" val="214458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C43398E-2197-47B0-BA2B-65710E0B15E5}" type="datetime1">
              <a:rPr lang="en-US" smtClean="0"/>
              <a:pPr/>
              <a:t>12/6/2020</a:t>
            </a:fld>
            <a:endParaRPr lang="en-US"/>
          </a:p>
        </p:txBody>
      </p:sp>
      <p:sp>
        <p:nvSpPr>
          <p:cNvPr id="20" name="Footer Placeholder 19"/>
          <p:cNvSpPr>
            <a:spLocks noGrp="1"/>
          </p:cNvSpPr>
          <p:nvPr>
            <p:ph type="ftr" sz="quarter" idx="11"/>
          </p:nvPr>
        </p:nvSpPr>
        <p:spPr/>
        <p:txBody>
          <a:bodyPr/>
          <a:lstStyle>
            <a:extLst/>
          </a:lstStyle>
          <a:p>
            <a:r>
              <a:rPr lang="en-US" smtClean="0"/>
              <a:t>FYP Proposal Presentation</a:t>
            </a:r>
            <a:endParaRPr lang="en-US"/>
          </a:p>
        </p:txBody>
      </p:sp>
      <p:sp>
        <p:nvSpPr>
          <p:cNvPr id="10" name="Slide Number Placeholder 9"/>
          <p:cNvSpPr>
            <a:spLocks noGrp="1"/>
          </p:cNvSpPr>
          <p:nvPr>
            <p:ph type="sldNum" sz="quarter" idx="12"/>
          </p:nvPr>
        </p:nvSpPr>
        <p:spPr/>
        <p:txBody>
          <a:bodyPr/>
          <a:lstStyle>
            <a:extLst/>
          </a:lstStyle>
          <a:p>
            <a:fld id="{21BAB6EE-EAEA-4561-8880-8DF9D3AB28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ABF7AB-D9B1-4E5D-A447-035DA472F722}" type="datetime1">
              <a:rPr lang="en-US" smtClean="0"/>
              <a:pPr/>
              <a:t>12/6/2020</a:t>
            </a:fld>
            <a:endParaRPr lang="en-US"/>
          </a:p>
        </p:txBody>
      </p:sp>
      <p:sp>
        <p:nvSpPr>
          <p:cNvPr id="5" name="Footer Placeholder 4"/>
          <p:cNvSpPr>
            <a:spLocks noGrp="1"/>
          </p:cNvSpPr>
          <p:nvPr>
            <p:ph type="ftr" sz="quarter" idx="11"/>
          </p:nvPr>
        </p:nvSpPr>
        <p:spPr/>
        <p:txBody>
          <a:bodyPr/>
          <a:lstStyle>
            <a:extLst/>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B2263-4A1E-4483-A053-0786D78C2EF4}" type="datetime1">
              <a:rPr lang="en-US" smtClean="0"/>
              <a:pPr/>
              <a:t>12/6/2020</a:t>
            </a:fld>
            <a:endParaRPr lang="en-US"/>
          </a:p>
        </p:txBody>
      </p:sp>
      <p:sp>
        <p:nvSpPr>
          <p:cNvPr id="5" name="Footer Placeholder 4"/>
          <p:cNvSpPr>
            <a:spLocks noGrp="1"/>
          </p:cNvSpPr>
          <p:nvPr>
            <p:ph type="ftr" sz="quarter" idx="11"/>
          </p:nvPr>
        </p:nvSpPr>
        <p:spPr/>
        <p:txBody>
          <a:bodyPr/>
          <a:lstStyle>
            <a:extLst/>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extLst/>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F8CD9E-268C-47BF-9B51-7D1757A8C909}" type="datetime1">
              <a:rPr lang="en-US" smtClean="0"/>
              <a:pPr/>
              <a:t>12/6/2020</a:t>
            </a:fld>
            <a:endParaRPr lang="en-US"/>
          </a:p>
        </p:txBody>
      </p:sp>
      <p:sp>
        <p:nvSpPr>
          <p:cNvPr id="5" name="Footer Placeholder 4"/>
          <p:cNvSpPr>
            <a:spLocks noGrp="1"/>
          </p:cNvSpPr>
          <p:nvPr>
            <p:ph type="ftr" sz="quarter" idx="11"/>
          </p:nvPr>
        </p:nvSpPr>
        <p:spPr/>
        <p:txBody>
          <a:bodyPr/>
          <a:lstStyle>
            <a:extLst/>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extLst/>
          </a:lstStyle>
          <a:p>
            <a:fld id="{21BAB6EE-EAEA-4561-8880-8DF9D3AB28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1A46D5-7FD6-4C80-AC1D-4F03E3CBD76A}" type="datetime1">
              <a:rPr lang="en-US" smtClean="0"/>
              <a:pPr/>
              <a:t>12/6/2020</a:t>
            </a:fld>
            <a:endParaRPr lang="en-US"/>
          </a:p>
        </p:txBody>
      </p:sp>
      <p:sp>
        <p:nvSpPr>
          <p:cNvPr id="6" name="Footer Placeholder 5"/>
          <p:cNvSpPr>
            <a:spLocks noGrp="1"/>
          </p:cNvSpPr>
          <p:nvPr>
            <p:ph type="ftr" sz="quarter" idx="11"/>
          </p:nvPr>
        </p:nvSpPr>
        <p:spPr/>
        <p:txBody>
          <a:bodyPr/>
          <a:lstStyle>
            <a:extLst/>
          </a:lstStyle>
          <a:p>
            <a:r>
              <a:rPr lang="en-US" smtClean="0"/>
              <a:t>FYP Proposal Presentation</a:t>
            </a:r>
            <a:endParaRPr lang="en-US"/>
          </a:p>
        </p:txBody>
      </p:sp>
      <p:sp>
        <p:nvSpPr>
          <p:cNvPr id="7" name="Slide Number Placeholder 6"/>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811D31-9E15-4200-B22F-C870561C696E}" type="datetime1">
              <a:rPr lang="en-US" smtClean="0"/>
              <a:pPr/>
              <a:t>12/6/2020</a:t>
            </a:fld>
            <a:endParaRPr lang="en-US"/>
          </a:p>
        </p:txBody>
      </p:sp>
      <p:sp>
        <p:nvSpPr>
          <p:cNvPr id="8" name="Footer Placeholder 7"/>
          <p:cNvSpPr>
            <a:spLocks noGrp="1"/>
          </p:cNvSpPr>
          <p:nvPr>
            <p:ph type="ftr" sz="quarter" idx="11"/>
          </p:nvPr>
        </p:nvSpPr>
        <p:spPr/>
        <p:txBody>
          <a:bodyPr/>
          <a:lstStyle>
            <a:extLst/>
          </a:lstStyle>
          <a:p>
            <a:r>
              <a:rPr lang="en-US" smtClean="0"/>
              <a:t>FYP Proposal Presentation</a:t>
            </a:r>
            <a:endParaRPr lang="en-US"/>
          </a:p>
        </p:txBody>
      </p:sp>
      <p:sp>
        <p:nvSpPr>
          <p:cNvPr id="9" name="Slide Number Placeholder 8"/>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8EEFD3D-2440-49B3-915E-9DCC9AE890C3}" type="datetime1">
              <a:rPr lang="en-US" smtClean="0"/>
              <a:pPr/>
              <a:t>12/6/2020</a:t>
            </a:fld>
            <a:endParaRPr lang="en-US"/>
          </a:p>
        </p:txBody>
      </p:sp>
      <p:sp>
        <p:nvSpPr>
          <p:cNvPr id="4" name="Footer Placeholder 3"/>
          <p:cNvSpPr>
            <a:spLocks noGrp="1"/>
          </p:cNvSpPr>
          <p:nvPr>
            <p:ph type="ftr" sz="quarter" idx="11"/>
          </p:nvPr>
        </p:nvSpPr>
        <p:spPr/>
        <p:txBody>
          <a:bodyPr/>
          <a:lstStyle>
            <a:extLst/>
          </a:lstStyle>
          <a:p>
            <a:r>
              <a:rPr lang="en-US" smtClean="0"/>
              <a:t>FYP Proposal Presentation</a:t>
            </a:r>
            <a:endParaRPr lang="en-US"/>
          </a:p>
        </p:txBody>
      </p:sp>
      <p:sp>
        <p:nvSpPr>
          <p:cNvPr id="5" name="Slide Number Placeholder 4"/>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8CB7FC-506B-48D7-8758-C707B65A3D7A}" type="datetime1">
              <a:rPr lang="en-US" smtClean="0"/>
              <a:pPr/>
              <a:t>12/6/2020</a:t>
            </a:fld>
            <a:endParaRPr lang="en-US"/>
          </a:p>
        </p:txBody>
      </p:sp>
      <p:sp>
        <p:nvSpPr>
          <p:cNvPr id="3" name="Footer Placeholder 2"/>
          <p:cNvSpPr>
            <a:spLocks noGrp="1"/>
          </p:cNvSpPr>
          <p:nvPr>
            <p:ph type="ftr" sz="quarter" idx="11"/>
          </p:nvPr>
        </p:nvSpPr>
        <p:spPr/>
        <p:txBody>
          <a:bodyPr/>
          <a:lstStyle>
            <a:extLst/>
          </a:lstStyle>
          <a:p>
            <a:r>
              <a:rPr lang="en-US" smtClean="0"/>
              <a:t>FYP Proposal Presentation</a:t>
            </a:r>
            <a:endParaRPr lang="en-US"/>
          </a:p>
        </p:txBody>
      </p:sp>
      <p:sp>
        <p:nvSpPr>
          <p:cNvPr id="4" name="Slide Number Placeholder 3"/>
          <p:cNvSpPr>
            <a:spLocks noGrp="1"/>
          </p:cNvSpPr>
          <p:nvPr>
            <p:ph type="sldNum" sz="quarter" idx="12"/>
          </p:nvPr>
        </p:nvSpPr>
        <p:spPr/>
        <p:txBody>
          <a:bodyPr/>
          <a:lstStyle>
            <a:extLst/>
          </a:lstStyle>
          <a:p>
            <a:fld id="{21BAB6EE-EAEA-4561-8880-8DF9D3AB28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7004B7-A42B-4CE5-8264-FD2A9FCD6816}" type="datetime1">
              <a:rPr lang="en-US" smtClean="0"/>
              <a:pPr/>
              <a:t>12/6/2020</a:t>
            </a:fld>
            <a:endParaRPr lang="en-US"/>
          </a:p>
        </p:txBody>
      </p:sp>
      <p:sp>
        <p:nvSpPr>
          <p:cNvPr id="6" name="Footer Placeholder 5"/>
          <p:cNvSpPr>
            <a:spLocks noGrp="1"/>
          </p:cNvSpPr>
          <p:nvPr>
            <p:ph type="ftr" sz="quarter" idx="11"/>
          </p:nvPr>
        </p:nvSpPr>
        <p:spPr/>
        <p:txBody>
          <a:bodyPr/>
          <a:lstStyle>
            <a:extLst/>
          </a:lstStyle>
          <a:p>
            <a:r>
              <a:rPr lang="en-US" smtClean="0"/>
              <a:t>FYP Proposal Presentation</a:t>
            </a:r>
            <a:endParaRPr lang="en-US"/>
          </a:p>
        </p:txBody>
      </p:sp>
      <p:sp>
        <p:nvSpPr>
          <p:cNvPr id="7" name="Slide Number Placeholder 6"/>
          <p:cNvSpPr>
            <a:spLocks noGrp="1"/>
          </p:cNvSpPr>
          <p:nvPr>
            <p:ph type="sldNum" sz="quarter" idx="12"/>
          </p:nvPr>
        </p:nvSpPr>
        <p:spPr/>
        <p:txBody>
          <a:bodyPr/>
          <a:lstStyle>
            <a:extLst/>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D672DE0-F353-4289-B038-97775B0801B8}" type="datetime1">
              <a:rPr lang="en-US" smtClean="0"/>
              <a:pPr/>
              <a:t>12/6/2020</a:t>
            </a:fld>
            <a:endParaRPr lang="en-US"/>
          </a:p>
        </p:txBody>
      </p:sp>
      <p:sp>
        <p:nvSpPr>
          <p:cNvPr id="6" name="Footer Placeholder 5"/>
          <p:cNvSpPr>
            <a:spLocks noGrp="1"/>
          </p:cNvSpPr>
          <p:nvPr>
            <p:ph type="ftr" sz="quarter" idx="11"/>
          </p:nvPr>
        </p:nvSpPr>
        <p:spPr/>
        <p:txBody>
          <a:bodyPr/>
          <a:lstStyle>
            <a:extLst/>
          </a:lstStyle>
          <a:p>
            <a:r>
              <a:rPr lang="en-US" smtClean="0"/>
              <a:t>FYP Proposal Presentation</a:t>
            </a:r>
            <a:endParaRPr lang="en-US"/>
          </a:p>
        </p:txBody>
      </p:sp>
      <p:sp>
        <p:nvSpPr>
          <p:cNvPr id="7" name="Slide Number Placeholder 6"/>
          <p:cNvSpPr>
            <a:spLocks noGrp="1"/>
          </p:cNvSpPr>
          <p:nvPr>
            <p:ph type="sldNum" sz="quarter" idx="12"/>
          </p:nvPr>
        </p:nvSpPr>
        <p:spPr/>
        <p:txBody>
          <a:bodyPr/>
          <a:lstStyle>
            <a:extLst/>
          </a:lstStyle>
          <a:p>
            <a:fld id="{21BAB6EE-EAEA-4561-8880-8DF9D3AB28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A02137D-2891-4396-AAC6-B3C5461A16D9}" type="datetime1">
              <a:rPr lang="en-US" smtClean="0"/>
              <a:pPr/>
              <a:t>12/6/2020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FYP Proposal Presentation</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1BAB6EE-EAEA-4561-8880-8DF9D3AB28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otsoflovepetcare18.com/" TargetMode="External"/><Relationship Id="rId2" Type="http://schemas.openxmlformats.org/officeDocument/2006/relationships/hyperlink" Target="https://www.ijraset.com/fileserve.php?FID=13870" TargetMode="External"/><Relationship Id="rId1" Type="http://schemas.openxmlformats.org/officeDocument/2006/relationships/slideLayout" Target="../slideLayouts/slideLayout2.xml"/><Relationship Id="rId6" Type="http://schemas.openxmlformats.org/officeDocument/2006/relationships/hyperlink" Target="https://animalcare.folio3.com/pet-care-app-development/" TargetMode="External"/><Relationship Id="rId5" Type="http://schemas.openxmlformats.org/officeDocument/2006/relationships/hyperlink" Target="https://www.researchgate.net/publication/312057960_Stray_Animal_Mobile_App" TargetMode="External"/><Relationship Id="rId4" Type="http://schemas.openxmlformats.org/officeDocument/2006/relationships/hyperlink" Target="https://www.academia.edu/37009222/Pet_Care_System_Based_On_Android_Applica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cstate="print"/>
          <a:stretch>
            <a:fillRect/>
          </a:stretch>
        </p:blipFill>
        <p:spPr>
          <a:xfrm>
            <a:off x="318448" y="1905000"/>
            <a:ext cx="8458200" cy="2109095"/>
          </a:xfrm>
          <a:prstGeom prst="rect">
            <a:avLst/>
          </a:prstGeom>
        </p:spPr>
      </p:pic>
      <p:sp>
        <p:nvSpPr>
          <p:cNvPr id="2" name="Date Placeholder 1"/>
          <p:cNvSpPr>
            <a:spLocks noGrp="1"/>
          </p:cNvSpPr>
          <p:nvPr>
            <p:ph type="dt" sz="half" idx="10"/>
          </p:nvPr>
        </p:nvSpPr>
        <p:spPr/>
        <p:txBody>
          <a:bodyPr/>
          <a:lstStyle/>
          <a:p>
            <a:endParaRPr lang="en-US" dirty="0" smtClean="0"/>
          </a:p>
          <a:p>
            <a:endParaRPr lang="en-US" dirty="0"/>
          </a:p>
        </p:txBody>
      </p:sp>
      <p:sp>
        <p:nvSpPr>
          <p:cNvPr id="3" name="Footer Placeholder 2"/>
          <p:cNvSpPr>
            <a:spLocks noGrp="1"/>
          </p:cNvSpPr>
          <p:nvPr>
            <p:ph type="ftr" sz="quarter" idx="11"/>
          </p:nvPr>
        </p:nvSpPr>
        <p:spPr/>
        <p:txBody>
          <a:bodyPr/>
          <a:lstStyle/>
          <a:p>
            <a:r>
              <a:rPr lang="en-US"/>
              <a:t>FYP Proposal Presentation</a:t>
            </a:r>
          </a:p>
        </p:txBody>
      </p:sp>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tabLst>
                <a:tab pos="5330825" algn="l"/>
              </a:tabLst>
            </a:pPr>
            <a:r>
              <a:rPr lang="en-US" sz="3600" b="1" dirty="0">
                <a:latin typeface="Times New Roman" panose="02020603050405020304" pitchFamily="18" charset="0"/>
                <a:ea typeface="Batang"/>
                <a:cs typeface="Times New Roman" panose="02020603050405020304" pitchFamily="18" charset="0"/>
              </a:rPr>
              <a:t> </a:t>
            </a:r>
            <a:r>
              <a:rPr lang="en-GB" sz="2000" dirty="0">
                <a:latin typeface="Times New Roman" panose="02020603050405020304" pitchFamily="18" charset="0"/>
                <a:ea typeface="Batang"/>
                <a:cs typeface="Times New Roman" panose="02020603050405020304" pitchFamily="18" charset="0"/>
              </a:rPr>
              <a:t>The table below shows the main specifications we considered in our work: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82296" indent="0">
              <a:buNone/>
            </a:pP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21281078"/>
              </p:ext>
            </p:extLst>
          </p:nvPr>
        </p:nvGraphicFramePr>
        <p:xfrm>
          <a:off x="1676399" y="2590800"/>
          <a:ext cx="6276976" cy="2209800"/>
        </p:xfrm>
        <a:graphic>
          <a:graphicData uri="http://schemas.openxmlformats.org/drawingml/2006/table">
            <a:tbl>
              <a:tblPr firstRow="1" firstCol="1" bandRow="1"/>
              <a:tblGrid>
                <a:gridCol w="3138488"/>
                <a:gridCol w="3138488"/>
              </a:tblGrid>
              <a:tr h="736600">
                <a:tc>
                  <a:txBody>
                    <a:bodyPr/>
                    <a:lstStyle/>
                    <a:p>
                      <a:pPr marL="0" marR="0" algn="ctr">
                        <a:lnSpc>
                          <a:spcPct val="150000"/>
                        </a:lnSpc>
                        <a:spcBef>
                          <a:spcPts val="0"/>
                        </a:spcBef>
                        <a:spcAft>
                          <a:spcPts val="0"/>
                        </a:spcAft>
                      </a:pPr>
                      <a:r>
                        <a:rPr lang="en-GB" sz="1100" b="1">
                          <a:effectLst/>
                          <a:latin typeface="Times New Roman" panose="02020603050405020304" pitchFamily="18" charset="0"/>
                          <a:ea typeface="Batang"/>
                          <a:cs typeface="Times New Roman" panose="02020603050405020304" pitchFamily="18" charset="0"/>
                        </a:rPr>
                        <a:t>Language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100">
                          <a:effectLst/>
                          <a:latin typeface="Times New Roman" panose="02020603050405020304" pitchFamily="18" charset="0"/>
                          <a:ea typeface="Batang"/>
                          <a:cs typeface="Times New Roman" panose="02020603050405020304" pitchFamily="18" charset="0"/>
                        </a:rPr>
                        <a:t>Java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600">
                <a:tc>
                  <a:txBody>
                    <a:bodyPr/>
                    <a:lstStyle/>
                    <a:p>
                      <a:pPr marL="0" marR="0" algn="ctr">
                        <a:lnSpc>
                          <a:spcPct val="150000"/>
                        </a:lnSpc>
                        <a:spcBef>
                          <a:spcPts val="0"/>
                        </a:spcBef>
                        <a:spcAft>
                          <a:spcPts val="0"/>
                        </a:spcAft>
                      </a:pPr>
                      <a:r>
                        <a:rPr lang="en-GB" sz="1100" b="1">
                          <a:effectLst/>
                          <a:latin typeface="Times New Roman" panose="02020603050405020304" pitchFamily="18" charset="0"/>
                          <a:ea typeface="Batang"/>
                          <a:cs typeface="Times New Roman" panose="02020603050405020304" pitchFamily="18" charset="0"/>
                        </a:rPr>
                        <a:t>Technology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100">
                          <a:effectLst/>
                          <a:latin typeface="Times New Roman" panose="02020603050405020304" pitchFamily="18" charset="0"/>
                          <a:ea typeface="Batang"/>
                          <a:cs typeface="Times New Roman" panose="02020603050405020304" pitchFamily="18" charset="0"/>
                        </a:rPr>
                        <a:t>Android, Google Map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600">
                <a:tc>
                  <a:txBody>
                    <a:bodyPr/>
                    <a:lstStyle/>
                    <a:p>
                      <a:pPr marL="0" marR="0" algn="ctr">
                        <a:lnSpc>
                          <a:spcPct val="150000"/>
                        </a:lnSpc>
                        <a:spcBef>
                          <a:spcPts val="0"/>
                        </a:spcBef>
                        <a:spcAft>
                          <a:spcPts val="0"/>
                        </a:spcAft>
                      </a:pPr>
                      <a:r>
                        <a:rPr lang="en-GB" sz="1100" b="1">
                          <a:effectLst/>
                          <a:latin typeface="Times New Roman" panose="02020603050405020304" pitchFamily="18" charset="0"/>
                          <a:ea typeface="Batang"/>
                          <a:cs typeface="Times New Roman" panose="02020603050405020304" pitchFamily="18" charset="0"/>
                        </a:rPr>
                        <a:t>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100" dirty="0">
                          <a:effectLst/>
                          <a:latin typeface="Times New Roman" panose="02020603050405020304" pitchFamily="18" charset="0"/>
                          <a:ea typeface="Batang"/>
                          <a:cs typeface="Times New Roman" panose="02020603050405020304" pitchFamily="18" charset="0"/>
                        </a:rPr>
                        <a:t>Android Studio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192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ea typeface="Batang"/>
              </a:rPr>
              <a:t>Home </a:t>
            </a:r>
            <a:r>
              <a:rPr lang="en-GB" sz="2000" dirty="0" smtClean="0">
                <a:latin typeface="Times New Roman" panose="02020603050405020304" pitchFamily="18" charset="0"/>
                <a:ea typeface="Batang"/>
              </a:rPr>
              <a:t>screen</a:t>
            </a:r>
          </a:p>
          <a:p>
            <a:pPr marL="82296" indent="0">
              <a:buNone/>
            </a:pPr>
            <a:r>
              <a:rPr lang="en-GB" sz="2000" dirty="0" smtClean="0">
                <a:latin typeface="Times New Roman" panose="02020603050405020304" pitchFamily="18" charset="0"/>
                <a:ea typeface="Batang"/>
              </a:rPr>
              <a:t>Home </a:t>
            </a:r>
            <a:r>
              <a:rPr lang="en-GB" sz="2000" dirty="0">
                <a:latin typeface="Times New Roman" panose="02020603050405020304" pitchFamily="18" charset="0"/>
                <a:ea typeface="Batang"/>
              </a:rPr>
              <a:t>screen is the first picture that a user interacts whenever he/she opens or runs an application on his/her android device. User get acknowledgement of application start up. User just enter phone number and password to </a:t>
            </a:r>
            <a:r>
              <a:rPr lang="en-GB" sz="2000" dirty="0" smtClean="0">
                <a:latin typeface="Times New Roman" panose="02020603050405020304" pitchFamily="18" charset="0"/>
                <a:ea typeface="Batang"/>
              </a:rPr>
              <a:t>login </a:t>
            </a:r>
            <a:r>
              <a:rPr lang="en-GB" sz="2000" dirty="0">
                <a:latin typeface="Times New Roman" panose="02020603050405020304" pitchFamily="18" charset="0"/>
                <a:ea typeface="Batang"/>
              </a:rPr>
              <a:t>into the application as shown in </a:t>
            </a:r>
            <a:r>
              <a:rPr lang="en-GB" sz="2000" dirty="0" smtClean="0">
                <a:latin typeface="Times New Roman" panose="02020603050405020304" pitchFamily="18" charset="0"/>
                <a:ea typeface="Batang"/>
              </a:rPr>
              <a:t>fig.</a:t>
            </a:r>
          </a:p>
          <a:p>
            <a:pPr marL="82296" indent="0">
              <a:buNone/>
            </a:pPr>
            <a:r>
              <a:rPr lang="en-GB" sz="2000" dirty="0" smtClean="0">
                <a:latin typeface="Times New Roman" panose="02020603050405020304" pitchFamily="18" charset="0"/>
                <a:ea typeface="Batang"/>
              </a:rPr>
              <a:t> </a:t>
            </a:r>
            <a:endParaRPr lang="en-US" sz="20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11</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760787" y="3162300"/>
            <a:ext cx="1774825" cy="3381375"/>
          </a:xfrm>
          <a:prstGeom prst="rect">
            <a:avLst/>
          </a:prstGeom>
        </p:spPr>
      </p:pic>
    </p:spTree>
    <p:extLst>
      <p:ext uri="{BB962C8B-B14F-4D97-AF65-F5344CB8AC3E}">
        <p14:creationId xmlns:p14="http://schemas.microsoft.com/office/powerpoint/2010/main" val="155519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Calling 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43000"/>
            <a:ext cx="7498080" cy="4800600"/>
          </a:xfrm>
        </p:spPr>
        <p:txBody>
          <a:bodyPr>
            <a:normAutofit/>
          </a:bodyPr>
          <a:lstStyle/>
          <a:p>
            <a:pPr marL="914400" lvl="2" indent="0" algn="just">
              <a:lnSpc>
                <a:spcPct val="150000"/>
              </a:lnSpc>
              <a:spcBef>
                <a:spcPts val="0"/>
              </a:spcBef>
              <a:buNone/>
            </a:pPr>
            <a:r>
              <a:rPr lang="en-GB" sz="2000" dirty="0">
                <a:latin typeface="Times New Roman" panose="02020603050405020304" pitchFamily="18" charset="0"/>
                <a:ea typeface="Batang"/>
              </a:rPr>
              <a:t>To perfume call to someone user need to select the contact from the list , click on the next button then contact detail will open and the number is shown on the screen user need to click on the ‘Get </a:t>
            </a:r>
            <a:r>
              <a:rPr lang="en-GB" sz="2000" dirty="0" smtClean="0">
                <a:latin typeface="Times New Roman" panose="02020603050405020304" pitchFamily="18" charset="0"/>
                <a:ea typeface="Batang"/>
              </a:rPr>
              <a:t>doctor</a:t>
            </a:r>
            <a:r>
              <a:rPr lang="en-GB" sz="2000" dirty="0">
                <a:latin typeface="Times New Roman" panose="02020603050405020304" pitchFamily="18" charset="0"/>
                <a:ea typeface="Batang"/>
              </a:rPr>
              <a:t>’ button to </a:t>
            </a:r>
            <a:r>
              <a:rPr lang="en-GB" sz="2000" dirty="0" smtClean="0">
                <a:latin typeface="Times New Roman" panose="02020603050405020304" pitchFamily="18" charset="0"/>
                <a:ea typeface="Batang"/>
              </a:rPr>
              <a:t>call.</a:t>
            </a:r>
          </a:p>
          <a:p>
            <a:pPr marL="914400" lvl="2" indent="0" algn="just">
              <a:lnSpc>
                <a:spcPct val="150000"/>
              </a:lnSpc>
              <a:spcBef>
                <a:spcPts val="0"/>
              </a:spcBef>
              <a:buNone/>
            </a:pPr>
            <a:endParaRPr lang="en-GB" sz="2000" dirty="0" smtClean="0">
              <a:latin typeface="Times New Roman" panose="02020603050405020304" pitchFamily="18" charset="0"/>
              <a:ea typeface="Batang"/>
            </a:endParaRPr>
          </a:p>
          <a:p>
            <a:pPr marL="914400" lvl="2" indent="0" algn="just">
              <a:lnSpc>
                <a:spcPct val="150000"/>
              </a:lnSpc>
              <a:spcBef>
                <a:spcPts val="0"/>
              </a:spcBef>
              <a:buNone/>
            </a:pPr>
            <a:r>
              <a:rPr lang="en-GB" sz="2000" dirty="0" smtClean="0">
                <a:latin typeface="Times New Roman" panose="02020603050405020304" pitchFamily="18" charset="0"/>
                <a:ea typeface="Batang"/>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676400" y="3105150"/>
            <a:ext cx="1579245" cy="3019425"/>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648200" y="3194504"/>
            <a:ext cx="1496695" cy="2933700"/>
          </a:xfrm>
          <a:prstGeom prst="rect">
            <a:avLst/>
          </a:prstGeom>
        </p:spPr>
      </p:pic>
    </p:spTree>
    <p:extLst>
      <p:ext uri="{BB962C8B-B14F-4D97-AF65-F5344CB8AC3E}">
        <p14:creationId xmlns:p14="http://schemas.microsoft.com/office/powerpoint/2010/main" val="762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Message 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ea typeface="Batang"/>
              </a:rPr>
              <a:t>To perfume two way communication user need to select the contact from the list to which user want to send a text or start a conversation. Just open the contact and then tap on the message ‘icon’ and start </a:t>
            </a:r>
            <a:r>
              <a:rPr lang="en-GB" sz="2000" dirty="0" smtClean="0">
                <a:latin typeface="Times New Roman" panose="02020603050405020304" pitchFamily="18" charset="0"/>
                <a:ea typeface="Batang"/>
              </a:rPr>
              <a:t>conversation.</a:t>
            </a:r>
          </a:p>
          <a:p>
            <a:endParaRPr lang="en-US" sz="20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2056130" y="3048000"/>
            <a:ext cx="1525270" cy="2988945"/>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787283" y="3048000"/>
            <a:ext cx="1714500" cy="3404870"/>
          </a:xfrm>
          <a:prstGeom prst="rect">
            <a:avLst/>
          </a:prstGeom>
        </p:spPr>
      </p:pic>
    </p:spTree>
    <p:extLst>
      <p:ext uri="{BB962C8B-B14F-4D97-AF65-F5344CB8AC3E}">
        <p14:creationId xmlns:p14="http://schemas.microsoft.com/office/powerpoint/2010/main" val="28026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Location access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solidFill>
                  <a:srgbClr val="000000"/>
                </a:solidFill>
                <a:latin typeface="Times New Roman" panose="02020603050405020304" pitchFamily="18" charset="0"/>
                <a:ea typeface="Times New Roman" panose="02020603050405020304" pitchFamily="18" charset="0"/>
              </a:rPr>
              <a:t>We also provide location access to user if any user want to visit doctor’s </a:t>
            </a:r>
            <a:r>
              <a:rPr lang="en-US" sz="2000" dirty="0" smtClean="0">
                <a:solidFill>
                  <a:srgbClr val="000000"/>
                </a:solidFill>
                <a:latin typeface="Times New Roman" panose="02020603050405020304" pitchFamily="18" charset="0"/>
                <a:ea typeface="Times New Roman" panose="02020603050405020304" pitchFamily="18" charset="0"/>
              </a:rPr>
              <a:t>place</a:t>
            </a:r>
            <a:r>
              <a:rPr lang="en-US" sz="2000" dirty="0">
                <a:solidFill>
                  <a:srgbClr val="000000"/>
                </a:solidFill>
                <a:latin typeface="Times New Roman" panose="02020603050405020304" pitchFamily="18" charset="0"/>
                <a:ea typeface="Times New Roman" panose="02020603050405020304" pitchFamily="18" charset="0"/>
              </a:rPr>
              <a:t>. User need to select the </a:t>
            </a:r>
            <a:r>
              <a:rPr lang="en-US" sz="2000" dirty="0" smtClean="0">
                <a:solidFill>
                  <a:srgbClr val="000000"/>
                </a:solidFill>
                <a:latin typeface="Times New Roman" panose="02020603050405020304" pitchFamily="18" charset="0"/>
                <a:ea typeface="Times New Roman" panose="02020603050405020304" pitchFamily="18" charset="0"/>
              </a:rPr>
              <a:t>contact </a:t>
            </a:r>
            <a:r>
              <a:rPr lang="en-US" sz="2000" dirty="0">
                <a:solidFill>
                  <a:srgbClr val="000000"/>
                </a:solidFill>
                <a:latin typeface="Times New Roman" panose="02020603050405020304" pitchFamily="18" charset="0"/>
                <a:ea typeface="Times New Roman" panose="02020603050405020304" pitchFamily="18" charset="0"/>
              </a:rPr>
              <a:t>from the list and then open that contact an arrow “     “ is located user just need to tap on that </a:t>
            </a:r>
            <a:r>
              <a:rPr lang="en-US" sz="2000" dirty="0" smtClean="0">
                <a:solidFill>
                  <a:srgbClr val="000000"/>
                </a:solidFill>
                <a:latin typeface="Times New Roman" panose="02020603050405020304" pitchFamily="18" charset="0"/>
                <a:ea typeface="Times New Roman" panose="02020603050405020304" pitchFamily="18" charset="0"/>
              </a:rPr>
              <a:t>arrow</a:t>
            </a:r>
          </a:p>
          <a:p>
            <a:endParaRPr lang="en-US" sz="20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905000" y="3048000"/>
            <a:ext cx="1510030" cy="3009900"/>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845177" y="3037114"/>
            <a:ext cx="1733550" cy="3432810"/>
          </a:xfrm>
          <a:prstGeom prst="rect">
            <a:avLst/>
          </a:prstGeom>
        </p:spPr>
      </p:pic>
    </p:spTree>
    <p:extLst>
      <p:ext uri="{BB962C8B-B14F-4D97-AF65-F5344CB8AC3E}">
        <p14:creationId xmlns:p14="http://schemas.microsoft.com/office/powerpoint/2010/main" val="159992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15</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1250" y="1524000"/>
            <a:ext cx="7499350" cy="4054042"/>
          </a:xfrm>
          <a:prstGeom prst="rect">
            <a:avLst/>
          </a:prstGeom>
        </p:spPr>
      </p:pic>
    </p:spTree>
    <p:extLst>
      <p:ext uri="{BB962C8B-B14F-4D97-AF65-F5344CB8AC3E}">
        <p14:creationId xmlns:p14="http://schemas.microsoft.com/office/powerpoint/2010/main" val="206245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 Diagram</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16</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99325" y="1447800"/>
            <a:ext cx="6770899" cy="4800600"/>
          </a:xfrm>
          <a:prstGeom prst="rect">
            <a:avLst/>
          </a:prstGeom>
        </p:spPr>
      </p:pic>
    </p:spTree>
    <p:extLst>
      <p:ext uri="{BB962C8B-B14F-4D97-AF65-F5344CB8AC3E}">
        <p14:creationId xmlns:p14="http://schemas.microsoft.com/office/powerpoint/2010/main" val="79480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F271C">
                    <a:satMod val="130000"/>
                  </a:srgbClr>
                </a:solidFill>
              </a:rPr>
              <a:t>UML Case Diagram </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17</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6683" y="1447800"/>
            <a:ext cx="5576184" cy="4800600"/>
          </a:xfrm>
          <a:prstGeom prst="rect">
            <a:avLst/>
          </a:prstGeom>
        </p:spPr>
      </p:pic>
    </p:spTree>
    <p:extLst>
      <p:ext uri="{BB962C8B-B14F-4D97-AF65-F5344CB8AC3E}">
        <p14:creationId xmlns:p14="http://schemas.microsoft.com/office/powerpoint/2010/main" val="245481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Tools</a:t>
            </a:r>
            <a:endParaRPr lang="en-US" dirty="0"/>
          </a:p>
        </p:txBody>
      </p:sp>
      <p:sp>
        <p:nvSpPr>
          <p:cNvPr id="3" name="Content Placeholder 2"/>
          <p:cNvSpPr>
            <a:spLocks noGrp="1"/>
          </p:cNvSpPr>
          <p:nvPr>
            <p:ph idx="1"/>
          </p:nvPr>
        </p:nvSpPr>
        <p:spPr/>
        <p:txBody>
          <a:bodyPr/>
          <a:lstStyle/>
          <a:p>
            <a:pPr lvl="0"/>
            <a:r>
              <a:rPr lang="en-GB" dirty="0"/>
              <a:t>Software Development kit</a:t>
            </a:r>
            <a:endParaRPr lang="en-US" dirty="0"/>
          </a:p>
          <a:p>
            <a:pPr lvl="0"/>
            <a:r>
              <a:rPr lang="en-GB" dirty="0"/>
              <a:t>Android Studio.</a:t>
            </a:r>
            <a:endParaRPr lang="en-US" dirty="0"/>
          </a:p>
          <a:p>
            <a:r>
              <a:rPr lang="en-GB" dirty="0"/>
              <a:t>Gradle Plugin</a:t>
            </a:r>
            <a:endParaRPr lang="en-US" dirty="0"/>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18</a:t>
            </a:fld>
            <a:endParaRPr lang="en-US"/>
          </a:p>
        </p:txBody>
      </p:sp>
    </p:spTree>
    <p:extLst>
      <p:ext uri="{BB962C8B-B14F-4D97-AF65-F5344CB8AC3E}">
        <p14:creationId xmlns:p14="http://schemas.microsoft.com/office/powerpoint/2010/main" val="206720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Benefits </a:t>
            </a:r>
            <a:endParaRPr lang="en-US"/>
          </a:p>
        </p:txBody>
      </p:sp>
      <p:sp>
        <p:nvSpPr>
          <p:cNvPr id="3" name="Content Placeholder 2"/>
          <p:cNvSpPr>
            <a:spLocks noGrp="1"/>
          </p:cNvSpPr>
          <p:nvPr>
            <p:ph idx="1"/>
          </p:nvPr>
        </p:nvSpPr>
        <p:spPr/>
        <p:txBody>
          <a:bodyPr>
            <a:normAutofit fontScale="97500" lnSpcReduction="10000"/>
          </a:bodyPr>
          <a:lstStyle/>
          <a:p>
            <a:r>
              <a:rPr lang="en-US" dirty="0" smtClean="0"/>
              <a:t> </a:t>
            </a:r>
            <a:r>
              <a:rPr lang="en-US" sz="3300" dirty="0" smtClean="0"/>
              <a:t>User can easily find nearest doctor through this application.</a:t>
            </a:r>
          </a:p>
          <a:p>
            <a:r>
              <a:rPr lang="en-US" sz="3300" dirty="0" smtClean="0"/>
              <a:t>User cannot go physically to doctor if the problem is not serious, he can easily find tips/advice and precaution by the doctor.</a:t>
            </a:r>
          </a:p>
          <a:p>
            <a:r>
              <a:rPr lang="en-US" sz="3300" dirty="0" smtClean="0"/>
              <a:t>Through this application doctor can also visit at user’s place through location access.</a:t>
            </a:r>
          </a:p>
          <a:p>
            <a:r>
              <a:rPr lang="en-US" sz="3300" dirty="0" smtClean="0"/>
              <a:t>User can also concern online medicine from doctor easily.</a:t>
            </a:r>
            <a:endParaRPr lang="en-US" sz="33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04717" y="1046353"/>
            <a:ext cx="1302336" cy="1298448"/>
          </a:xfrm>
          <a:prstGeom prst="rect">
            <a:avLst/>
          </a:prstGeom>
        </p:spPr>
      </p:pic>
      <p:sp>
        <p:nvSpPr>
          <p:cNvPr id="2" name="Title 1"/>
          <p:cNvSpPr>
            <a:spLocks noGrp="1"/>
          </p:cNvSpPr>
          <p:nvPr>
            <p:ph type="title"/>
          </p:nvPr>
        </p:nvSpPr>
        <p:spPr>
          <a:xfrm>
            <a:off x="990600" y="-96699"/>
            <a:ext cx="7569958" cy="1143052"/>
          </a:xfrm>
        </p:spPr>
        <p:txBody>
          <a:bodyPr>
            <a:noAutofit/>
          </a:bodyPr>
          <a:lstStyle/>
          <a:p>
            <a:r>
              <a:rPr lang="en-US" sz="2400" b="1" dirty="0" smtClean="0">
                <a:latin typeface="Times New Roman" panose="02020603050405020304" pitchFamily="18" charset="0"/>
                <a:cs typeface="Times New Roman" panose="02020603050405020304" pitchFamily="18" charset="0"/>
              </a:rPr>
              <a:t>Pet Care App</a:t>
            </a: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599E808-9D71-43D0-BCD1-FC8B790CBCE6}" type="datetime1">
              <a:rPr lang="en-US" smtClean="0"/>
              <a:pPr/>
              <a:t>12/6/2020</a:t>
            </a:fld>
            <a:endParaRPr lang="en-US" dirty="0"/>
          </a:p>
        </p:txBody>
      </p:sp>
      <p:sp>
        <p:nvSpPr>
          <p:cNvPr id="8" name="Footer Placeholder 7"/>
          <p:cNvSpPr>
            <a:spLocks noGrp="1"/>
          </p:cNvSpPr>
          <p:nvPr>
            <p:ph type="ftr" sz="quarter" idx="11"/>
          </p:nvPr>
        </p:nvSpPr>
        <p:spPr/>
        <p:txBody>
          <a:bodyPr/>
          <a:lstStyle/>
          <a:p>
            <a:r>
              <a:rPr lang="en-US" dirty="0"/>
              <a:t>FYP Proposal Presentation</a:t>
            </a: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76200" y="2045366"/>
            <a:ext cx="8763000" cy="4093428"/>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Dr. Muhammad Sharif</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dirty="0" smtClean="0">
                <a:latin typeface="Times New Roman" panose="02020603050405020304" pitchFamily="18" charset="0"/>
                <a:cs typeface="Times New Roman" panose="02020603050405020304" pitchFamily="18" charset="0"/>
              </a:rPr>
              <a:t>Aadil Munir ( SP17-BCS-040 )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Ahsan Ayaz  ( FA16-BCS-002 )</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Presented on </a:t>
            </a:r>
            <a:r>
              <a:rPr lang="en-US" sz="2000" dirty="0" smtClean="0">
                <a:solidFill>
                  <a:schemeClr val="tx1"/>
                </a:solidFill>
                <a:latin typeface="Times New Roman" panose="02020603050405020304" pitchFamily="18" charset="0"/>
                <a:cs typeface="Times New Roman" panose="02020603050405020304" pitchFamily="18" charset="0"/>
              </a:rPr>
              <a:t>December 2020</a:t>
            </a: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University </a:t>
            </a:r>
            <a:r>
              <a:rPr lang="en-US" sz="2000" b="1"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dirty="0" smtClean="0">
                <a:solidFill>
                  <a:schemeClr val="tx1"/>
                </a:solidFill>
                <a:latin typeface="Times New Roman" panose="02020603050405020304" pitchFamily="18" charset="0"/>
                <a:cs typeface="Times New Roman" panose="02020603050405020304" pitchFamily="18" charset="0"/>
              </a:rPr>
              <a:t>Attock </a:t>
            </a:r>
            <a:r>
              <a:rPr lang="en-US" sz="2000" b="1" dirty="0">
                <a:solidFill>
                  <a:schemeClr val="tx1"/>
                </a:solidFill>
                <a:latin typeface="Times New Roman" panose="02020603050405020304" pitchFamily="18" charset="0"/>
                <a:cs typeface="Times New Roman" panose="02020603050405020304" pitchFamily="18" charset="0"/>
              </a:rPr>
              <a:t>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GB" dirty="0"/>
              <a:t>This application is a great contribution to solve problems of people, by using our technical skills and to learn the mobile application development. We initiated this application with the purpose of making something new, unusual and beneficial to our society.</a:t>
            </a:r>
            <a:endParaRPr lang="en-US" dirty="0"/>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20</a:t>
            </a:fld>
            <a:endParaRPr lang="en-US"/>
          </a:p>
        </p:txBody>
      </p:sp>
    </p:spTree>
    <p:extLst>
      <p:ext uri="{BB962C8B-B14F-4D97-AF65-F5344CB8AC3E}">
        <p14:creationId xmlns:p14="http://schemas.microsoft.com/office/powerpoint/2010/main" val="1211891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Time line</a:t>
            </a:r>
            <a:r>
              <a:rPr lang="en-US" dirty="0"/>
              <a:t/>
            </a:r>
            <a:br>
              <a:rPr lang="en-US" dirty="0"/>
            </a:br>
            <a:endParaRPr lang="en-US"/>
          </a:p>
        </p:txBody>
      </p:sp>
      <p:pic>
        <p:nvPicPr>
          <p:cNvPr id="7" name="Content Placeholder 6"/>
          <p:cNvPicPr>
            <a:picLocks noGrp="1" noChangeAspect="1"/>
          </p:cNvPicPr>
          <p:nvPr>
            <p:ph idx="1"/>
          </p:nvPr>
        </p:nvPicPr>
        <p:blipFill>
          <a:blip r:embed="rId2"/>
          <a:stretch>
            <a:fillRect/>
          </a:stretch>
        </p:blipFill>
        <p:spPr>
          <a:xfrm>
            <a:off x="1066800" y="-187657"/>
            <a:ext cx="8162798" cy="6969457"/>
          </a:xfrm>
          <a:prstGeom prst="rect">
            <a:avLst/>
          </a:prstGeom>
        </p:spPr>
      </p:pic>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References</a:t>
            </a:r>
            <a:r>
              <a:rPr lang="en-US" dirty="0"/>
              <a:t/>
            </a:r>
            <a:br>
              <a:rPr lang="en-US" dirty="0"/>
            </a:br>
            <a:endParaRPr lang="en-US"/>
          </a:p>
        </p:txBody>
      </p:sp>
      <p:sp>
        <p:nvSpPr>
          <p:cNvPr id="3" name="Content Placeholder 2"/>
          <p:cNvSpPr>
            <a:spLocks noGrp="1"/>
          </p:cNvSpPr>
          <p:nvPr>
            <p:ph idx="1"/>
          </p:nvPr>
        </p:nvSpPr>
        <p:spPr/>
        <p:txBody>
          <a:bodyPr>
            <a:normAutofit/>
          </a:bodyPr>
          <a:lstStyle/>
          <a:p>
            <a:pPr>
              <a:buNone/>
            </a:pPr>
            <a:r>
              <a:rPr lang="en-US" sz="2000" b="1" dirty="0" smtClean="0"/>
              <a:t>Research</a:t>
            </a:r>
            <a:r>
              <a:rPr lang="en-US" sz="2000" dirty="0" smtClean="0"/>
              <a:t> paper Link :-</a:t>
            </a:r>
          </a:p>
          <a:p>
            <a:pPr>
              <a:buNone/>
            </a:pPr>
            <a:r>
              <a:rPr lang="en-US" sz="2000" dirty="0">
                <a:hlinkClick r:id="rId2"/>
              </a:rPr>
              <a:t>https://</a:t>
            </a:r>
            <a:r>
              <a:rPr lang="en-US" sz="2000" dirty="0" smtClean="0">
                <a:hlinkClick r:id="rId2"/>
              </a:rPr>
              <a:t>www.ijraset.com/fileserve.php?FID=13870</a:t>
            </a:r>
            <a:endParaRPr lang="en-US" sz="2000" dirty="0" smtClean="0"/>
          </a:p>
          <a:p>
            <a:pPr>
              <a:buNone/>
            </a:pPr>
            <a:r>
              <a:rPr lang="en-US" sz="2000" b="1" dirty="0" smtClean="0"/>
              <a:t>Website</a:t>
            </a:r>
            <a:r>
              <a:rPr lang="en-US" sz="2000" b="1" u="sng" dirty="0" smtClean="0"/>
              <a:t> </a:t>
            </a:r>
            <a:r>
              <a:rPr lang="en-US" sz="2000" dirty="0" smtClean="0"/>
              <a:t>Link :-  </a:t>
            </a:r>
          </a:p>
          <a:p>
            <a:pPr>
              <a:buNone/>
            </a:pPr>
            <a:r>
              <a:rPr lang="en-US" sz="2000" dirty="0">
                <a:hlinkClick r:id="rId3"/>
              </a:rPr>
              <a:t>https://www.lotsoflovepetcare18.com</a:t>
            </a:r>
            <a:r>
              <a:rPr lang="en-US" sz="2000" dirty="0" smtClean="0">
                <a:hlinkClick r:id="rId3"/>
              </a:rPr>
              <a:t>/</a:t>
            </a:r>
            <a:endParaRPr lang="en-US" sz="2000" dirty="0" smtClean="0"/>
          </a:p>
          <a:p>
            <a:pPr>
              <a:buNone/>
            </a:pPr>
            <a:r>
              <a:rPr lang="en-US" sz="2000" b="1" dirty="0" smtClean="0"/>
              <a:t>App</a:t>
            </a:r>
            <a:r>
              <a:rPr lang="en-US" sz="2000" dirty="0" smtClean="0"/>
              <a:t> link :-</a:t>
            </a:r>
          </a:p>
          <a:p>
            <a:pPr>
              <a:buNone/>
            </a:pPr>
            <a:r>
              <a:rPr lang="en-US" sz="2000" dirty="0" smtClean="0">
                <a:solidFill>
                  <a:srgbClr val="92D050"/>
                </a:solidFill>
              </a:rPr>
              <a:t>11pets.elevenpets&amp;hl=en</a:t>
            </a:r>
          </a:p>
          <a:p>
            <a:pPr marL="0" marR="0">
              <a:lnSpc>
                <a:spcPct val="115000"/>
              </a:lnSpc>
              <a:spcBef>
                <a:spcPts val="0"/>
              </a:spcBef>
              <a:spcAft>
                <a:spcPts val="1000"/>
              </a:spcAft>
            </a:pPr>
            <a:r>
              <a:rPr lang="en-US" sz="20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https://www.academia.edu/37009222/Pet_Care_System_Based_On_Android_Application</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r>
              <a:rPr lang="en-US" sz="20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rPr>
              <a:t>https://www.researchgate.net/publication/312057960_Stray_Animal_Mobile_App</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a:rPr>
              <a:t>https://animalcare.folio3.com/pet-care-app-development/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2000" dirty="0" smtClean="0">
              <a:solidFill>
                <a:srgbClr val="92D050"/>
              </a:solidFill>
            </a:endParaRPr>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srcRect/>
          <a:stretch>
            <a:fillRect/>
          </a:stretch>
        </p:blipFill>
        <p:spPr bwMode="auto">
          <a:xfrm>
            <a:off x="3276600" y="152400"/>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DF0267FD-1603-46FC-A8AA-BAD4B9C0619C}" type="datetime1">
              <a:rPr lang="en-US" smtClean="0"/>
              <a:pPr/>
              <a:t>12/6/2020</a:t>
            </a:fld>
            <a:endParaRPr lang="en-US"/>
          </a:p>
        </p:txBody>
      </p:sp>
      <p:sp>
        <p:nvSpPr>
          <p:cNvPr id="3" name="Footer Placeholder 2"/>
          <p:cNvSpPr>
            <a:spLocks noGrp="1"/>
          </p:cNvSpPr>
          <p:nvPr>
            <p:ph type="ftr" sz="quarter" idx="11"/>
          </p:nvPr>
        </p:nvSpPr>
        <p:spPr/>
        <p:txBody>
          <a:bodyPr/>
          <a:lstStyle/>
          <a:p>
            <a:r>
              <a:rPr lang="en-US"/>
              <a:t>FYP Proposal Presentation</a:t>
            </a:r>
          </a:p>
        </p:txBody>
      </p:sp>
      <p:sp>
        <p:nvSpPr>
          <p:cNvPr id="13" name="Slide Number Placeholder 12"/>
          <p:cNvSpPr>
            <a:spLocks noGrp="1"/>
          </p:cNvSpPr>
          <p:nvPr>
            <p:ph type="sldNum" sz="quarter" idx="12"/>
          </p:nvPr>
        </p:nvSpPr>
        <p:spPr/>
        <p:txBody>
          <a:bodyPr/>
          <a:lstStyle/>
          <a:p>
            <a:fld id="{21BAB6EE-EAEA-4561-8880-8DF9D3AB286A}" type="slidenum">
              <a:rPr lang="en-US" smtClean="0"/>
              <a:pPr/>
              <a:t>23</a:t>
            </a:fld>
            <a:endParaRPr lang="en-US"/>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048000"/>
            <a:ext cx="172983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t>Introduction</a:t>
            </a:r>
          </a:p>
          <a:p>
            <a:r>
              <a:rPr lang="en-US" sz="2400" dirty="0"/>
              <a:t>Related Work / Applications </a:t>
            </a:r>
          </a:p>
          <a:p>
            <a:r>
              <a:rPr lang="en-US" sz="2400" dirty="0"/>
              <a:t>Problem </a:t>
            </a:r>
            <a:r>
              <a:rPr lang="en-US" sz="2400" dirty="0" smtClean="0"/>
              <a:t>statement</a:t>
            </a:r>
          </a:p>
          <a:p>
            <a:r>
              <a:rPr lang="en-US" sz="2400" dirty="0" smtClean="0"/>
              <a:t>Proposed solution</a:t>
            </a:r>
          </a:p>
          <a:p>
            <a:r>
              <a:rPr lang="en-US" sz="2400" dirty="0" smtClean="0"/>
              <a:t>Methodology</a:t>
            </a:r>
          </a:p>
          <a:p>
            <a:r>
              <a:rPr lang="en-US" sz="2400" dirty="0" smtClean="0"/>
              <a:t>Interface</a:t>
            </a:r>
          </a:p>
          <a:p>
            <a:r>
              <a:rPr lang="en-US" sz="2400" dirty="0" smtClean="0"/>
              <a:t>System architecture </a:t>
            </a:r>
            <a:endParaRPr lang="en-US" sz="2400" dirty="0"/>
          </a:p>
          <a:p>
            <a:r>
              <a:rPr lang="en-US" sz="2400" dirty="0"/>
              <a:t>Modern tools </a:t>
            </a:r>
          </a:p>
          <a:p>
            <a:r>
              <a:rPr lang="en-US" sz="2400" dirty="0"/>
              <a:t>Benefits </a:t>
            </a:r>
          </a:p>
          <a:p>
            <a:r>
              <a:rPr lang="en-US" sz="2400" dirty="0"/>
              <a:t>References</a:t>
            </a:r>
          </a:p>
        </p:txBody>
      </p:sp>
      <p:sp>
        <p:nvSpPr>
          <p:cNvPr id="11" name="Date Placeholder 10"/>
          <p:cNvSpPr>
            <a:spLocks noGrp="1"/>
          </p:cNvSpPr>
          <p:nvPr>
            <p:ph type="dt" sz="half" idx="10"/>
          </p:nvPr>
        </p:nvSpPr>
        <p:spPr/>
        <p:txBody>
          <a:bodyPr/>
          <a:lstStyle/>
          <a:p>
            <a:fld id="{A02F9DD3-D22E-42CA-99F3-1F608F546462}" type="datetime1">
              <a:rPr lang="en-US" smtClean="0"/>
              <a:pPr/>
              <a:t>12/6/2020</a:t>
            </a:fld>
            <a:endParaRPr lang="en-US"/>
          </a:p>
        </p:txBody>
      </p:sp>
      <p:sp>
        <p:nvSpPr>
          <p:cNvPr id="15" name="Footer Placeholder 14"/>
          <p:cNvSpPr>
            <a:spLocks noGrp="1"/>
          </p:cNvSpPr>
          <p:nvPr>
            <p:ph type="ftr" sz="quarter" idx="11"/>
          </p:nvPr>
        </p:nvSpPr>
        <p:spPr/>
        <p:txBody>
          <a:bodyPr/>
          <a:lstStyle/>
          <a:p>
            <a:r>
              <a:rPr lang="en-US"/>
              <a:t>FYP Proposal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97500"/>
          </a:bodyPr>
          <a:lstStyle/>
          <a:p>
            <a:endParaRPr lang="en-IE" b="1" i="1" dirty="0" smtClean="0"/>
          </a:p>
          <a:p>
            <a:r>
              <a:rPr lang="en-US" sz="2100" dirty="0">
                <a:latin typeface="Times New Roman" panose="02020603050405020304" pitchFamily="18" charset="0"/>
                <a:ea typeface="Calibri" panose="020F0502020204030204" pitchFamily="34" charset="0"/>
              </a:rPr>
              <a:t>Our project is based on android application of a pet care system to provide an easy and comfort platform to user.</a:t>
            </a:r>
            <a:r>
              <a:rPr lang="en-US" sz="2100" dirty="0">
                <a:solidFill>
                  <a:srgbClr val="000000"/>
                </a:solidFill>
                <a:latin typeface="Times New Roman" panose="02020603050405020304" pitchFamily="18" charset="0"/>
                <a:ea typeface="Times New Roman" panose="02020603050405020304" pitchFamily="18" charset="0"/>
              </a:rPr>
              <a:t> </a:t>
            </a:r>
            <a:r>
              <a:rPr lang="en-GB" sz="2100" dirty="0">
                <a:latin typeface="Times New Roman" panose="02020603050405020304" pitchFamily="18" charset="0"/>
                <a:ea typeface="Batang"/>
              </a:rPr>
              <a:t>As we know in this modern and technologically advanced world everyone have smartphone and everyone find a solution using smartphone. And on the other hand</a:t>
            </a:r>
            <a:r>
              <a:rPr lang="en-IE" sz="2100" dirty="0">
                <a:latin typeface="Times New Roman" panose="02020603050405020304" pitchFamily="18" charset="0"/>
                <a:ea typeface="Calibri" panose="020F0502020204030204" pitchFamily="34" charset="0"/>
              </a:rPr>
              <a:t> everyone have pets in their home,</a:t>
            </a:r>
            <a:r>
              <a:rPr lang="en-US" sz="2100" dirty="0">
                <a:latin typeface="Times New Roman" panose="02020603050405020304" pitchFamily="18" charset="0"/>
                <a:ea typeface="Calibri" panose="020F0502020204030204" pitchFamily="34" charset="0"/>
              </a:rPr>
              <a:t> we provide a way to take care of your pet based on mobile application. Having a pet can be a stressful and exhausting experience. So to tackle this situation this application is easier and non-exhausting way to take care of your pet. The pet safety and protection.</a:t>
            </a:r>
            <a:r>
              <a:rPr lang="en-US" sz="2100" dirty="0">
                <a:solidFill>
                  <a:srgbClr val="000000"/>
                </a:solidFill>
                <a:latin typeface="Times New Roman" panose="02020603050405020304" pitchFamily="18" charset="0"/>
                <a:ea typeface="Times New Roman" panose="02020603050405020304" pitchFamily="18" charset="0"/>
              </a:rPr>
              <a:t> </a:t>
            </a:r>
            <a:r>
              <a:rPr lang="en-IE" sz="2100" dirty="0">
                <a:latin typeface="Times New Roman" panose="02020603050405020304" pitchFamily="18" charset="0"/>
                <a:ea typeface="Calibri" panose="020F0502020204030204" pitchFamily="34" charset="0"/>
              </a:rPr>
              <a:t>In this application there is a multiple consoles, one console is for doctor and second console is for user/pet owner.</a:t>
            </a:r>
            <a:r>
              <a:rPr lang="en-IE" sz="2100" b="1" dirty="0">
                <a:latin typeface="Times New Roman" panose="02020603050405020304" pitchFamily="18" charset="0"/>
                <a:ea typeface="Times New Roman" panose="02020603050405020304" pitchFamily="18" charset="0"/>
              </a:rPr>
              <a:t> </a:t>
            </a:r>
            <a:endParaRPr lang="en-US" sz="2100" b="1" i="1"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a:t>
            </a:r>
            <a:endParaRPr lang="en-US" b="1"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ea typeface="Batang"/>
              </a:rPr>
              <a:t>For instance, if they are in a trouble regarding to their pet they should have a way to call, </a:t>
            </a:r>
            <a:r>
              <a:rPr lang="en-GB" sz="2000" dirty="0" err="1">
                <a:latin typeface="Times New Roman" panose="02020603050405020304" pitchFamily="18" charset="0"/>
                <a:ea typeface="Batang"/>
              </a:rPr>
              <a:t>sms</a:t>
            </a:r>
            <a:r>
              <a:rPr lang="en-GB" sz="2000" dirty="0">
                <a:latin typeface="Times New Roman" panose="02020603050405020304" pitchFamily="18" charset="0"/>
                <a:ea typeface="Batang"/>
              </a:rPr>
              <a:t> to doctor and tell their problem and find a solution. In this scenario Location play an important role as user want to visit at doctor’s place he easily visit using that location. </a:t>
            </a:r>
            <a:endParaRPr lang="en-GB" sz="2000" dirty="0" smtClean="0">
              <a:latin typeface="Times New Roman" panose="02020603050405020304" pitchFamily="18" charset="0"/>
              <a:ea typeface="Batang"/>
            </a:endParaRPr>
          </a:p>
          <a:p>
            <a:r>
              <a:rPr lang="en-GB" sz="2000" dirty="0" smtClean="0">
                <a:latin typeface="Times New Roman" panose="02020603050405020304" pitchFamily="18" charset="0"/>
              </a:rPr>
              <a:t>Same as doctor also find user’s location and visit directly and quickly to user’s place as the problem is serious.</a:t>
            </a:r>
            <a:endParaRPr lang="en-US" sz="20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graphicFrame>
        <p:nvGraphicFramePr>
          <p:cNvPr id="7" name="Content Placeholder 6"/>
          <p:cNvGraphicFramePr>
            <a:graphicFrameLocks noGrp="1"/>
          </p:cNvGraphicFramePr>
          <p:nvPr>
            <p:ph idx="1"/>
          </p:nvPr>
        </p:nvGraphicFramePr>
        <p:xfrm>
          <a:off x="1435100" y="2049863"/>
          <a:ext cx="7499349" cy="3596474"/>
        </p:xfrm>
        <a:graphic>
          <a:graphicData uri="http://schemas.openxmlformats.org/drawingml/2006/table">
            <a:tbl>
              <a:tblPr firstRow="1" bandRow="1"/>
              <a:tblGrid>
                <a:gridCol w="1874242"/>
                <a:gridCol w="2946173"/>
                <a:gridCol w="2678934"/>
              </a:tblGrid>
              <a:tr h="449128">
                <a:tc>
                  <a:txBody>
                    <a:bodyPr/>
                    <a:lstStyle/>
                    <a:p>
                      <a:pPr marL="0" marR="0" algn="ctr">
                        <a:lnSpc>
                          <a:spcPct val="106000"/>
                        </a:lnSpc>
                        <a:spcBef>
                          <a:spcPts val="0"/>
                        </a:spcBef>
                        <a:spcAft>
                          <a:spcPts val="800"/>
                        </a:spcAft>
                      </a:pPr>
                      <a:r>
                        <a:rPr lang="en-US" sz="22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91A7"/>
                    </a:solidFill>
                  </a:tcPr>
                </a:tc>
                <a:tc>
                  <a:txBody>
                    <a:bodyPr/>
                    <a:lstStyle/>
                    <a:p>
                      <a:pPr marL="0" marR="0" algn="ctr">
                        <a:lnSpc>
                          <a:spcPct val="106000"/>
                        </a:lnSpc>
                        <a:spcBef>
                          <a:spcPts val="0"/>
                        </a:spcBef>
                        <a:spcAft>
                          <a:spcPts val="800"/>
                        </a:spcAft>
                      </a:pPr>
                      <a:r>
                        <a:rPr lang="en-US" sz="22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Weakness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91A7"/>
                    </a:solidFill>
                  </a:tcPr>
                </a:tc>
                <a:tc>
                  <a:txBody>
                    <a:bodyPr/>
                    <a:lstStyle/>
                    <a:p>
                      <a:pPr marL="0" marR="0" algn="ctr">
                        <a:lnSpc>
                          <a:spcPct val="106000"/>
                        </a:lnSpc>
                        <a:spcBef>
                          <a:spcPts val="0"/>
                        </a:spcBef>
                        <a:spcAft>
                          <a:spcPts val="800"/>
                        </a:spcAft>
                      </a:pPr>
                      <a:r>
                        <a:rPr lang="en-US"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Proposed project solution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91A7"/>
                    </a:solidFill>
                  </a:tcPr>
                </a:tc>
              </a:tr>
              <a:tr h="1753419">
                <a:tc>
                  <a:txBody>
                    <a:bodyPr/>
                    <a:lstStyle/>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11 pets: pet care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(App)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CE1"/>
                    </a:solidFill>
                  </a:tcPr>
                </a:tc>
                <a:tc>
                  <a:txBody>
                    <a:bodyPr/>
                    <a:lstStyle/>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Application is develop but not have proper security system. In this app user cannot upload many problems all user upload one by one problem and not given location and doctors feedbacks.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CE1"/>
                    </a:solidFill>
                  </a:tcPr>
                </a:tc>
                <a:tc>
                  <a:txBody>
                    <a:bodyPr/>
                    <a:lstStyle/>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Our application is develop in such way that its provide proper security system. We provide OTP code for security verification. We also set admin approval security system for doctors. We provide location of the doctor so user easily visit.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CE1"/>
                    </a:solidFill>
                  </a:tcPr>
                </a:tc>
              </a:tr>
              <a:tr h="1393927">
                <a:tc>
                  <a:txBody>
                    <a:bodyPr/>
                    <a:lstStyle/>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Carlisle: pet care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(Website)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EF1"/>
                    </a:solidFill>
                  </a:tcPr>
                </a:tc>
                <a:tc>
                  <a:txBody>
                    <a:bodyPr/>
                    <a:lstStyle/>
                    <a:p>
                      <a:pPr marL="0" marR="0">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No one given feedbacks,  medicines,  recommendations, food system only training sessions.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EF1"/>
                    </a:solidFill>
                  </a:tcPr>
                </a:tc>
                <a:tc>
                  <a:txBody>
                    <a:bodyPr/>
                    <a:lstStyle/>
                    <a:p>
                      <a:pPr marL="0" marR="0">
                        <a:lnSpc>
                          <a:spcPct val="106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In this app we will provide all features and given all facilities to which user want e.g. best doctors with their location. We provide two way communication so that user easily find solution to their problem.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707" marR="85707" marT="42853" marB="428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EF1"/>
                    </a:solidFill>
                  </a:tcPr>
                </a:tc>
              </a:tr>
            </a:tbl>
          </a:graphicData>
        </a:graphic>
      </p:graphicFrame>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spTree>
    <p:extLst>
      <p:ext uri="{BB962C8B-B14F-4D97-AF65-F5344CB8AC3E}">
        <p14:creationId xmlns:p14="http://schemas.microsoft.com/office/powerpoint/2010/main" val="299170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p:txBody>
          <a:bodyPr>
            <a:normAutofit/>
          </a:bodyPr>
          <a:lstStyle/>
          <a:p>
            <a:pPr marL="0" marR="0" algn="just">
              <a:lnSpc>
                <a:spcPct val="150000"/>
              </a:lnSpc>
              <a:spcBef>
                <a:spcPts val="0"/>
              </a:spcBef>
              <a:spcAft>
                <a:spcPts val="0"/>
              </a:spcAft>
            </a:pPr>
            <a:r>
              <a:rPr lang="en-GB" sz="2000" dirty="0">
                <a:latin typeface="Times New Roman" panose="02020603050405020304" pitchFamily="18" charset="0"/>
                <a:ea typeface="Batang"/>
                <a:cs typeface="Times New Roman" panose="02020603050405020304" pitchFamily="18" charset="0"/>
              </a:rPr>
              <a:t>The above cited works show that there is a need of a proper system having all the system having all the features such as calling, sending and receiving messaging, news feed and location through Google map. We proposed this system to have all these features to help  people to communicate effectively through a smart phone.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extLst>
      <p:ext uri="{BB962C8B-B14F-4D97-AF65-F5344CB8AC3E}">
        <p14:creationId xmlns:p14="http://schemas.microsoft.com/office/powerpoint/2010/main" val="2303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Problem </a:t>
            </a:r>
            <a:r>
              <a:rPr lang="en-US" dirty="0" smtClean="0">
                <a:sym typeface="+mn-ea"/>
              </a:rPr>
              <a:t>Statement</a:t>
            </a:r>
            <a:endParaRPr lang="en-US" dirty="0"/>
          </a:p>
        </p:txBody>
      </p:sp>
      <p:sp>
        <p:nvSpPr>
          <p:cNvPr id="3" name="Content Placeholder 2"/>
          <p:cNvSpPr>
            <a:spLocks noGrp="1"/>
          </p:cNvSpPr>
          <p:nvPr>
            <p:ph idx="1"/>
          </p:nvPr>
        </p:nvSpPr>
        <p:spPr>
          <a:xfrm>
            <a:off x="990600" y="1447800"/>
            <a:ext cx="7943088" cy="5105400"/>
          </a:xfrm>
        </p:spPr>
        <p:txBody>
          <a:bodyPr>
            <a:normAutofit/>
          </a:bodyPr>
          <a:lstStyle/>
          <a:p>
            <a:pPr marL="619125" marR="0">
              <a:lnSpc>
                <a:spcPct val="106000"/>
              </a:lnSpc>
              <a:spcBef>
                <a:spcPts val="1200"/>
              </a:spcBef>
              <a:spcAft>
                <a:spcPts val="0"/>
              </a:spcAft>
            </a:pPr>
            <a:r>
              <a:rPr lang="en-GB" sz="2400" dirty="0">
                <a:latin typeface="Times New Roman" panose="02020603050405020304" pitchFamily="18" charset="0"/>
                <a:ea typeface="Batang"/>
                <a:cs typeface="Times New Roman" panose="02020603050405020304" pitchFamily="18" charset="0"/>
              </a:rPr>
              <a:t>Applications of smartphones in communication is a major future trend</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in this advance technology base world. Everyone now a days knows how to use the smartphone and have access of smartphone</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619125" marR="0">
              <a:lnSpc>
                <a:spcPct val="106000"/>
              </a:lnSpc>
              <a:spcBef>
                <a:spcPts val="1200"/>
              </a:spcBef>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But in this advance world people sometimes face many problems, many application are developed but they did not provide proper security, sometimes they use fake account and did not provide proper information and sometimes location access is given at one side. Sometimes Proper admin approval is not given as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well.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dirty="0"/>
          </a:p>
        </p:txBody>
      </p:sp>
      <p:sp>
        <p:nvSpPr>
          <p:cNvPr id="5" name="Footer Placeholder 4"/>
          <p:cNvSpPr>
            <a:spLocks noGrp="1"/>
          </p:cNvSpPr>
          <p:nvPr>
            <p:ph type="ftr" sz="quarter" idx="11"/>
          </p:nvPr>
        </p:nvSpPr>
        <p:spPr/>
        <p:txBody>
          <a:bodyPr/>
          <a:lstStyle/>
          <a:p>
            <a:r>
              <a:rPr lang="en-US" dirty="0"/>
              <a:t>FYP Proposal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ea typeface="Times New Roman" panose="02020603050405020304" pitchFamily="18" charset="0"/>
              </a:rPr>
              <a:t>This project is design in a sense to facilitate people. When the user launch this application he has to enter number and password, this is the confirmation that the user is not fake. And user then use the application whatever he want to use features. The system can also make calls, messages, and important is provides location access to user. The main goal is to facilitate people.</a:t>
            </a:r>
            <a:endParaRPr lang="en-US" sz="2000" dirty="0"/>
          </a:p>
        </p:txBody>
      </p:sp>
      <p:sp>
        <p:nvSpPr>
          <p:cNvPr id="4" name="Date Placeholder 3"/>
          <p:cNvSpPr>
            <a:spLocks noGrp="1"/>
          </p:cNvSpPr>
          <p:nvPr>
            <p:ph type="dt" sz="half" idx="10"/>
          </p:nvPr>
        </p:nvSpPr>
        <p:spPr/>
        <p:txBody>
          <a:bodyPr/>
          <a:lstStyle/>
          <a:p>
            <a:fld id="{82F3B5DC-F211-4E27-AB1C-921E47333A79}" type="datetime1">
              <a:rPr lang="en-US" smtClean="0"/>
              <a:pPr/>
              <a:t>12/6/2020</a:t>
            </a:fld>
            <a:endParaRPr lang="en-US"/>
          </a:p>
        </p:txBody>
      </p:sp>
      <p:sp>
        <p:nvSpPr>
          <p:cNvPr id="5" name="Footer Placeholder 4"/>
          <p:cNvSpPr>
            <a:spLocks noGrp="1"/>
          </p:cNvSpPr>
          <p:nvPr>
            <p:ph type="ftr" sz="quarter" idx="11"/>
          </p:nvPr>
        </p:nvSpPr>
        <p:spPr/>
        <p:txBody>
          <a:bodyPr/>
          <a:lstStyle/>
          <a:p>
            <a:r>
              <a:rPr lang="en-US" smtClean="0"/>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3535462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535</TotalTime>
  <Words>1098</Words>
  <Application>Microsoft Office PowerPoint</Application>
  <PresentationFormat>On-screen Show (4:3)</PresentationFormat>
  <Paragraphs>166</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PowerPoint Presentation</vt:lpstr>
      <vt:lpstr>Pet Care App</vt:lpstr>
      <vt:lpstr>Outline</vt:lpstr>
      <vt:lpstr>Introduction   </vt:lpstr>
      <vt:lpstr>Continue…</vt:lpstr>
      <vt:lpstr>Related work</vt:lpstr>
      <vt:lpstr>Continues…</vt:lpstr>
      <vt:lpstr>Problem Statement</vt:lpstr>
      <vt:lpstr>Proposed solution</vt:lpstr>
      <vt:lpstr>Methodology</vt:lpstr>
      <vt:lpstr>Interface</vt:lpstr>
      <vt:lpstr>Calling function</vt:lpstr>
      <vt:lpstr>Message function</vt:lpstr>
      <vt:lpstr>Location access</vt:lpstr>
      <vt:lpstr>System architecture</vt:lpstr>
      <vt:lpstr>Process Flow Diagram</vt:lpstr>
      <vt:lpstr>UML Case Diagram </vt:lpstr>
      <vt:lpstr>Modern Tools</vt:lpstr>
      <vt:lpstr>Benefits </vt:lpstr>
      <vt:lpstr>Continue…..</vt:lpstr>
      <vt:lpstr>Time line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Aadil</cp:lastModifiedBy>
  <cp:revision>269</cp:revision>
  <dcterms:created xsi:type="dcterms:W3CDTF">2014-09-12T06:08:00Z</dcterms:created>
  <dcterms:modified xsi:type="dcterms:W3CDTF">2020-12-06T12:33:45Z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