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Lst>
  <p:notesMasterIdLst>
    <p:notesMasterId r:id="rId46"/>
  </p:notesMasterIdLst>
  <p:sldIdLst>
    <p:sldId id="258" r:id="rId2"/>
    <p:sldId id="284" r:id="rId3"/>
    <p:sldId id="278" r:id="rId4"/>
    <p:sldId id="313" r:id="rId5"/>
    <p:sldId id="285" r:id="rId6"/>
    <p:sldId id="286" r:id="rId7"/>
    <p:sldId id="314" r:id="rId8"/>
    <p:sldId id="333" r:id="rId9"/>
    <p:sldId id="291" r:id="rId10"/>
    <p:sldId id="317" r:id="rId11"/>
    <p:sldId id="319" r:id="rId12"/>
    <p:sldId id="321" r:id="rId13"/>
    <p:sldId id="322" r:id="rId14"/>
    <p:sldId id="324" r:id="rId15"/>
    <p:sldId id="326" r:id="rId16"/>
    <p:sldId id="328" r:id="rId17"/>
    <p:sldId id="330" r:id="rId18"/>
    <p:sldId id="307" r:id="rId19"/>
    <p:sldId id="303" r:id="rId20"/>
    <p:sldId id="295" r:id="rId21"/>
    <p:sldId id="296" r:id="rId22"/>
    <p:sldId id="310" r:id="rId23"/>
    <p:sldId id="297" r:id="rId24"/>
    <p:sldId id="298" r:id="rId25"/>
    <p:sldId id="299" r:id="rId26"/>
    <p:sldId id="312" r:id="rId27"/>
    <p:sldId id="306" r:id="rId28"/>
    <p:sldId id="302" r:id="rId29"/>
    <p:sldId id="308" r:id="rId30"/>
    <p:sldId id="334" r:id="rId31"/>
    <p:sldId id="335" r:id="rId32"/>
    <p:sldId id="336" r:id="rId33"/>
    <p:sldId id="337" r:id="rId34"/>
    <p:sldId id="338" r:id="rId35"/>
    <p:sldId id="339" r:id="rId36"/>
    <p:sldId id="340" r:id="rId37"/>
    <p:sldId id="309" r:id="rId38"/>
    <p:sldId id="290" r:id="rId39"/>
    <p:sldId id="304" r:id="rId40"/>
    <p:sldId id="316" r:id="rId41"/>
    <p:sldId id="305" r:id="rId42"/>
    <p:sldId id="293" r:id="rId43"/>
    <p:sldId id="332" r:id="rId44"/>
    <p:sldId id="27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000" autoAdjust="0"/>
    <p:restoredTop sz="94249" autoAdjust="0"/>
  </p:normalViewPr>
  <p:slideViewPr>
    <p:cSldViewPr>
      <p:cViewPr varScale="1">
        <p:scale>
          <a:sx n="72" d="100"/>
          <a:sy n="72" d="100"/>
        </p:scale>
        <p:origin x="88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59552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46835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54668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19</a:t>
            </a:fld>
            <a:endParaRPr lang="en-US"/>
          </a:p>
        </p:txBody>
      </p:sp>
    </p:spTree>
    <p:extLst>
      <p:ext uri="{BB962C8B-B14F-4D97-AF65-F5344CB8AC3E}">
        <p14:creationId xmlns:p14="http://schemas.microsoft.com/office/powerpoint/2010/main" val="4176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44</a:t>
            </a:fld>
            <a:endParaRPr lang="en-US"/>
          </a:p>
        </p:txBody>
      </p:sp>
    </p:spTree>
    <p:extLst>
      <p:ext uri="{BB962C8B-B14F-4D97-AF65-F5344CB8AC3E}">
        <p14:creationId xmlns:p14="http://schemas.microsoft.com/office/powerpoint/2010/main" val="126277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23137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69976713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254319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85353484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7297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9840268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0102345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64980919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448634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11/7/2019</a:t>
            </a:r>
          </a:p>
        </p:txBody>
      </p:sp>
      <p:sp>
        <p:nvSpPr>
          <p:cNvPr id="5" name="Footer Placeholder 4"/>
          <p:cNvSpPr>
            <a:spLocks noGrp="1"/>
          </p:cNvSpPr>
          <p:nvPr>
            <p:ph type="ftr" sz="quarter" idx="11"/>
          </p:nvPr>
        </p:nvSpPr>
        <p:spPr/>
        <p:txBody>
          <a:bodyPr/>
          <a:lstStyle/>
          <a:p>
            <a:r>
              <a:rPr lang="en-US"/>
              <a:t>External Presentation</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34360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4193774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11/7/2019</a:t>
            </a:r>
          </a:p>
        </p:txBody>
      </p:sp>
      <p:sp>
        <p:nvSpPr>
          <p:cNvPr id="8" name="Footer Placeholder 7"/>
          <p:cNvSpPr>
            <a:spLocks noGrp="1"/>
          </p:cNvSpPr>
          <p:nvPr>
            <p:ph type="ftr" sz="quarter" idx="11"/>
          </p:nvPr>
        </p:nvSpPr>
        <p:spPr/>
        <p:txBody>
          <a:bodyPr/>
          <a:lstStyle/>
          <a:p>
            <a:r>
              <a:rPr lang="en-US"/>
              <a:t>External Presentation</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216873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11/7/2019</a:t>
            </a:r>
          </a:p>
        </p:txBody>
      </p:sp>
      <p:sp>
        <p:nvSpPr>
          <p:cNvPr id="4" name="Footer Placeholder 3"/>
          <p:cNvSpPr>
            <a:spLocks noGrp="1"/>
          </p:cNvSpPr>
          <p:nvPr>
            <p:ph type="ftr" sz="quarter" idx="11"/>
          </p:nvPr>
        </p:nvSpPr>
        <p:spPr/>
        <p:txBody>
          <a:bodyPr/>
          <a:lstStyle/>
          <a:p>
            <a:r>
              <a:rPr lang="en-US"/>
              <a:t>External Presentation</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0609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11/7/2019</a:t>
            </a:r>
          </a:p>
        </p:txBody>
      </p:sp>
      <p:sp>
        <p:nvSpPr>
          <p:cNvPr id="3" name="Footer Placeholder 2"/>
          <p:cNvSpPr>
            <a:spLocks noGrp="1"/>
          </p:cNvSpPr>
          <p:nvPr>
            <p:ph type="ftr" sz="quarter" idx="11"/>
          </p:nvPr>
        </p:nvSpPr>
        <p:spPr/>
        <p:txBody>
          <a:bodyPr/>
          <a:lstStyle/>
          <a:p>
            <a:r>
              <a:rPr lang="en-US"/>
              <a:t>External Presentation</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24745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5832288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11/7/2019</a:t>
            </a:r>
          </a:p>
        </p:txBody>
      </p:sp>
      <p:sp>
        <p:nvSpPr>
          <p:cNvPr id="6" name="Footer Placeholder 5"/>
          <p:cNvSpPr>
            <a:spLocks noGrp="1"/>
          </p:cNvSpPr>
          <p:nvPr>
            <p:ph type="ftr" sz="quarter" idx="11"/>
          </p:nvPr>
        </p:nvSpPr>
        <p:spPr/>
        <p:txBody>
          <a:bodyPr/>
          <a:lstStyle/>
          <a:p>
            <a:r>
              <a:rPr lang="en-US"/>
              <a:t>External Presentation</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565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11/7/2019</a:t>
            </a: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External Presentation</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264790074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software/jira/pricing?&amp;aceid=&amp;adposition=&amp;adgroup=96100975406&amp;campaign=9526674172&amp;creative=423387260866&amp;device=c&amp;keyword=%2Bagile&amp;matchtype=b&amp;network=g&amp;placement=&amp;ds_kids=p52018286196&amp;ds_e=GOOGLE&amp;ds_eid=700000001558501&amp;ds_e1=GOOGLE&amp;gclid=CjwKCAjwx9_4BRAHEiwApAt0zi0sSjkgtqbaPDSysgI9znQfVuec0wRW2b_-Me6dfYtakq1j3cLMnxoCQpMQAvD_BwE&amp;gclsrc=aw.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owardsdatascience.com/introduction-to-recommender-systems-6c66cf15ada"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towardsdatascience.com/introduction-to-recommender-systems-6c66cf15ada" TargetMode="External"/><Relationship Id="rId2" Type="http://schemas.openxmlformats.org/officeDocument/2006/relationships/hyperlink" Target="https://www.researchgate.net/publication/319271789_Family_Shopping_Recommendation_System_Using_User_Profile_and_Behavior_Data/fulltext/599f9a340f7e9b3639fe2634/Family-Shopping-Recommendation-System-Using-User-Profile-and-Behavior-Data.pdf" TargetMode="External"/><Relationship Id="rId1" Type="http://schemas.openxmlformats.org/officeDocument/2006/relationships/slideLayout" Target="../slideLayouts/slideLayout2.xml"/><Relationship Id="rId6" Type="http://schemas.openxmlformats.org/officeDocument/2006/relationships/hyperlink" Target="https://www.kaggle.com/datasets" TargetMode="External"/><Relationship Id="rId5" Type="http://schemas.openxmlformats.org/officeDocument/2006/relationships/hyperlink" Target="https://www.kdnuggets.com/2019/08/order-matters-alibabas-transformer-based-recommender-system.html#:~:text=Ranking%20Candidates&amp;text=The%20retrieval%20step%20used%20at,these%20candidates%20with%20high%20precision." TargetMode="External"/><Relationship Id="rId4" Type="http://schemas.openxmlformats.org/officeDocument/2006/relationships/hyperlink" Target="http://rejoiner.com/resources/amazon-recommendations-secret-selling-online/#:~:text=Amazon%20currently%20uses%20item%2Dto,recommendation%20list%20for%20the%20user."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atlassian.com/software/jira/pricing?&amp;aceid=&amp;adposition=&amp;adgroup=96100975406&amp;campaign=9526674172&amp;creative=423387260866&amp;device=c&amp;keyword=%2Bagile&amp;matchtype=b&amp;network=g&amp;placement=&amp;ds_kids=p52018286196&amp;ds_e=GOOGLE&amp;ds_eid=700000001558501&amp;ds_e1=GOOGLE&amp;gclid=CjwKCAjwx9_4BRAHEiwApAt0zi0sSjkgtqbaPDSysgI9znQfVuec0wRW2b_-Me6dfYtakq1j3cLMnxoCQpMQAvD_BwE&amp;gclsrc=aw.ds" TargetMode="External"/><Relationship Id="rId2" Type="http://schemas.openxmlformats.org/officeDocument/2006/relationships/hyperlink" Target="https://www.researchgate.net/publication/319271789_Family_Shopping_Recommendation_System_Using_User_Profile_and_Behavior_Data/fulltext/599f9a340f7e9b3639fe2634/Family-Shopping-Recommendation-System-Using-User-Profile-and-Behavior-Data.pdf" TargetMode="External"/><Relationship Id="rId1" Type="http://schemas.openxmlformats.org/officeDocument/2006/relationships/slideLayout" Target="../slideLayouts/slideLayout7.xml"/><Relationship Id="rId4" Type="http://schemas.openxmlformats.org/officeDocument/2006/relationships/hyperlink" Target="https://www.datacamp.com/community/tutorials/recommender-systems-python?utm_source=adwords_ppc&amp;utm_campaignid=1455363063&amp;utm_adgroupid=65083631748&amp;utm_device=c&amp;utm_keyword=&amp;utm_matchtype=b&amp;utm_network=g&amp;utm_adpostion=&amp;utm_creative=278443377095&amp;utm_targetid=aud-517318242147:dsa-473406569915&amp;utm_loc_interest_ms=&amp;utm_loc_physical_ms=9075152&amp;gclid=CjwKCAjwx9_4BRAHEiwApAt0zsKpenq8GlzxhM3ENptyjIWO9x1Kxr48Wrp-PrSNR1nZpK11kTqbhBoCDR0QAvD_Bw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dnuggets.com/2019/08/order-matters-alibabas-transformer-based-recommender-system.html#:~:text=Ranking%20Candidates&amp;text=The%20retrieval%20step%20used%20at,these%20candidates%20with%20high%20precision." TargetMode="External"/><Relationship Id="rId2" Type="http://schemas.openxmlformats.org/officeDocument/2006/relationships/hyperlink" Target="http://rejoiner.com/resources/amazon-recommendations-secret-selling-online/#:~:text=Amazon%20currently%20uses%20item%2Dto,recommendation%20list%20for%20the%20us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9271789_Family_Shopping_Recommendation_System_Using_User_Profile_and_Behavior_Data/fulltext/599f9a340f7e9b3639fe2634/Family-Shopping-Recommendation-System-Using-User-Profile-and-Behavior-Data.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9154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457200" y="2374452"/>
            <a:ext cx="8458200" cy="2109095"/>
          </a:xfrm>
          <a:prstGeom prst="rect">
            <a:avLst/>
          </a:prstGeom>
        </p:spPr>
      </p:pic>
      <p:sp>
        <p:nvSpPr>
          <p:cNvPr id="3" name="Footer Placeholder 2"/>
          <p:cNvSpPr>
            <a:spLocks noGrp="1"/>
          </p:cNvSpPr>
          <p:nvPr>
            <p:ph type="ftr" sz="quarter" idx="11"/>
          </p:nvPr>
        </p:nvSpPr>
        <p:spPr/>
        <p:txBody>
          <a:bodyPr/>
          <a:lstStyle/>
          <a:p>
            <a:r>
              <a:rPr lang="en-US" dirty="0"/>
              <a:t>External Presentation</a:t>
            </a:r>
          </a:p>
        </p:txBody>
      </p:sp>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CDFB91-873D-4FE7-B83F-D305D4FD75E5}"/>
              </a:ext>
            </a:extLst>
          </p:cNvPr>
          <p:cNvSpPr>
            <a:spLocks noGrp="1"/>
          </p:cNvSpPr>
          <p:nvPr>
            <p:ph type="title"/>
          </p:nvPr>
        </p:nvSpPr>
        <p:spPr>
          <a:xfrm>
            <a:off x="1371600" y="623888"/>
            <a:ext cx="7467600" cy="1281112"/>
          </a:xfrm>
        </p:spPr>
        <p:txBody>
          <a:bodyPr>
            <a:normAutofit fontScale="90000"/>
          </a:bodyPr>
          <a:lstStyle/>
          <a:p>
            <a:r>
              <a:rPr lang="en-US" b="1" dirty="0">
                <a:latin typeface="Times New Roman" panose="02020603050405020304" pitchFamily="18" charset="0"/>
                <a:cs typeface="Times New Roman" panose="02020603050405020304" pitchFamily="18" charset="0"/>
              </a:rPr>
              <a:t>REQUIREMENTS SPECIFICATIONS</a:t>
            </a:r>
            <a:br>
              <a:rPr lang="en-US" b="1" dirty="0"/>
            </a:br>
            <a:br>
              <a:rPr lang="en-US" b="1" dirty="0"/>
            </a:br>
            <a:endParaRPr lang="en-US" dirty="0"/>
          </a:p>
        </p:txBody>
      </p:sp>
      <p:sp>
        <p:nvSpPr>
          <p:cNvPr id="3" name="Footer Placeholder 2">
            <a:extLst>
              <a:ext uri="{FF2B5EF4-FFF2-40B4-BE49-F238E27FC236}">
                <a16:creationId xmlns:a16="http://schemas.microsoft.com/office/drawing/2014/main" id="{53304016-D580-4A08-A6B1-264AC960E252}"/>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04E2A4AD-0D3C-496F-B062-A5794640BF6E}"/>
              </a:ext>
            </a:extLst>
          </p:cNvPr>
          <p:cNvSpPr>
            <a:spLocks noGrp="1"/>
          </p:cNvSpPr>
          <p:nvPr>
            <p:ph type="sldNum" sz="quarter" idx="12"/>
          </p:nvPr>
        </p:nvSpPr>
        <p:spPr/>
        <p:txBody>
          <a:bodyPr/>
          <a:lstStyle/>
          <a:p>
            <a:fld id="{21BAB6EE-EAEA-4561-8880-8DF9D3AB286A}" type="slidenum">
              <a:rPr lang="en-US" smtClean="0"/>
              <a:pPr/>
              <a:t>10</a:t>
            </a:fld>
            <a:endParaRPr lang="en-US"/>
          </a:p>
        </p:txBody>
      </p:sp>
      <p:sp>
        <p:nvSpPr>
          <p:cNvPr id="8" name="Content Placeholder 2">
            <a:extLst>
              <a:ext uri="{FF2B5EF4-FFF2-40B4-BE49-F238E27FC236}">
                <a16:creationId xmlns:a16="http://schemas.microsoft.com/office/drawing/2014/main" id="{DE27A382-D7A6-4F01-AF12-6B79FFB72219}"/>
              </a:ext>
            </a:extLst>
          </p:cNvPr>
          <p:cNvSpPr txBox="1">
            <a:spLocks/>
          </p:cNvSpPr>
          <p:nvPr/>
        </p:nvSpPr>
        <p:spPr>
          <a:xfrm>
            <a:off x="1295459" y="1905000"/>
            <a:ext cx="7010400" cy="37338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Upload Data</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is Initialized</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will be processed at back-end</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Ready to Run</a:t>
            </a: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988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8057-CEB4-4F92-8EAC-558BEFE3CE48}"/>
              </a:ext>
            </a:extLst>
          </p:cNvPr>
          <p:cNvSpPr>
            <a:spLocks noGrp="1"/>
          </p:cNvSpPr>
          <p:nvPr>
            <p:ph type="title"/>
          </p:nvPr>
        </p:nvSpPr>
        <p:spPr>
          <a:xfrm>
            <a:off x="1506059" y="683410"/>
            <a:ext cx="6589200" cy="1280890"/>
          </a:xfrm>
        </p:spPr>
        <p:txBody>
          <a:bodyPr>
            <a:normAutofit/>
          </a:bodyPr>
          <a:lstStyle/>
          <a:p>
            <a:r>
              <a:rPr lang="en-US" sz="3200" b="1" dirty="0">
                <a:latin typeface="Times New Roman" panose="02020603050405020304" pitchFamily="18" charset="0"/>
                <a:cs typeface="Times New Roman" panose="02020603050405020304" pitchFamily="18" charset="0"/>
              </a:rPr>
              <a:t>Data Validation</a:t>
            </a:r>
          </a:p>
        </p:txBody>
      </p:sp>
      <p:sp>
        <p:nvSpPr>
          <p:cNvPr id="3" name="Footer Placeholder 2">
            <a:extLst>
              <a:ext uri="{FF2B5EF4-FFF2-40B4-BE49-F238E27FC236}">
                <a16:creationId xmlns:a16="http://schemas.microsoft.com/office/drawing/2014/main" id="{D39A7B40-FB13-4CC9-A9E6-C0CE327890DE}"/>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AAB78582-91F0-4FF6-8E5F-2F00F54BDEF7}"/>
              </a:ext>
            </a:extLst>
          </p:cNvPr>
          <p:cNvSpPr>
            <a:spLocks noGrp="1"/>
          </p:cNvSpPr>
          <p:nvPr>
            <p:ph type="sldNum" sz="quarter" idx="12"/>
          </p:nvPr>
        </p:nvSpPr>
        <p:spPr/>
        <p:txBody>
          <a:bodyPr/>
          <a:lstStyle/>
          <a:p>
            <a:fld id="{21BAB6EE-EAEA-4561-8880-8DF9D3AB286A}" type="slidenum">
              <a:rPr lang="en-US" smtClean="0"/>
              <a:pPr/>
              <a:t>11</a:t>
            </a:fld>
            <a:endParaRPr lang="en-US"/>
          </a:p>
        </p:txBody>
      </p:sp>
      <p:sp>
        <p:nvSpPr>
          <p:cNvPr id="6" name="Content Placeholder 2">
            <a:extLst>
              <a:ext uri="{FF2B5EF4-FFF2-40B4-BE49-F238E27FC236}">
                <a16:creationId xmlns:a16="http://schemas.microsoft.com/office/drawing/2014/main" id="{6847BAC4-FA41-474F-AF63-5C105955F66F}"/>
              </a:ext>
            </a:extLst>
          </p:cNvPr>
          <p:cNvSpPr txBox="1">
            <a:spLocks/>
          </p:cNvSpPr>
          <p:nvPr/>
        </p:nvSpPr>
        <p:spPr>
          <a:xfrm>
            <a:off x="1096404" y="2076061"/>
            <a:ext cx="6781741" cy="3124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Validation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Validation of data is processed</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If Data is Invalid Error will be generated.</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If Data is Valid, then Ready to Proceed.</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31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D4AD-6AF2-436B-A32B-01ED8943D77A}"/>
              </a:ext>
            </a:extLst>
          </p:cNvPr>
          <p:cNvSpPr>
            <a:spLocks noGrp="1"/>
          </p:cNvSpPr>
          <p:nvPr>
            <p:ph type="title"/>
          </p:nvPr>
        </p:nvSpPr>
        <p:spPr>
          <a:xfrm>
            <a:off x="1600200" y="626763"/>
            <a:ext cx="7032572" cy="1052290"/>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Converting Data into Required Format</a:t>
            </a:r>
            <a:endParaRPr lang="en-US" dirty="0"/>
          </a:p>
        </p:txBody>
      </p:sp>
      <p:sp>
        <p:nvSpPr>
          <p:cNvPr id="3" name="Footer Placeholder 2">
            <a:extLst>
              <a:ext uri="{FF2B5EF4-FFF2-40B4-BE49-F238E27FC236}">
                <a16:creationId xmlns:a16="http://schemas.microsoft.com/office/drawing/2014/main" id="{2F8FE808-DF42-4264-861A-E4F05F5E8C9D}"/>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92F9DBDD-798F-4485-A5AD-C918FE6F6DED}"/>
              </a:ext>
            </a:extLst>
          </p:cNvPr>
          <p:cNvSpPr>
            <a:spLocks noGrp="1"/>
          </p:cNvSpPr>
          <p:nvPr>
            <p:ph type="sldNum" sz="quarter" idx="12"/>
          </p:nvPr>
        </p:nvSpPr>
        <p:spPr/>
        <p:txBody>
          <a:bodyPr/>
          <a:lstStyle/>
          <a:p>
            <a:fld id="{21BAB6EE-EAEA-4561-8880-8DF9D3AB286A}" type="slidenum">
              <a:rPr lang="en-US" smtClean="0"/>
              <a:pPr/>
              <a:t>12</a:t>
            </a:fld>
            <a:endParaRPr lang="en-US"/>
          </a:p>
        </p:txBody>
      </p:sp>
      <p:sp>
        <p:nvSpPr>
          <p:cNvPr id="6" name="Content Placeholder 2">
            <a:extLst>
              <a:ext uri="{FF2B5EF4-FFF2-40B4-BE49-F238E27FC236}">
                <a16:creationId xmlns:a16="http://schemas.microsoft.com/office/drawing/2014/main" id="{5622D115-E07E-48D8-9E9C-6EB33EACA9D8}"/>
              </a:ext>
            </a:extLst>
          </p:cNvPr>
          <p:cNvSpPr txBox="1">
            <a:spLocks/>
          </p:cNvSpPr>
          <p:nvPr/>
        </p:nvSpPr>
        <p:spPr>
          <a:xfrm>
            <a:off x="1173696" y="1672530"/>
            <a:ext cx="7438194" cy="498475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Converting data into required format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Deleting Un-necessary Rows and Columns.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Assign Unique Code to Description Items.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Assign Unique customer id in Empty slots.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Making Transactional Dataset.</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Adding Date Column.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Adding Month and Year Column.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Adding Month Name Column.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Adding Season Column.</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23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9428-3FCB-4B73-A9CA-F6831E925ED6}"/>
              </a:ext>
            </a:extLst>
          </p:cNvPr>
          <p:cNvSpPr>
            <a:spLocks noGrp="1"/>
          </p:cNvSpPr>
          <p:nvPr>
            <p:ph type="title"/>
          </p:nvPr>
        </p:nvSpPr>
        <p:spPr>
          <a:xfrm>
            <a:off x="1523999" y="624110"/>
            <a:ext cx="7391459" cy="1280890"/>
          </a:xfrm>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Item Recommendations to admin to change Rack order</a:t>
            </a:r>
            <a:endParaRPr lang="en-US" sz="3200" b="1" dirty="0"/>
          </a:p>
        </p:txBody>
      </p:sp>
      <p:sp>
        <p:nvSpPr>
          <p:cNvPr id="3" name="Footer Placeholder 2">
            <a:extLst>
              <a:ext uri="{FF2B5EF4-FFF2-40B4-BE49-F238E27FC236}">
                <a16:creationId xmlns:a16="http://schemas.microsoft.com/office/drawing/2014/main" id="{ED1D06E6-390B-4647-B316-F10ACE2F3EC2}"/>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72CEFF18-FDA3-4FFB-8EFE-3CD3B02AF089}"/>
              </a:ext>
            </a:extLst>
          </p:cNvPr>
          <p:cNvSpPr>
            <a:spLocks noGrp="1"/>
          </p:cNvSpPr>
          <p:nvPr>
            <p:ph type="sldNum" sz="quarter" idx="12"/>
          </p:nvPr>
        </p:nvSpPr>
        <p:spPr/>
        <p:txBody>
          <a:bodyPr/>
          <a:lstStyle/>
          <a:p>
            <a:fld id="{21BAB6EE-EAEA-4561-8880-8DF9D3AB286A}" type="slidenum">
              <a:rPr lang="en-US" smtClean="0"/>
              <a:pPr/>
              <a:t>13</a:t>
            </a:fld>
            <a:endParaRPr lang="en-US"/>
          </a:p>
        </p:txBody>
      </p:sp>
      <p:sp>
        <p:nvSpPr>
          <p:cNvPr id="6" name="Content Placeholder 2">
            <a:extLst>
              <a:ext uri="{FF2B5EF4-FFF2-40B4-BE49-F238E27FC236}">
                <a16:creationId xmlns:a16="http://schemas.microsoft.com/office/drawing/2014/main" id="{1837FA32-6B41-43B3-822E-A57DF1D8787D}"/>
              </a:ext>
            </a:extLst>
          </p:cNvPr>
          <p:cNvSpPr txBox="1">
            <a:spLocks/>
          </p:cNvSpPr>
          <p:nvPr/>
        </p:nvSpPr>
        <p:spPr>
          <a:xfrm>
            <a:off x="1383284" y="2212382"/>
            <a:ext cx="6553141" cy="289560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endParaRPr lang="en-US" sz="2000" dirty="0">
              <a:latin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Item Recommendations to admin to change Rack order</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Select Recommendation Type</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Daily</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Monthly</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885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DB3E-EA85-4D19-B254-779E19FEA0E1}"/>
              </a:ext>
            </a:extLst>
          </p:cNvPr>
          <p:cNvSpPr>
            <a:spLocks noGrp="1"/>
          </p:cNvSpPr>
          <p:nvPr>
            <p:ph type="title"/>
          </p:nvPr>
        </p:nvSpPr>
        <p:spPr>
          <a:xfrm>
            <a:off x="1524000" y="624110"/>
            <a:ext cx="7010400" cy="1280890"/>
          </a:xfrm>
        </p:spPr>
        <p:txBody>
          <a:bodyPr>
            <a:normAutofit/>
          </a:bodyPr>
          <a:lstStyle/>
          <a:p>
            <a:r>
              <a:rPr lang="en-US" sz="3200" b="1" dirty="0">
                <a:latin typeface="Times New Roman" panose="02020603050405020304" pitchFamily="18" charset="0"/>
                <a:ea typeface="Times New Roman" panose="02020603050405020304" pitchFamily="18" charset="0"/>
                <a:cs typeface="Times New Roman" panose="02020603050405020304" pitchFamily="18" charset="0"/>
              </a:rPr>
              <a:t>Daily basis item Recommendations to admin</a:t>
            </a:r>
            <a:endParaRPr lang="en-US" sz="3200" dirty="0"/>
          </a:p>
        </p:txBody>
      </p:sp>
      <p:sp>
        <p:nvSpPr>
          <p:cNvPr id="3" name="Footer Placeholder 2">
            <a:extLst>
              <a:ext uri="{FF2B5EF4-FFF2-40B4-BE49-F238E27FC236}">
                <a16:creationId xmlns:a16="http://schemas.microsoft.com/office/drawing/2014/main" id="{EE5E3D90-4A60-4CDC-B732-08F60525F858}"/>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22A0E28C-10AA-4A56-9C9C-006C7777986F}"/>
              </a:ext>
            </a:extLst>
          </p:cNvPr>
          <p:cNvSpPr>
            <a:spLocks noGrp="1"/>
          </p:cNvSpPr>
          <p:nvPr>
            <p:ph type="sldNum" sz="quarter" idx="12"/>
          </p:nvPr>
        </p:nvSpPr>
        <p:spPr/>
        <p:txBody>
          <a:bodyPr/>
          <a:lstStyle/>
          <a:p>
            <a:fld id="{21BAB6EE-EAEA-4561-8880-8DF9D3AB286A}" type="slidenum">
              <a:rPr lang="en-US" smtClean="0"/>
              <a:pPr/>
              <a:t>14</a:t>
            </a:fld>
            <a:endParaRPr lang="en-US"/>
          </a:p>
        </p:txBody>
      </p:sp>
      <p:sp>
        <p:nvSpPr>
          <p:cNvPr id="5" name="Content Placeholder 2">
            <a:extLst>
              <a:ext uri="{FF2B5EF4-FFF2-40B4-BE49-F238E27FC236}">
                <a16:creationId xmlns:a16="http://schemas.microsoft.com/office/drawing/2014/main" id="{84B46617-506A-49EE-A727-7F087096DC9E}"/>
              </a:ext>
            </a:extLst>
          </p:cNvPr>
          <p:cNvSpPr txBox="1">
            <a:spLocks/>
          </p:cNvSpPr>
          <p:nvPr/>
        </p:nvSpPr>
        <p:spPr>
          <a:xfrm>
            <a:off x="1067699" y="1905000"/>
            <a:ext cx="7010400" cy="38100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Daily basis item Recommendations to admin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Enter Date.</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Get result.</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Change Rack Order.</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Maintain Stock.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133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EE64-4BA6-47F2-948B-D0CCA4DF37F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Market Need</a:t>
            </a:r>
          </a:p>
        </p:txBody>
      </p:sp>
      <p:sp>
        <p:nvSpPr>
          <p:cNvPr id="3" name="Footer Placeholder 2">
            <a:extLst>
              <a:ext uri="{FF2B5EF4-FFF2-40B4-BE49-F238E27FC236}">
                <a16:creationId xmlns:a16="http://schemas.microsoft.com/office/drawing/2014/main" id="{B67EF534-0747-430F-82A6-9C90A6561981}"/>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7BB333F6-0239-40DD-9928-B560980F9F93}"/>
              </a:ext>
            </a:extLst>
          </p:cNvPr>
          <p:cNvSpPr>
            <a:spLocks noGrp="1"/>
          </p:cNvSpPr>
          <p:nvPr>
            <p:ph type="sldNum" sz="quarter" idx="12"/>
          </p:nvPr>
        </p:nvSpPr>
        <p:spPr/>
        <p:txBody>
          <a:bodyPr/>
          <a:lstStyle/>
          <a:p>
            <a:fld id="{21BAB6EE-EAEA-4561-8880-8DF9D3AB286A}" type="slidenum">
              <a:rPr lang="en-US" smtClean="0"/>
              <a:pPr/>
              <a:t>15</a:t>
            </a:fld>
            <a:endParaRPr lang="en-US"/>
          </a:p>
        </p:txBody>
      </p:sp>
      <p:sp>
        <p:nvSpPr>
          <p:cNvPr id="5" name="Content Placeholder 2">
            <a:extLst>
              <a:ext uri="{FF2B5EF4-FFF2-40B4-BE49-F238E27FC236}">
                <a16:creationId xmlns:a16="http://schemas.microsoft.com/office/drawing/2014/main" id="{4E3AEBD9-4F1F-4D31-8F92-032A63E08E65}"/>
              </a:ext>
            </a:extLst>
          </p:cNvPr>
          <p:cNvSpPr txBox="1">
            <a:spLocks/>
          </p:cNvSpPr>
          <p:nvPr/>
        </p:nvSpPr>
        <p:spPr>
          <a:xfrm>
            <a:off x="1228289" y="1948914"/>
            <a:ext cx="6973044" cy="35814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Market Need</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Select Recommendation Type.</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Monthly Demanding Items.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Daily Demanding Items.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Get Results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9852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C957-4B34-4DC3-8588-EA308611DD73}"/>
              </a:ext>
            </a:extLst>
          </p:cNvPr>
          <p:cNvSpPr>
            <a:spLocks noGrp="1"/>
          </p:cNvSpPr>
          <p:nvPr>
            <p:ph type="title"/>
          </p:nvPr>
        </p:nvSpPr>
        <p:spPr/>
        <p:txBody>
          <a:bodyPr>
            <a:normAutofit/>
          </a:bodyPr>
          <a:lstStyle/>
          <a:p>
            <a:r>
              <a:rPr lang="en-US" sz="3200" b="1" dirty="0">
                <a:latin typeface="Times New Roman" panose="02020603050405020304" pitchFamily="18" charset="0"/>
                <a:ea typeface="Times New Roman" panose="02020603050405020304" pitchFamily="18" charset="0"/>
                <a:cs typeface="Times New Roman" panose="02020603050405020304" pitchFamily="18" charset="0"/>
              </a:rPr>
              <a:t>Seasonal Item Recommendations</a:t>
            </a:r>
            <a:endParaRPr lang="en-US" sz="3200" b="1" dirty="0"/>
          </a:p>
        </p:txBody>
      </p:sp>
      <p:sp>
        <p:nvSpPr>
          <p:cNvPr id="3" name="Footer Placeholder 2">
            <a:extLst>
              <a:ext uri="{FF2B5EF4-FFF2-40B4-BE49-F238E27FC236}">
                <a16:creationId xmlns:a16="http://schemas.microsoft.com/office/drawing/2014/main" id="{A529FB63-3024-4A1E-9272-C3D1AC128A16}"/>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AF343FF4-E034-45F2-B731-FC85F65DD1CF}"/>
              </a:ext>
            </a:extLst>
          </p:cNvPr>
          <p:cNvSpPr>
            <a:spLocks noGrp="1"/>
          </p:cNvSpPr>
          <p:nvPr>
            <p:ph type="sldNum" sz="quarter" idx="12"/>
          </p:nvPr>
        </p:nvSpPr>
        <p:spPr/>
        <p:txBody>
          <a:bodyPr/>
          <a:lstStyle/>
          <a:p>
            <a:fld id="{21BAB6EE-EAEA-4561-8880-8DF9D3AB286A}" type="slidenum">
              <a:rPr lang="en-US" smtClean="0"/>
              <a:pPr/>
              <a:t>16</a:t>
            </a:fld>
            <a:endParaRPr lang="en-US"/>
          </a:p>
        </p:txBody>
      </p:sp>
      <p:sp>
        <p:nvSpPr>
          <p:cNvPr id="5" name="Content Placeholder 2">
            <a:extLst>
              <a:ext uri="{FF2B5EF4-FFF2-40B4-BE49-F238E27FC236}">
                <a16:creationId xmlns:a16="http://schemas.microsoft.com/office/drawing/2014/main" id="{AC5F522C-F678-428D-8205-CC1E4F0285F6}"/>
              </a:ext>
            </a:extLst>
          </p:cNvPr>
          <p:cNvSpPr txBox="1">
            <a:spLocks/>
          </p:cNvSpPr>
          <p:nvPr/>
        </p:nvSpPr>
        <p:spPr>
          <a:xfrm>
            <a:off x="1339101" y="2057400"/>
            <a:ext cx="6756495" cy="36576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Seasonal Item Recommendations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Select Recommendation Type.</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Winter Season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Summer Season</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Get Result .</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Stock for coming Season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9230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99EA-F399-41AA-9EB7-295D29638B33}"/>
              </a:ext>
            </a:extLst>
          </p:cNvPr>
          <p:cNvSpPr>
            <a:spLocks noGrp="1"/>
          </p:cNvSpPr>
          <p:nvPr>
            <p:ph type="title"/>
          </p:nvPr>
        </p:nvSpPr>
        <p:spPr/>
        <p:txBody>
          <a:bodyPr>
            <a:normAutofit/>
          </a:bodyPr>
          <a:lstStyle/>
          <a:p>
            <a:r>
              <a:rPr lang="en-US" sz="3200" b="1" dirty="0">
                <a:latin typeface="Times New Roman" panose="02020603050405020304" pitchFamily="18" charset="0"/>
                <a:ea typeface="Times New Roman" panose="02020603050405020304" pitchFamily="18" charset="0"/>
                <a:cs typeface="Times New Roman" panose="02020603050405020304" pitchFamily="18" charset="0"/>
              </a:rPr>
              <a:t>Special Day or Event</a:t>
            </a:r>
            <a:endParaRPr lang="en-US" sz="3200" b="1" dirty="0"/>
          </a:p>
        </p:txBody>
      </p:sp>
      <p:sp>
        <p:nvSpPr>
          <p:cNvPr id="3" name="Footer Placeholder 2">
            <a:extLst>
              <a:ext uri="{FF2B5EF4-FFF2-40B4-BE49-F238E27FC236}">
                <a16:creationId xmlns:a16="http://schemas.microsoft.com/office/drawing/2014/main" id="{EEC9C16C-693D-40F1-9641-E8183EB685CE}"/>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F597AD6F-B9FE-47BF-909C-783F4D462878}"/>
              </a:ext>
            </a:extLst>
          </p:cNvPr>
          <p:cNvSpPr>
            <a:spLocks noGrp="1"/>
          </p:cNvSpPr>
          <p:nvPr>
            <p:ph type="sldNum" sz="quarter" idx="12"/>
          </p:nvPr>
        </p:nvSpPr>
        <p:spPr/>
        <p:txBody>
          <a:bodyPr/>
          <a:lstStyle/>
          <a:p>
            <a:fld id="{21BAB6EE-EAEA-4561-8880-8DF9D3AB286A}" type="slidenum">
              <a:rPr lang="en-US" smtClean="0"/>
              <a:pPr/>
              <a:t>17</a:t>
            </a:fld>
            <a:endParaRPr lang="en-US"/>
          </a:p>
        </p:txBody>
      </p:sp>
      <p:sp>
        <p:nvSpPr>
          <p:cNvPr id="5" name="Content Placeholder 2">
            <a:extLst>
              <a:ext uri="{FF2B5EF4-FFF2-40B4-BE49-F238E27FC236}">
                <a16:creationId xmlns:a16="http://schemas.microsoft.com/office/drawing/2014/main" id="{8B0DF84A-CF88-4CCC-948B-34D74CEDBDF4}"/>
              </a:ext>
            </a:extLst>
          </p:cNvPr>
          <p:cNvSpPr txBox="1">
            <a:spLocks/>
          </p:cNvSpPr>
          <p:nvPr/>
        </p:nvSpPr>
        <p:spPr>
          <a:xfrm>
            <a:off x="1170457" y="1920240"/>
            <a:ext cx="6220944" cy="356616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r>
              <a:rPr lang="en-US" sz="2000" b="1" dirty="0">
                <a:latin typeface="Times New Roman" panose="02020603050405020304" pitchFamily="18" charset="0"/>
                <a:cs typeface="Times New Roman" panose="02020603050405020304" pitchFamily="18" charset="0"/>
              </a:rPr>
              <a:t>Functional Requirements:-</a:t>
            </a: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Special Day or Event</a:t>
            </a:r>
          </a:p>
          <a:p>
            <a:r>
              <a:rPr lang="en-US" sz="2000" dirty="0">
                <a:latin typeface="Times New Roman" panose="02020603050405020304" pitchFamily="18" charset="0"/>
                <a:cs typeface="Times New Roman" panose="02020603050405020304" pitchFamily="18" charset="0"/>
              </a:rPr>
              <a:t>Enter Date Of Special Event.</a:t>
            </a:r>
          </a:p>
          <a:p>
            <a:r>
              <a:rPr lang="en-US" sz="2000" dirty="0">
                <a:latin typeface="Times New Roman" panose="02020603050405020304" pitchFamily="18" charset="0"/>
                <a:cs typeface="Times New Roman" panose="02020603050405020304" pitchFamily="18" charset="0"/>
              </a:rPr>
              <a:t>Get results </a:t>
            </a:r>
          </a:p>
          <a:p>
            <a:r>
              <a:rPr lang="en-US" sz="2000" dirty="0">
                <a:latin typeface="Times New Roman" panose="02020603050405020304" pitchFamily="18" charset="0"/>
                <a:cs typeface="Times New Roman" panose="02020603050405020304" pitchFamily="18" charset="0"/>
              </a:rPr>
              <a:t>Change Rack Order.</a:t>
            </a:r>
          </a:p>
          <a:p>
            <a:r>
              <a:rPr lang="en-US" sz="2000" dirty="0">
                <a:latin typeface="Times New Roman" panose="02020603050405020304" pitchFamily="18" charset="0"/>
                <a:cs typeface="Times New Roman" panose="02020603050405020304" pitchFamily="18" charset="0"/>
              </a:rPr>
              <a:t>Maintain Stock.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39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CF61-5FE0-AC4A-8B3E-CE931572753E}"/>
              </a:ext>
            </a:extLst>
          </p:cNvPr>
          <p:cNvSpPr>
            <a:spLocks noGrp="1"/>
          </p:cNvSpPr>
          <p:nvPr>
            <p:ph type="title"/>
          </p:nvPr>
        </p:nvSpPr>
        <p:spPr>
          <a:xfrm>
            <a:off x="1828800" y="661850"/>
            <a:ext cx="6858000" cy="1143000"/>
          </a:xfrm>
        </p:spPr>
        <p:txBody>
          <a:bodyPr>
            <a:normAutofit/>
          </a:bodyPr>
          <a:lstStyle/>
          <a:p>
            <a:r>
              <a:rPr lang="en-US" b="1" dirty="0">
                <a:latin typeface="Times New Roman" panose="02020603050405020304" pitchFamily="18" charset="0"/>
                <a:cs typeface="Times New Roman" panose="02020603050405020304" pitchFamily="18" charset="0"/>
              </a:rPr>
              <a:t>Non-Functional 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4D3F25-86FD-984D-A6A0-924ACA087225}"/>
              </a:ext>
            </a:extLst>
          </p:cNvPr>
          <p:cNvSpPr>
            <a:spLocks noGrp="1"/>
          </p:cNvSpPr>
          <p:nvPr>
            <p:ph idx="1"/>
          </p:nvPr>
        </p:nvSpPr>
        <p:spPr>
          <a:xfrm>
            <a:off x="1096206" y="1447800"/>
            <a:ext cx="7590594" cy="4678363"/>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Usability</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Appearance</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Understandable</a:t>
            </a:r>
          </a:p>
          <a:p>
            <a:r>
              <a:rPr lang="en-US" sz="2000" dirty="0">
                <a:latin typeface="Times New Roman" panose="02020603050405020304" pitchFamily="18" charset="0"/>
                <a:cs typeface="Times New Roman" panose="02020603050405020304" pitchFamily="18" charset="0"/>
              </a:rPr>
              <a:t>Reliability</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Efficiency</a:t>
            </a:r>
          </a:p>
          <a:p>
            <a:r>
              <a:rPr lang="en-US" sz="2000" dirty="0">
                <a:latin typeface="Times New Roman" panose="02020603050405020304" pitchFamily="18" charset="0"/>
                <a:cs typeface="Times New Roman" panose="02020603050405020304" pitchFamily="18" charset="0"/>
              </a:rPr>
              <a:t>Compatibility</a:t>
            </a:r>
          </a:p>
          <a:p>
            <a:r>
              <a:rPr lang="en-US" sz="2000" dirty="0">
                <a:latin typeface="Times New Roman" panose="02020603050405020304" pitchFamily="18" charset="0"/>
                <a:cs typeface="Times New Roman" panose="02020603050405020304" pitchFamily="18" charset="0"/>
              </a:rPr>
              <a:t>Durability</a:t>
            </a:r>
          </a:p>
          <a:p>
            <a:r>
              <a:rPr lang="en-US" sz="2000" dirty="0">
                <a:latin typeface="Times New Roman" panose="02020603050405020304" pitchFamily="18" charset="0"/>
                <a:cs typeface="Times New Roman" panose="02020603050405020304" pitchFamily="18" charset="0"/>
              </a:rPr>
              <a:t>Safety</a:t>
            </a:r>
          </a:p>
          <a:p>
            <a:r>
              <a:rPr lang="en-US" sz="2000" dirty="0">
                <a:latin typeface="Times New Roman" panose="02020603050405020304" pitchFamily="18" charset="0"/>
                <a:cs typeface="Times New Roman" panose="02020603050405020304" pitchFamily="18" charset="0"/>
              </a:rPr>
              <a:t>Availability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2C15AD5-89A4-BB48-B8E5-AD8FF672452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a:extLst>
              <a:ext uri="{FF2B5EF4-FFF2-40B4-BE49-F238E27FC236}">
                <a16:creationId xmlns:a16="http://schemas.microsoft.com/office/drawing/2014/main" id="{23C9C207-2BF3-FF4B-A5B0-34A9CC07FDB7}"/>
              </a:ext>
            </a:extLst>
          </p:cNvPr>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30422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914400" y="2133600"/>
            <a:ext cx="7620001" cy="377762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Agile / Incremental development methodology is used for our application. In this methodology we split our project into small tasks .We follow the following phase of agile for each task. After completion of individual task we released it and start developing next task and so on.</a:t>
            </a:r>
            <a:r>
              <a:rPr lang="en-US" sz="2000" dirty="0">
                <a:latin typeface="Times New Roman" panose="02020603050405020304" pitchFamily="18" charset="0"/>
                <a:cs typeface="Times New Roman" panose="02020603050405020304" pitchFamily="18" charset="0"/>
                <a:hlinkClick r:id="rId3"/>
              </a:rPr>
              <a:t>[5]</a:t>
            </a: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07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643532" y="1186475"/>
            <a:ext cx="1302336" cy="1298448"/>
          </a:xfrm>
          <a:prstGeom prst="rect">
            <a:avLst/>
          </a:prstGeom>
        </p:spPr>
      </p:pic>
      <p:sp>
        <p:nvSpPr>
          <p:cNvPr id="2" name="Title 1"/>
          <p:cNvSpPr>
            <a:spLocks noGrp="1"/>
          </p:cNvSpPr>
          <p:nvPr>
            <p:ph type="title"/>
          </p:nvPr>
        </p:nvSpPr>
        <p:spPr>
          <a:xfrm>
            <a:off x="330958" y="136525"/>
            <a:ext cx="8229600" cy="1536974"/>
          </a:xfrm>
        </p:spPr>
        <p:txBody>
          <a:bodyPr>
            <a:noAutofit/>
          </a:bodyPr>
          <a:lstStyle/>
          <a:p>
            <a:pPr algn="ctr"/>
            <a:r>
              <a:rPr lang="en-GB"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System</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the Purchase Data of the Shopping Arcades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10" name="Slide Number Placeholder 9"/>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6200" y="2045366"/>
            <a:ext cx="8763000" cy="4401205"/>
          </a:xfrm>
          <a:prstGeom prst="rect">
            <a:avLst/>
          </a:prstGeom>
        </p:spPr>
        <p:txBody>
          <a:bodyPr wrap="square">
            <a:spAutoFit/>
          </a:bodyPr>
          <a:lstStyle/>
          <a:p>
            <a:pPr algn="ctr"/>
            <a:endParaRPr lang="en-US" sz="2000" b="1" u="sng" dirty="0">
              <a:solidFill>
                <a:schemeClr val="tx1"/>
              </a:solidFill>
              <a:latin typeface="Times New Roman" pitchFamily="18" charset="0"/>
              <a:cs typeface="Times New Roman" pitchFamily="18" charset="0"/>
            </a:endParaRPr>
          </a:p>
          <a:p>
            <a:pPr algn="ctr"/>
            <a:br>
              <a:rPr lang="en-US" sz="2000" b="1" u="sng" dirty="0">
                <a:solidFill>
                  <a:schemeClr val="tx1"/>
                </a:solidFill>
                <a:latin typeface="Times New Roman" pitchFamily="18" charset="0"/>
                <a:cs typeface="Times New Roman" pitchFamily="18" charset="0"/>
              </a:rPr>
            </a:br>
            <a:r>
              <a:rPr lang="en-US" sz="2000" b="1" u="sng" dirty="0">
                <a:solidFill>
                  <a:schemeClr val="tx1"/>
                </a:solidFill>
                <a:latin typeface="Times New Roman" pitchFamily="18" charset="0"/>
                <a:cs typeface="Times New Roman" pitchFamily="18" charset="0"/>
              </a:rPr>
              <a:t>Supervised by</a:t>
            </a:r>
            <a:r>
              <a:rPr lang="en-US" sz="2000" b="1" u="sng" dirty="0">
                <a:latin typeface="Times New Roman" panose="02020603050405020304" pitchFamily="18" charset="0"/>
                <a:cs typeface="Times New Roman" pitchFamily="18" charset="0"/>
              </a:rPr>
              <a:t>:</a:t>
            </a:r>
            <a:endParaRPr lang="en-US" sz="2000" b="1" u="sng" dirty="0">
              <a:solidFill>
                <a:schemeClr val="tx1"/>
              </a:solidFill>
              <a:latin typeface="Times New Roman" panose="02020603050405020304" pitchFamily="18" charset="0"/>
              <a:cs typeface="Times New Roman" pitchFamily="18" charset="0"/>
            </a:endParaRPr>
          </a:p>
          <a:p>
            <a:pPr algn="ct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Sir Bilal Haider Bukhari</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ctr"/>
            <a:endParaRPr lang="en-US" sz="2000" dirty="0">
              <a:latin typeface="Times New Roman" panose="02020603050405020304" pitchFamily="18" charset="0"/>
              <a:cs typeface="Times New Roman" pitchFamily="18" charset="0"/>
            </a:endParaRPr>
          </a:p>
          <a:p>
            <a:pPr algn="ctr"/>
            <a:r>
              <a:rPr lang="en-US" sz="2000" b="1" u="sng" dirty="0">
                <a:latin typeface="Times New Roman" panose="02020603050405020304" pitchFamily="18" charset="0"/>
                <a:cs typeface="Times New Roman" pitchFamily="18" charset="0"/>
              </a:rPr>
              <a:t>Co-Supervised by:</a:t>
            </a:r>
          </a:p>
          <a:p>
            <a:pPr algn="ctr"/>
            <a:r>
              <a:rPr lang="en-US" sz="2000" dirty="0">
                <a:latin typeface="Times New Roman" panose="02020603050405020304" pitchFamily="18" charset="0"/>
                <a:cs typeface="Times New Roman" pitchFamily="18" charset="0"/>
              </a:rPr>
              <a:t>Dr. Saud Khan</a:t>
            </a:r>
          </a:p>
          <a:p>
            <a:pPr algn="ctr"/>
            <a:endParaRPr lang="en-US" sz="2000" u="sng" dirty="0">
              <a:latin typeface="Times New Roman" panose="02020603050405020304" pitchFamily="18" charset="0"/>
              <a:cs typeface="Times New Roman" pitchFamily="18" charset="0"/>
            </a:endParaRPr>
          </a:p>
          <a:p>
            <a:pPr algn="ctr"/>
            <a:r>
              <a:rPr lang="en-US" sz="2000" b="1" u="sng" dirty="0">
                <a:solidFill>
                  <a:schemeClr val="tx1"/>
                </a:solidFill>
                <a:latin typeface="Times New Roman" panose="02020603050405020304" pitchFamily="18" charset="0"/>
                <a:cs typeface="Times New Roman" pitchFamily="18" charset="0"/>
              </a:rPr>
              <a:t>Group Members:</a:t>
            </a:r>
          </a:p>
          <a:p>
            <a:pPr algn="ctr"/>
            <a:r>
              <a:rPr lang="en-US" sz="2000" dirty="0">
                <a:latin typeface="Times New Roman" pitchFamily="18" charset="0"/>
                <a:cs typeface="Times New Roman" pitchFamily="18" charset="0"/>
              </a:rPr>
              <a:t>Naqash Haider (FA16-BCS-047) </a:t>
            </a:r>
          </a:p>
          <a:p>
            <a:pPr algn="ctr"/>
            <a:r>
              <a:rPr lang="en-US" sz="2000" dirty="0">
                <a:latin typeface="Times New Roman" pitchFamily="18" charset="0"/>
                <a:cs typeface="Times New Roman" pitchFamily="18" charset="0"/>
              </a:rPr>
              <a:t>Muhammad Yasir Irfan (FA16-BCS-042)</a:t>
            </a:r>
          </a:p>
          <a:p>
            <a:pPr algn="ctr"/>
            <a:endParaRPr lang="en-US" sz="2000" dirty="0">
              <a:solidFill>
                <a:schemeClr val="tx1"/>
              </a:solidFill>
              <a:latin typeface="Times New Roman" pitchFamily="18" charset="0"/>
              <a:cs typeface="Times New Roman" pitchFamily="18" charset="0"/>
            </a:endParaRPr>
          </a:p>
          <a:p>
            <a:pPr algn="ctr"/>
            <a:r>
              <a:rPr lang="en-US" sz="2000" dirty="0">
                <a:solidFill>
                  <a:schemeClr val="tx1"/>
                </a:solidFill>
                <a:latin typeface="Times New Roman" pitchFamily="18" charset="0"/>
                <a:cs typeface="Times New Roman" pitchFamily="18" charset="0"/>
              </a:rPr>
              <a:t>Department of </a:t>
            </a:r>
            <a:r>
              <a:rPr lang="en-US" sz="2000" dirty="0">
                <a:latin typeface="Times New Roman" panose="02020603050405020304" pitchFamily="18" charset="0"/>
                <a:cs typeface="Times New Roman" pitchFamily="18" charset="0"/>
              </a:rPr>
              <a:t>Computer Science</a:t>
            </a:r>
            <a:r>
              <a:rPr lang="en-US" sz="2000" dirty="0">
                <a:solidFill>
                  <a:schemeClr val="tx1"/>
                </a:solidFill>
                <a:latin typeface="Times New Roman" panose="02020603050405020304" pitchFamily="18" charset="0"/>
                <a:cs typeface="Times New Roman" pitchFamily="18" charset="0"/>
              </a:rPr>
              <a:t> </a:t>
            </a:r>
          </a:p>
          <a:p>
            <a:pPr algn="ctr"/>
            <a:r>
              <a:rPr lang="en-US" sz="2000" b="1" dirty="0">
                <a:solidFill>
                  <a:schemeClr val="tx1"/>
                </a:solidFill>
                <a:latin typeface="Times New Roman" panose="02020603050405020304" pitchFamily="18" charset="0"/>
                <a:cs typeface="Times New Roman" pitchFamily="18" charset="0"/>
              </a:rPr>
              <a:t>COMSATS </a:t>
            </a:r>
            <a:r>
              <a:rPr lang="en-US" sz="2000" dirty="0">
                <a:solidFill>
                  <a:schemeClr val="tx1"/>
                </a:solidFill>
                <a:latin typeface="Times New Roman" panose="02020603050405020304" pitchFamily="18" charset="0"/>
                <a:cs typeface="Times New Roman" pitchFamily="18" charset="0"/>
              </a:rPr>
              <a:t>University Islamabad, Attock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986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87783"/>
            <a:ext cx="7315200" cy="1574417"/>
          </a:xfrm>
        </p:spPr>
        <p:txBody>
          <a:bodyPr>
            <a:normAutofit fontScale="90000"/>
          </a:bodyPr>
          <a:lstStyle/>
          <a:p>
            <a:r>
              <a:rPr lang="nl-NL" b="1" dirty="0"/>
              <a:t>Project Design</a:t>
            </a:r>
            <a:br>
              <a:rPr lang="en-US" b="1" u="sng" dirty="0"/>
            </a:br>
            <a:br>
              <a:rPr lang="en-US" b="1" dirty="0"/>
            </a:br>
            <a:r>
              <a:rPr lang="en-US" sz="2200" dirty="0"/>
              <a:t>Data Flow Diagram Level 0</a:t>
            </a:r>
            <a:br>
              <a:rPr lang="en-US" sz="2200" dirty="0"/>
            </a:br>
            <a:br>
              <a:rPr lang="en-US" sz="2200" dirty="0"/>
            </a:br>
            <a:endParaRPr lang="en-US" sz="2200" dirty="0"/>
          </a:p>
        </p:txBody>
      </p:sp>
      <p:pic>
        <p:nvPicPr>
          <p:cNvPr id="18" name="Content Placeholder 17">
            <a:extLst>
              <a:ext uri="{FF2B5EF4-FFF2-40B4-BE49-F238E27FC236}">
                <a16:creationId xmlns:a16="http://schemas.microsoft.com/office/drawing/2014/main" id="{6B7F2441-3438-418A-9E95-B8081612B21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600" y="2438400"/>
            <a:ext cx="7162800" cy="2801111"/>
          </a:xfrm>
          <a:prstGeom prst="rect">
            <a:avLst/>
          </a:prstGeom>
          <a:noFill/>
        </p:spPr>
      </p:pic>
      <p:sp>
        <p:nvSpPr>
          <p:cNvPr id="5" name="Footer Placeholder 4"/>
          <p:cNvSpPr>
            <a:spLocks noGrp="1"/>
          </p:cNvSpPr>
          <p:nvPr>
            <p:ph type="ftr" sz="quarter" idx="11"/>
          </p:nvPr>
        </p:nvSpPr>
        <p:spPr/>
        <p:txBody>
          <a:bodyPr/>
          <a:lstStyle/>
          <a:p>
            <a:r>
              <a:rPr lang="en-US"/>
              <a:t>External Presentation</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20</a:t>
            </a:fld>
            <a:endParaRPr lang="en-US"/>
          </a:p>
        </p:txBody>
      </p:sp>
    </p:spTree>
    <p:extLst>
      <p:ext uri="{BB962C8B-B14F-4D97-AF65-F5344CB8AC3E}">
        <p14:creationId xmlns:p14="http://schemas.microsoft.com/office/powerpoint/2010/main" val="4190748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6934200" cy="898524"/>
          </a:xfrm>
        </p:spPr>
        <p:txBody>
          <a:bodyPr>
            <a:normAutofit/>
          </a:bodyPr>
          <a:lstStyle/>
          <a:p>
            <a:r>
              <a:rPr lang="en-US" sz="4000" b="1" dirty="0"/>
              <a:t>DFD Level 1</a:t>
            </a:r>
          </a:p>
        </p:txBody>
      </p:sp>
      <p:sp>
        <p:nvSpPr>
          <p:cNvPr id="4" name="Content Placeholder 3">
            <a:extLst>
              <a:ext uri="{FF2B5EF4-FFF2-40B4-BE49-F238E27FC236}">
                <a16:creationId xmlns:a16="http://schemas.microsoft.com/office/drawing/2014/main" id="{8C35D628-C897-452F-9399-546DA67A9145}"/>
              </a:ext>
            </a:extLst>
          </p:cNvPr>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21</a:t>
            </a:fld>
            <a:endParaRPr lang="en-US"/>
          </a:p>
        </p:txBody>
      </p:sp>
      <p:pic>
        <p:nvPicPr>
          <p:cNvPr id="8" name="Picture 7">
            <a:extLst>
              <a:ext uri="{FF2B5EF4-FFF2-40B4-BE49-F238E27FC236}">
                <a16:creationId xmlns:a16="http://schemas.microsoft.com/office/drawing/2014/main" id="{5BD501D3-2CC6-43C7-9ACE-3990A0D612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6712" y="1600199"/>
            <a:ext cx="8229601" cy="4525963"/>
          </a:xfrm>
          <a:prstGeom prst="rect">
            <a:avLst/>
          </a:prstGeom>
          <a:noFill/>
        </p:spPr>
      </p:pic>
    </p:spTree>
    <p:extLst>
      <p:ext uri="{BB962C8B-B14F-4D97-AF65-F5344CB8AC3E}">
        <p14:creationId xmlns:p14="http://schemas.microsoft.com/office/powerpoint/2010/main" val="2209284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DFD Level 2</a:t>
            </a:r>
          </a:p>
        </p:txBody>
      </p:sp>
      <p:pic>
        <p:nvPicPr>
          <p:cNvPr id="8" name="Content Placeholder 7">
            <a:extLst>
              <a:ext uri="{FF2B5EF4-FFF2-40B4-BE49-F238E27FC236}">
                <a16:creationId xmlns:a16="http://schemas.microsoft.com/office/drawing/2014/main" id="{AB611069-CF7C-4C75-A600-73F14AE3EB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1600200"/>
            <a:ext cx="7315200" cy="4311650"/>
          </a:xfrm>
          <a:prstGeom prst="rect">
            <a:avLst/>
          </a:prstGeom>
          <a:noFill/>
        </p:spPr>
      </p:pic>
      <p:sp>
        <p:nvSpPr>
          <p:cNvPr id="5" name="Footer Placeholder 4"/>
          <p:cNvSpPr>
            <a:spLocks noGrp="1"/>
          </p:cNvSpPr>
          <p:nvPr>
            <p:ph type="ftr" sz="quarter" idx="11"/>
          </p:nvPr>
        </p:nvSpPr>
        <p:spPr/>
        <p:txBody>
          <a:bodyPr/>
          <a:lstStyle/>
          <a:p>
            <a:r>
              <a:rPr lang="en-US"/>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Activity </a:t>
            </a:r>
            <a:r>
              <a:rPr lang="de-DE" b="1" dirty="0"/>
              <a:t>D</a:t>
            </a:r>
            <a:r>
              <a:rPr lang="it-IT" b="1" dirty="0"/>
              <a:t>iagram</a:t>
            </a:r>
            <a:br>
              <a:rPr lang="en-US" dirty="0"/>
            </a:br>
            <a:endParaRPr lang="en-US" dirty="0"/>
          </a:p>
        </p:txBody>
      </p:sp>
      <p:pic>
        <p:nvPicPr>
          <p:cNvPr id="8" name="Content Placeholder 7">
            <a:extLst>
              <a:ext uri="{FF2B5EF4-FFF2-40B4-BE49-F238E27FC236}">
                <a16:creationId xmlns:a16="http://schemas.microsoft.com/office/drawing/2014/main" id="{E5818EE6-2AFF-46FF-BAED-44B10F53257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6206" y="1676400"/>
            <a:ext cx="7209594" cy="4235450"/>
          </a:xfrm>
          <a:prstGeom prst="rect">
            <a:avLst/>
          </a:prstGeom>
          <a:noFill/>
        </p:spPr>
      </p:pic>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23</a:t>
            </a:fld>
            <a:endParaRPr lang="en-US"/>
          </a:p>
        </p:txBody>
      </p:sp>
    </p:spTree>
    <p:extLst>
      <p:ext uri="{BB962C8B-B14F-4D97-AF65-F5344CB8AC3E}">
        <p14:creationId xmlns:p14="http://schemas.microsoft.com/office/powerpoint/2010/main" val="2718352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a:t>
            </a:r>
            <a:r>
              <a:rPr lang="de-DE" b="1" dirty="0"/>
              <a:t>C</a:t>
            </a:r>
            <a:r>
              <a:rPr lang="en-US" b="1" dirty="0"/>
              <a:t>ase Diagram</a:t>
            </a:r>
            <a:br>
              <a:rPr lang="en-US" b="1" dirty="0"/>
            </a:br>
            <a:endParaRPr lang="en-US" b="1" dirty="0"/>
          </a:p>
        </p:txBody>
      </p:sp>
      <p:pic>
        <p:nvPicPr>
          <p:cNvPr id="8" name="Content Placeholder 7">
            <a:extLst>
              <a:ext uri="{FF2B5EF4-FFF2-40B4-BE49-F238E27FC236}">
                <a16:creationId xmlns:a16="http://schemas.microsoft.com/office/drawing/2014/main" id="{7790C04B-D070-4A19-8579-371755008F7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756" y="1295400"/>
            <a:ext cx="6187044" cy="4830763"/>
          </a:xfrm>
          <a:prstGeom prst="rect">
            <a:avLst/>
          </a:prstGeom>
          <a:noFill/>
        </p:spPr>
      </p:pic>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24</a:t>
            </a:fld>
            <a:endParaRPr lang="en-US"/>
          </a:p>
        </p:txBody>
      </p:sp>
    </p:spTree>
    <p:extLst>
      <p:ext uri="{BB962C8B-B14F-4D97-AF65-F5344CB8AC3E}">
        <p14:creationId xmlns:p14="http://schemas.microsoft.com/office/powerpoint/2010/main" val="3497846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Sequence </a:t>
            </a:r>
            <a:r>
              <a:rPr lang="de-DE" b="1" dirty="0"/>
              <a:t>D</a:t>
            </a:r>
            <a:r>
              <a:rPr lang="it-IT" b="1" dirty="0"/>
              <a:t>iagram</a:t>
            </a:r>
            <a:br>
              <a:rPr lang="en-US" b="1" dirty="0"/>
            </a:br>
            <a:endParaRPr lang="en-US" dirty="0"/>
          </a:p>
        </p:txBody>
      </p:sp>
      <p:pic>
        <p:nvPicPr>
          <p:cNvPr id="9" name="Content Placeholder 8">
            <a:extLst>
              <a:ext uri="{FF2B5EF4-FFF2-40B4-BE49-F238E27FC236}">
                <a16:creationId xmlns:a16="http://schemas.microsoft.com/office/drawing/2014/main" id="{D3ECB3EB-7F30-4650-86D0-3F65408649D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417638"/>
            <a:ext cx="6805005" cy="4708525"/>
          </a:xfrm>
          <a:prstGeom prst="rect">
            <a:avLst/>
          </a:prstGeom>
          <a:noFill/>
        </p:spPr>
      </p:pic>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25</a:t>
            </a:fld>
            <a:endParaRPr lang="en-US"/>
          </a:p>
        </p:txBody>
      </p:sp>
    </p:spTree>
    <p:extLst>
      <p:ext uri="{BB962C8B-B14F-4D97-AF65-F5344CB8AC3E}">
        <p14:creationId xmlns:p14="http://schemas.microsoft.com/office/powerpoint/2010/main" val="3378568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59" y="511526"/>
            <a:ext cx="6629400" cy="878270"/>
          </a:xfrm>
        </p:spPr>
        <p:txBody>
          <a:bodyPr>
            <a:normAutofit/>
          </a:bodyPr>
          <a:lstStyle/>
          <a:p>
            <a:r>
              <a:rPr lang="en-US" sz="4000" b="1" dirty="0"/>
              <a:t>Implementation Diagram</a:t>
            </a:r>
          </a:p>
        </p:txBody>
      </p:sp>
      <p:pic>
        <p:nvPicPr>
          <p:cNvPr id="7" name="Content Placeholder 6"/>
          <p:cNvPicPr>
            <a:picLocks noGrp="1"/>
          </p:cNvPicPr>
          <p:nvPr>
            <p:ph idx="1"/>
          </p:nvPr>
        </p:nvPicPr>
        <p:blipFill>
          <a:blip r:embed="rId2"/>
          <a:stretch>
            <a:fillRect/>
          </a:stretch>
        </p:blipFill>
        <p:spPr>
          <a:xfrm>
            <a:off x="762000" y="1447800"/>
            <a:ext cx="7772400" cy="4572000"/>
          </a:xfrm>
          <a:prstGeom prst="rect">
            <a:avLst/>
          </a:prstGeom>
        </p:spPr>
      </p:pic>
      <p:sp>
        <p:nvSpPr>
          <p:cNvPr id="5" name="Footer Placeholder 4"/>
          <p:cNvSpPr>
            <a:spLocks noGrp="1"/>
          </p:cNvSpPr>
          <p:nvPr>
            <p:ph type="ftr" sz="quarter" idx="11"/>
          </p:nvPr>
        </p:nvSpPr>
        <p:spPr/>
        <p:txBody>
          <a:bodyPr/>
          <a:lstStyle/>
          <a:p>
            <a:r>
              <a:rPr lang="en-US"/>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624110"/>
            <a:ext cx="7086600" cy="1280890"/>
          </a:xfrm>
        </p:spPr>
        <p:txBody>
          <a:bodyPr>
            <a:normAutofit fontScale="90000"/>
          </a:bodyPr>
          <a:lstStyle/>
          <a:p>
            <a:r>
              <a:rPr lang="en-US" sz="4000" b="1" dirty="0">
                <a:latin typeface="Times New Roman" panose="02020603050405020304" pitchFamily="18" charset="0"/>
                <a:cs typeface="Times New Roman" panose="02020603050405020304" pitchFamily="18" charset="0"/>
              </a:rPr>
              <a:t> Interface (for initialize the Setup)</a:t>
            </a:r>
          </a:p>
        </p:txBody>
      </p:sp>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27</a:t>
            </a:fld>
            <a:endParaRPr lang="en-US"/>
          </a:p>
        </p:txBody>
      </p:sp>
      <p:pic>
        <p:nvPicPr>
          <p:cNvPr id="4" name="Picture 3" descr="A picture containing drawing&#10;&#10;Description automatically generated">
            <a:extLst>
              <a:ext uri="{FF2B5EF4-FFF2-40B4-BE49-F238E27FC236}">
                <a16:creationId xmlns:a16="http://schemas.microsoft.com/office/drawing/2014/main" id="{71AECEE7-BE39-4F8D-8E66-C061F7994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127" y="2562506"/>
            <a:ext cx="5515745" cy="12808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18787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7010400" cy="1280890"/>
          </a:xfrm>
        </p:spPr>
        <p:txBody>
          <a:bodyPr>
            <a:normAutofit/>
          </a:bodyPr>
          <a:lstStyle/>
          <a:p>
            <a:r>
              <a:rPr lang="en-US" b="1" dirty="0">
                <a:latin typeface="Times New Roman" panose="02020603050405020304" pitchFamily="18" charset="0"/>
                <a:cs typeface="Times New Roman" panose="02020603050405020304" pitchFamily="18" charset="0"/>
              </a:rPr>
              <a:t>Interface (after initialize setup)</a:t>
            </a:r>
          </a:p>
        </p:txBody>
      </p:sp>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28</a:t>
            </a:fld>
            <a:endParaRPr lang="en-US"/>
          </a:p>
        </p:txBody>
      </p:sp>
      <p:pic>
        <p:nvPicPr>
          <p:cNvPr id="9" name="Content Placeholder 8">
            <a:extLst>
              <a:ext uri="{FF2B5EF4-FFF2-40B4-BE49-F238E27FC236}">
                <a16:creationId xmlns:a16="http://schemas.microsoft.com/office/drawing/2014/main" id="{55D9B0AC-1799-4A29-9048-8B31050B7C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228" y="2819399"/>
            <a:ext cx="8404172" cy="151208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873019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DE79-36C7-6D48-B3CE-BA61CFAC096E}"/>
              </a:ext>
            </a:extLst>
          </p:cNvPr>
          <p:cNvSpPr>
            <a:spLocks noGrp="1"/>
          </p:cNvSpPr>
          <p:nvPr>
            <p:ph type="title"/>
          </p:nvPr>
        </p:nvSpPr>
        <p:spPr>
          <a:xfrm>
            <a:off x="1524000" y="577580"/>
            <a:ext cx="7108772" cy="1280890"/>
          </a:xfrm>
        </p:spPr>
        <p:txBody>
          <a:bodyPr>
            <a:normAutofit/>
          </a:bodyPr>
          <a:lstStyle/>
          <a:p>
            <a:pPr algn="l"/>
            <a:r>
              <a:rPr lang="en-US" sz="4000" b="1" dirty="0">
                <a:latin typeface="Times New Roman" panose="02020603050405020304" pitchFamily="18" charset="0"/>
                <a:cs typeface="Times New Roman" panose="02020603050405020304" pitchFamily="18" charset="0"/>
              </a:rPr>
              <a:t> Interface Cont.….</a:t>
            </a:r>
          </a:p>
        </p:txBody>
      </p:sp>
      <p:sp>
        <p:nvSpPr>
          <p:cNvPr id="5" name="Footer Placeholder 4">
            <a:extLst>
              <a:ext uri="{FF2B5EF4-FFF2-40B4-BE49-F238E27FC236}">
                <a16:creationId xmlns:a16="http://schemas.microsoft.com/office/drawing/2014/main" id="{CF89A0A7-3719-EF4B-B6B5-E802E2C2FAAB}"/>
              </a:ext>
            </a:extLst>
          </p:cNvPr>
          <p:cNvSpPr>
            <a:spLocks noGrp="1"/>
          </p:cNvSpPr>
          <p:nvPr>
            <p:ph type="ftr" sz="quarter" idx="11"/>
          </p:nvPr>
        </p:nvSpPr>
        <p:spPr/>
        <p:txBody>
          <a:bodyPr/>
          <a:lstStyle/>
          <a:p>
            <a:r>
              <a:rPr lang="en-US" dirty="0"/>
              <a:t>External Presentation</a:t>
            </a:r>
          </a:p>
        </p:txBody>
      </p:sp>
      <p:sp>
        <p:nvSpPr>
          <p:cNvPr id="6" name="Slide Number Placeholder 5">
            <a:extLst>
              <a:ext uri="{FF2B5EF4-FFF2-40B4-BE49-F238E27FC236}">
                <a16:creationId xmlns:a16="http://schemas.microsoft.com/office/drawing/2014/main" id="{4B8930C1-F719-5E48-B66F-573DE4AE9BDA}"/>
              </a:ext>
            </a:extLst>
          </p:cNvPr>
          <p:cNvSpPr>
            <a:spLocks noGrp="1"/>
          </p:cNvSpPr>
          <p:nvPr>
            <p:ph type="sldNum" sz="quarter" idx="12"/>
          </p:nvPr>
        </p:nvSpPr>
        <p:spPr/>
        <p:txBody>
          <a:bodyPr/>
          <a:lstStyle/>
          <a:p>
            <a:fld id="{21BAB6EE-EAEA-4561-8880-8DF9D3AB286A}" type="slidenum">
              <a:rPr lang="en-US" smtClean="0"/>
              <a:pPr/>
              <a:t>29</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5AB8066B-6DB3-4A94-BCE1-B39BD807C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286000"/>
            <a:ext cx="4940632" cy="3189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3573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762000" y="1600200"/>
            <a:ext cx="7543800" cy="4525963"/>
          </a:xfrm>
        </p:spPr>
        <p:txBody>
          <a:bodyPr>
            <a:normAutofit fontScale="70000" lnSpcReduction="20000"/>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Related Work / Applications </a:t>
            </a:r>
          </a:p>
          <a:p>
            <a:r>
              <a:rPr lang="en-US" sz="2400" dirty="0">
                <a:latin typeface="Times New Roman" panose="02020603050405020304" pitchFamily="18" charset="0"/>
                <a:cs typeface="Times New Roman" panose="02020603050405020304" pitchFamily="18" charset="0"/>
              </a:rPr>
              <a:t>Objectives </a:t>
            </a:r>
          </a:p>
          <a:p>
            <a:r>
              <a:rPr lang="en-US" sz="2400" dirty="0">
                <a:latin typeface="Times New Roman" panose="02020603050405020304" pitchFamily="18" charset="0"/>
                <a:cs typeface="Times New Roman" panose="02020603050405020304" pitchFamily="18" charset="0"/>
              </a:rPr>
              <a:t>Benefits </a:t>
            </a:r>
          </a:p>
          <a:p>
            <a:r>
              <a:rPr lang="en-US" sz="2400" dirty="0">
                <a:latin typeface="Times New Roman" panose="02020603050405020304" pitchFamily="18" charset="0"/>
                <a:cs typeface="Times New Roman" panose="02020603050405020304" pitchFamily="18" charset="0"/>
              </a:rPr>
              <a:t>Requirements Specification</a:t>
            </a:r>
          </a:p>
          <a:p>
            <a:r>
              <a:rPr lang="en-US" sz="2400" dirty="0">
                <a:latin typeface="Times New Roman" panose="02020603050405020304" pitchFamily="18" charset="0"/>
                <a:cs typeface="Times New Roman" panose="02020603050405020304" pitchFamily="18" charset="0"/>
              </a:rPr>
              <a:t>Methodology </a:t>
            </a:r>
          </a:p>
          <a:p>
            <a:r>
              <a:rPr lang="en-US" sz="2400" dirty="0">
                <a:latin typeface="Times New Roman" panose="02020603050405020304" pitchFamily="18" charset="0"/>
                <a:cs typeface="Times New Roman" panose="02020603050405020304" pitchFamily="18" charset="0"/>
              </a:rPr>
              <a:t>Project Design</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Modern tools </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Future Work</a:t>
            </a:r>
          </a:p>
          <a:p>
            <a:r>
              <a:rPr lang="en-US" sz="2400" dirty="0">
                <a:latin typeface="Times New Roman" panose="02020603050405020304" pitchFamily="18" charset="0"/>
                <a:cs typeface="Times New Roman" panose="02020603050405020304" pitchFamily="18" charset="0"/>
              </a:rPr>
              <a:t>References</a:t>
            </a:r>
          </a:p>
        </p:txBody>
      </p:sp>
      <p:sp>
        <p:nvSpPr>
          <p:cNvPr id="15" name="Footer Placeholder 1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0" y="0"/>
            <a:ext cx="1524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28600" y="754559"/>
            <a:ext cx="8915400" cy="769441"/>
          </a:xfrm>
          <a:prstGeom prst="rect">
            <a:avLst/>
          </a:prstGeom>
          <a:noFill/>
        </p:spPr>
        <p:txBody>
          <a:bodyPr wrap="square" rtlCol="0">
            <a:spAutoFit/>
          </a:bodyPr>
          <a:lstStyle/>
          <a:p>
            <a:r>
              <a:rPr lang="en-US" sz="4400" u="sng" dirty="0">
                <a:solidFill>
                  <a:schemeClr val="tx2">
                    <a:lumMod val="75000"/>
                  </a:schemeClr>
                </a:solidFill>
                <a:latin typeface="Times New Roman" panose="02020603050405020304" pitchFamily="18" charset="0"/>
                <a:cs typeface="Times New Roman" panose="02020603050405020304" pitchFamily="18" charset="0"/>
              </a:rPr>
              <a:t>__________</a:t>
            </a:r>
            <a:r>
              <a:rPr lang="en-US" sz="4000" u="sng" dirty="0">
                <a:solidFill>
                  <a:schemeClr val="tx2">
                    <a:lumMod val="75000"/>
                  </a:schemeClr>
                </a:solidFill>
                <a:latin typeface="Times New Roman" panose="02020603050405020304" pitchFamily="18" charset="0"/>
                <a:cs typeface="Times New Roman" panose="02020603050405020304" pitchFamily="18" charset="0"/>
              </a:rPr>
              <a:t>_________</a:t>
            </a:r>
            <a:r>
              <a:rPr lang="en-US" sz="4400" u="sng" dirty="0">
                <a:solidFill>
                  <a:schemeClr val="tx2">
                    <a:lumMod val="75000"/>
                  </a:schemeClr>
                </a:solidFill>
                <a:latin typeface="Times New Roman" panose="02020603050405020304" pitchFamily="18" charset="0"/>
                <a:cs typeface="Times New Roman" panose="02020603050405020304" pitchFamily="18" charset="0"/>
              </a:rPr>
              <a:t>____________</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AB75-1CAB-4A73-A243-CA1D6069E7C5}"/>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Interface Cont.….</a:t>
            </a:r>
            <a:endParaRPr lang="en-US" dirty="0"/>
          </a:p>
        </p:txBody>
      </p:sp>
      <p:pic>
        <p:nvPicPr>
          <p:cNvPr id="7" name="Content Placeholder 6" descr="A close up of a logo&#10;&#10;Description automatically generated">
            <a:extLst>
              <a:ext uri="{FF2B5EF4-FFF2-40B4-BE49-F238E27FC236}">
                <a16:creationId xmlns:a16="http://schemas.microsoft.com/office/drawing/2014/main" id="{7CA4E651-1C39-42D1-AE73-BDE5F0ADAB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905000"/>
            <a:ext cx="5601503" cy="3589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CEE9595C-B78E-49A4-9B64-7D785787106D}"/>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27834725-6AD8-4717-A05B-3AD9F07C2D7E}"/>
              </a:ext>
            </a:extLst>
          </p:cNvPr>
          <p:cNvSpPr>
            <a:spLocks noGrp="1"/>
          </p:cNvSpPr>
          <p:nvPr>
            <p:ph type="sldNum" sz="quarter" idx="12"/>
          </p:nvPr>
        </p:nvSpPr>
        <p:spPr/>
        <p:txBody>
          <a:bodyPr/>
          <a:lstStyle/>
          <a:p>
            <a:fld id="{21BAB6EE-EAEA-4561-8880-8DF9D3AB286A}" type="slidenum">
              <a:rPr lang="en-US" smtClean="0"/>
              <a:pPr/>
              <a:t>30</a:t>
            </a:fld>
            <a:endParaRPr lang="en-US"/>
          </a:p>
        </p:txBody>
      </p:sp>
    </p:spTree>
    <p:extLst>
      <p:ext uri="{BB962C8B-B14F-4D97-AF65-F5344CB8AC3E}">
        <p14:creationId xmlns:p14="http://schemas.microsoft.com/office/powerpoint/2010/main" val="2735368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413-A7B4-4D9D-9CCE-7767AF4C53E8}"/>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Interface Cont.….</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1A66A4E7-17BE-4207-A684-185ADA460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6124"/>
            <a:ext cx="5525303" cy="3849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18F51C94-9B33-4EF0-83DA-7BA4C35C7516}"/>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6B82D115-DED9-46C2-BD49-DEBFDAADAF4C}"/>
              </a:ext>
            </a:extLst>
          </p:cNvPr>
          <p:cNvSpPr>
            <a:spLocks noGrp="1"/>
          </p:cNvSpPr>
          <p:nvPr>
            <p:ph type="sldNum" sz="quarter" idx="12"/>
          </p:nvPr>
        </p:nvSpPr>
        <p:spPr/>
        <p:txBody>
          <a:bodyPr/>
          <a:lstStyle/>
          <a:p>
            <a:fld id="{21BAB6EE-EAEA-4561-8880-8DF9D3AB286A}" type="slidenum">
              <a:rPr lang="en-US" smtClean="0"/>
              <a:pPr/>
              <a:t>31</a:t>
            </a:fld>
            <a:endParaRPr lang="en-US"/>
          </a:p>
        </p:txBody>
      </p:sp>
    </p:spTree>
    <p:extLst>
      <p:ext uri="{BB962C8B-B14F-4D97-AF65-F5344CB8AC3E}">
        <p14:creationId xmlns:p14="http://schemas.microsoft.com/office/powerpoint/2010/main" val="37002777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DACF-5C40-47F0-9ABC-0ED3EC36D02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Interface Cont.….</a:t>
            </a:r>
            <a:endParaRPr lang="en-US" dirty="0"/>
          </a:p>
        </p:txBody>
      </p:sp>
      <p:pic>
        <p:nvPicPr>
          <p:cNvPr id="7" name="Content Placeholder 6" descr="A close up of a logo&#10;&#10;Description automatically generated">
            <a:extLst>
              <a:ext uri="{FF2B5EF4-FFF2-40B4-BE49-F238E27FC236}">
                <a16:creationId xmlns:a16="http://schemas.microsoft.com/office/drawing/2014/main" id="{E370168F-0FD6-4376-B037-DE83A2317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063" y="2079071"/>
            <a:ext cx="5072995" cy="349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A2889097-EF0B-496C-9256-B366BC3ECE3D}"/>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7609FD08-A355-4E68-9147-8E33F613B1AE}"/>
              </a:ext>
            </a:extLst>
          </p:cNvPr>
          <p:cNvSpPr>
            <a:spLocks noGrp="1"/>
          </p:cNvSpPr>
          <p:nvPr>
            <p:ph type="sldNum" sz="quarter" idx="12"/>
          </p:nvPr>
        </p:nvSpPr>
        <p:spPr/>
        <p:txBody>
          <a:bodyPr/>
          <a:lstStyle/>
          <a:p>
            <a:fld id="{21BAB6EE-EAEA-4561-8880-8DF9D3AB286A}" type="slidenum">
              <a:rPr lang="en-US" smtClean="0"/>
              <a:pPr/>
              <a:t>32</a:t>
            </a:fld>
            <a:endParaRPr lang="en-US"/>
          </a:p>
        </p:txBody>
      </p:sp>
    </p:spTree>
    <p:extLst>
      <p:ext uri="{BB962C8B-B14F-4D97-AF65-F5344CB8AC3E}">
        <p14:creationId xmlns:p14="http://schemas.microsoft.com/office/powerpoint/2010/main" val="1557513683"/>
      </p:ext>
    </p:extLst>
  </p:cSld>
  <p:clrMapOvr>
    <a:masterClrMapping/>
  </p:clrMapOvr>
  <p:transition spd="slow">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16E1-E402-41BE-98DC-5AA22B8D1747}"/>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Interface Cont.….</a:t>
            </a:r>
            <a:endParaRPr lang="en-US" dirty="0"/>
          </a:p>
        </p:txBody>
      </p:sp>
      <p:pic>
        <p:nvPicPr>
          <p:cNvPr id="7" name="Content Placeholder 6" descr="A picture containing drawing&#10;&#10;Description automatically generated">
            <a:extLst>
              <a:ext uri="{FF2B5EF4-FFF2-40B4-BE49-F238E27FC236}">
                <a16:creationId xmlns:a16="http://schemas.microsoft.com/office/drawing/2014/main" id="{CA77DD85-85F1-4731-99E6-65A8482DA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2415" y="2155418"/>
            <a:ext cx="4939627" cy="3636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A93E7E0C-DA64-4048-8139-A18EC01104BF}"/>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A115C62E-4BAF-4A9A-AA8B-F0D09114CFF1}"/>
              </a:ext>
            </a:extLst>
          </p:cNvPr>
          <p:cNvSpPr>
            <a:spLocks noGrp="1"/>
          </p:cNvSpPr>
          <p:nvPr>
            <p:ph type="sldNum" sz="quarter" idx="12"/>
          </p:nvPr>
        </p:nvSpPr>
        <p:spPr/>
        <p:txBody>
          <a:bodyPr/>
          <a:lstStyle/>
          <a:p>
            <a:fld id="{21BAB6EE-EAEA-4561-8880-8DF9D3AB286A}" type="slidenum">
              <a:rPr lang="en-US" smtClean="0"/>
              <a:pPr/>
              <a:t>33</a:t>
            </a:fld>
            <a:endParaRPr lang="en-US"/>
          </a:p>
        </p:txBody>
      </p:sp>
    </p:spTree>
    <p:extLst>
      <p:ext uri="{BB962C8B-B14F-4D97-AF65-F5344CB8AC3E}">
        <p14:creationId xmlns:p14="http://schemas.microsoft.com/office/powerpoint/2010/main" val="41384434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A212-B80B-46D2-8FA4-630BDE9359B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Interface Cont.….</a:t>
            </a:r>
            <a:endParaRPr lang="en-US" dirty="0"/>
          </a:p>
        </p:txBody>
      </p:sp>
      <p:pic>
        <p:nvPicPr>
          <p:cNvPr id="7" name="Content Placeholder 6" descr="A picture containing clock&#10;&#10;Description automatically generated">
            <a:extLst>
              <a:ext uri="{FF2B5EF4-FFF2-40B4-BE49-F238E27FC236}">
                <a16:creationId xmlns:a16="http://schemas.microsoft.com/office/drawing/2014/main" id="{E31E72FB-6637-4DCB-BB70-F3243BBCA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866106"/>
            <a:ext cx="6231817" cy="3772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27DB1957-B755-4357-ACF2-60E5A8D4966E}"/>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C0A5E8D8-450A-4F31-BF00-DE7A21A8AB7B}"/>
              </a:ext>
            </a:extLst>
          </p:cNvPr>
          <p:cNvSpPr>
            <a:spLocks noGrp="1"/>
          </p:cNvSpPr>
          <p:nvPr>
            <p:ph type="sldNum" sz="quarter" idx="12"/>
          </p:nvPr>
        </p:nvSpPr>
        <p:spPr/>
        <p:txBody>
          <a:bodyPr/>
          <a:lstStyle/>
          <a:p>
            <a:fld id="{21BAB6EE-EAEA-4561-8880-8DF9D3AB286A}" type="slidenum">
              <a:rPr lang="en-US" smtClean="0"/>
              <a:pPr/>
              <a:t>34</a:t>
            </a:fld>
            <a:endParaRPr lang="en-US"/>
          </a:p>
        </p:txBody>
      </p:sp>
    </p:spTree>
    <p:extLst>
      <p:ext uri="{BB962C8B-B14F-4D97-AF65-F5344CB8AC3E}">
        <p14:creationId xmlns:p14="http://schemas.microsoft.com/office/powerpoint/2010/main" val="12015738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3FAB-582E-4D98-A5E3-F1E49C592845}"/>
              </a:ext>
            </a:extLst>
          </p:cNvPr>
          <p:cNvSpPr>
            <a:spLocks noGrp="1"/>
          </p:cNvSpPr>
          <p:nvPr>
            <p:ph type="title"/>
          </p:nvPr>
        </p:nvSpPr>
        <p:spPr>
          <a:xfrm>
            <a:off x="1836017" y="582304"/>
            <a:ext cx="6589199" cy="1280890"/>
          </a:xfrm>
        </p:spPr>
        <p:txBody>
          <a:bodyPr/>
          <a:lstStyle/>
          <a:p>
            <a:r>
              <a:rPr lang="en-US" dirty="0">
                <a:latin typeface="Times New Roman" panose="02020603050405020304" pitchFamily="18" charset="0"/>
                <a:cs typeface="Times New Roman" panose="02020603050405020304" pitchFamily="18" charset="0"/>
              </a:rPr>
              <a:t>Main Interface</a:t>
            </a:r>
          </a:p>
        </p:txBody>
      </p:sp>
      <p:sp>
        <p:nvSpPr>
          <p:cNvPr id="4" name="Footer Placeholder 3">
            <a:extLst>
              <a:ext uri="{FF2B5EF4-FFF2-40B4-BE49-F238E27FC236}">
                <a16:creationId xmlns:a16="http://schemas.microsoft.com/office/drawing/2014/main" id="{089E6BC9-4768-462A-B152-93AD8C1D2F18}"/>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92D5F8E3-4775-410A-8F98-84F68DF1CF81}"/>
              </a:ext>
            </a:extLst>
          </p:cNvPr>
          <p:cNvSpPr>
            <a:spLocks noGrp="1"/>
          </p:cNvSpPr>
          <p:nvPr>
            <p:ph type="sldNum" sz="quarter" idx="12"/>
          </p:nvPr>
        </p:nvSpPr>
        <p:spPr/>
        <p:txBody>
          <a:bodyPr/>
          <a:lstStyle/>
          <a:p>
            <a:fld id="{21BAB6EE-EAEA-4561-8880-8DF9D3AB286A}" type="slidenum">
              <a:rPr lang="en-US" smtClean="0"/>
              <a:pPr/>
              <a:t>35</a:t>
            </a:fld>
            <a:endParaRPr lang="en-US"/>
          </a:p>
        </p:txBody>
      </p:sp>
      <p:pic>
        <p:nvPicPr>
          <p:cNvPr id="9" name="Picture 8">
            <a:extLst>
              <a:ext uri="{FF2B5EF4-FFF2-40B4-BE49-F238E27FC236}">
                <a16:creationId xmlns:a16="http://schemas.microsoft.com/office/drawing/2014/main" id="{9509A080-A461-4911-BC4D-4AC555B01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786" y="1349710"/>
            <a:ext cx="7375429" cy="467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21335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6301-7FED-4245-BD10-AAFFFB4950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Interface (Input Phase)</a:t>
            </a:r>
          </a:p>
        </p:txBody>
      </p:sp>
      <p:pic>
        <p:nvPicPr>
          <p:cNvPr id="7" name="Content Placeholder 6" descr="A screenshot of a cell phone&#10;&#10;Description automatically generated">
            <a:extLst>
              <a:ext uri="{FF2B5EF4-FFF2-40B4-BE49-F238E27FC236}">
                <a16:creationId xmlns:a16="http://schemas.microsoft.com/office/drawing/2014/main" id="{6423EF10-AA4D-443B-990E-C03FABCB6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1502778"/>
            <a:ext cx="6499580" cy="4409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FC23905E-5AE8-4C3D-95AB-C32325C5212C}"/>
              </a:ext>
            </a:extLst>
          </p:cNvPr>
          <p:cNvSpPr>
            <a:spLocks noGrp="1"/>
          </p:cNvSpPr>
          <p:nvPr>
            <p:ph type="ftr" sz="quarter" idx="11"/>
          </p:nvPr>
        </p:nvSpPr>
        <p:spPr/>
        <p:txBody>
          <a:bodyPr/>
          <a:lstStyle/>
          <a:p>
            <a:r>
              <a:rPr lang="en-US"/>
              <a:t>External Presentation</a:t>
            </a:r>
          </a:p>
        </p:txBody>
      </p:sp>
      <p:sp>
        <p:nvSpPr>
          <p:cNvPr id="5" name="Slide Number Placeholder 4">
            <a:extLst>
              <a:ext uri="{FF2B5EF4-FFF2-40B4-BE49-F238E27FC236}">
                <a16:creationId xmlns:a16="http://schemas.microsoft.com/office/drawing/2014/main" id="{CA876542-F2A3-4A3A-B659-E6F54648E561}"/>
              </a:ext>
            </a:extLst>
          </p:cNvPr>
          <p:cNvSpPr>
            <a:spLocks noGrp="1"/>
          </p:cNvSpPr>
          <p:nvPr>
            <p:ph type="sldNum" sz="quarter" idx="12"/>
          </p:nvPr>
        </p:nvSpPr>
        <p:spPr/>
        <p:txBody>
          <a:bodyPr/>
          <a:lstStyle/>
          <a:p>
            <a:fld id="{21BAB6EE-EAEA-4561-8880-8DF9D3AB286A}" type="slidenum">
              <a:rPr lang="en-US" smtClean="0"/>
              <a:pPr/>
              <a:t>36</a:t>
            </a:fld>
            <a:endParaRPr lang="en-US"/>
          </a:p>
        </p:txBody>
      </p:sp>
    </p:spTree>
    <p:extLst>
      <p:ext uri="{BB962C8B-B14F-4D97-AF65-F5344CB8AC3E}">
        <p14:creationId xmlns:p14="http://schemas.microsoft.com/office/powerpoint/2010/main" val="11357767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3FCD-8921-AF44-97AB-368117740720}"/>
              </a:ext>
            </a:extLst>
          </p:cNvPr>
          <p:cNvSpPr>
            <a:spLocks noGrp="1"/>
          </p:cNvSpPr>
          <p:nvPr>
            <p:ph type="title"/>
          </p:nvPr>
        </p:nvSpPr>
        <p:spPr>
          <a:xfrm>
            <a:off x="1524001" y="624110"/>
            <a:ext cx="7010400" cy="1280890"/>
          </a:xfrm>
        </p:spPr>
        <p:txBody>
          <a:bodyPr>
            <a:normAutofit fontScale="90000"/>
          </a:bodyPr>
          <a:lstStyle/>
          <a:p>
            <a:pPr algn="l"/>
            <a:r>
              <a:rPr lang="en-US" sz="4000" b="1" dirty="0"/>
              <a:t>  ( Recommendation Screen)</a:t>
            </a:r>
          </a:p>
        </p:txBody>
      </p:sp>
      <p:pic>
        <p:nvPicPr>
          <p:cNvPr id="8" name="Content Placeholder 7" descr="A picture containing sitting, filled, lot, group&#10;&#10;Description automatically generated">
            <a:extLst>
              <a:ext uri="{FF2B5EF4-FFF2-40B4-BE49-F238E27FC236}">
                <a16:creationId xmlns:a16="http://schemas.microsoft.com/office/drawing/2014/main" id="{A3BA3C63-359E-42FB-A9E1-0A65C5603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342" y="1676401"/>
            <a:ext cx="7074487" cy="3822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01E94755-2F3E-4245-B881-5FA3C5507E34}"/>
              </a:ext>
            </a:extLst>
          </p:cNvPr>
          <p:cNvSpPr>
            <a:spLocks noGrp="1"/>
          </p:cNvSpPr>
          <p:nvPr>
            <p:ph type="ftr" sz="quarter" idx="11"/>
          </p:nvPr>
        </p:nvSpPr>
        <p:spPr/>
        <p:txBody>
          <a:bodyPr/>
          <a:lstStyle/>
          <a:p>
            <a:r>
              <a:rPr lang="en-US" dirty="0"/>
              <a:t>External Presentation</a:t>
            </a:r>
          </a:p>
        </p:txBody>
      </p:sp>
      <p:sp>
        <p:nvSpPr>
          <p:cNvPr id="6" name="Slide Number Placeholder 5">
            <a:extLst>
              <a:ext uri="{FF2B5EF4-FFF2-40B4-BE49-F238E27FC236}">
                <a16:creationId xmlns:a16="http://schemas.microsoft.com/office/drawing/2014/main" id="{50EFE690-523D-9944-9893-F753135653C0}"/>
              </a:ext>
            </a:extLst>
          </p:cNvPr>
          <p:cNvSpPr>
            <a:spLocks noGrp="1"/>
          </p:cNvSpPr>
          <p:nvPr>
            <p:ph type="sldNum" sz="quarter" idx="12"/>
          </p:nvPr>
        </p:nvSpPr>
        <p:spPr/>
        <p:txBody>
          <a:bodyPr/>
          <a:lstStyle/>
          <a:p>
            <a:fld id="{21BAB6EE-EAEA-4561-8880-8DF9D3AB286A}" type="slidenum">
              <a:rPr lang="en-US" smtClean="0"/>
              <a:pPr/>
              <a:t>37</a:t>
            </a:fld>
            <a:endParaRPr lang="en-US"/>
          </a:p>
        </p:txBody>
      </p:sp>
    </p:spTree>
    <p:extLst>
      <p:ext uri="{BB962C8B-B14F-4D97-AF65-F5344CB8AC3E}">
        <p14:creationId xmlns:p14="http://schemas.microsoft.com/office/powerpoint/2010/main" val="1950753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b="1" dirty="0">
                <a:latin typeface="Times New Roman" panose="02020603050405020304" pitchFamily="18" charset="0"/>
                <a:cs typeface="Times New Roman" panose="02020603050405020304" pitchFamily="18" charset="0"/>
              </a:rPr>
              <a:t>Modern Tools</a:t>
            </a:r>
          </a:p>
        </p:txBody>
      </p:sp>
      <p:sp>
        <p:nvSpPr>
          <p:cNvPr id="3" name="Content Placeholder 2"/>
          <p:cNvSpPr>
            <a:spLocks noGrp="1"/>
          </p:cNvSpPr>
          <p:nvPr>
            <p:ph idx="1"/>
          </p:nvPr>
        </p:nvSpPr>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Anaconda</a:t>
            </a:r>
          </a:p>
          <a:p>
            <a:pPr>
              <a:lnSpc>
                <a:spcPct val="150000"/>
              </a:lnSpc>
            </a:pPr>
            <a:r>
              <a:rPr lang="en-US" sz="2000" dirty="0">
                <a:latin typeface="Times New Roman" panose="02020603050405020304" pitchFamily="18" charset="0"/>
                <a:cs typeface="Times New Roman" panose="02020603050405020304" pitchFamily="18" charset="0"/>
              </a:rPr>
              <a:t>Jupiter Notebook</a:t>
            </a:r>
          </a:p>
          <a:p>
            <a:pPr lvl="0">
              <a:lnSpc>
                <a:spcPct val="150000"/>
              </a:lnSpc>
            </a:pPr>
            <a:r>
              <a:rPr lang="en-US" sz="2000" dirty="0">
                <a:latin typeface="Times New Roman" panose="02020603050405020304" pitchFamily="18" charset="0"/>
                <a:cs typeface="Times New Roman" panose="02020603050405020304" pitchFamily="18" charset="0"/>
              </a:rPr>
              <a:t>Qt Designer</a:t>
            </a:r>
          </a:p>
          <a:p>
            <a:pPr>
              <a:lnSpc>
                <a:spcPct val="150000"/>
              </a:lnSpc>
            </a:pPr>
            <a:r>
              <a:rPr lang="en-US" sz="2000" dirty="0">
                <a:latin typeface="Times New Roman" panose="02020603050405020304" pitchFamily="18" charset="0"/>
                <a:cs typeface="Times New Roman" panose="02020603050405020304" pitchFamily="18" charset="0"/>
              </a:rPr>
              <a:t>Python</a:t>
            </a:r>
          </a:p>
          <a:p>
            <a:pPr>
              <a:lnSpc>
                <a:spcPct val="150000"/>
              </a:lnSpc>
            </a:pPr>
            <a:r>
              <a:rPr lang="en-US" sz="2000" dirty="0">
                <a:latin typeface="Times New Roman" panose="02020603050405020304" pitchFamily="18" charset="0"/>
                <a:cs typeface="Times New Roman" panose="02020603050405020304" pitchFamily="18" charset="0"/>
              </a:rPr>
              <a:t>NSIS</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86564"/>
      </p:ext>
    </p:extLst>
  </p:cSld>
  <p:clrMapOvr>
    <a:masterClrMapping/>
  </p:clrMapOvr>
  <p:transition spd="slow">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41608" y="1574412"/>
            <a:ext cx="8229600" cy="4622417"/>
          </a:xfrm>
        </p:spPr>
        <p:txBody>
          <a:bodyPr>
            <a:no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extensive research and testing, we have come to this conclusion. Of course, buying daily necessities from shopping malls is popular among Pakistanis</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save time and for the convenience of the people, it is important to keep the items in order.</a:t>
            </a:r>
          </a:p>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Items that sell well at the same time should be arranged according to the needs of the people. </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Most people prefer large shopping malls because most items are necessarily available in one place. And with the availability of items, if the items are arranged in a better way, it also makes it easier for people and more items are likely to be sold.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006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63B6-AF06-4FF1-A9DE-DEB216D8EC71}"/>
              </a:ext>
            </a:extLst>
          </p:cNvPr>
          <p:cNvSpPr>
            <a:spLocks noGrp="1"/>
          </p:cNvSpPr>
          <p:nvPr>
            <p:ph type="ctrTitle"/>
          </p:nvPr>
        </p:nvSpPr>
        <p:spPr>
          <a:xfrm>
            <a:off x="1371600" y="2080620"/>
            <a:ext cx="7171267" cy="1576979"/>
          </a:xfrm>
        </p:spPr>
        <p:txBody>
          <a:bodyPr>
            <a:normAutofit/>
          </a:bodyPr>
          <a:lstStyle/>
          <a:p>
            <a:r>
              <a:rPr lang="en-US" sz="2700" b="1" i="0" dirty="0">
                <a:solidFill>
                  <a:srgbClr val="111111"/>
                </a:solidFill>
                <a:effectLst/>
                <a:latin typeface="Times New Roman" panose="02020603050405020304" pitchFamily="18" charset="0"/>
                <a:cs typeface="Times New Roman" panose="02020603050405020304" pitchFamily="18" charset="0"/>
              </a:rPr>
              <a:t>Recommendation Systems:</a:t>
            </a:r>
            <a:br>
              <a:rPr lang="en-US" b="0" i="0" dirty="0">
                <a:solidFill>
                  <a:srgbClr val="111111"/>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DEB630-DFB0-4645-9D33-4FCC136F31CE}"/>
              </a:ext>
            </a:extLst>
          </p:cNvPr>
          <p:cNvSpPr>
            <a:spLocks noGrp="1"/>
          </p:cNvSpPr>
          <p:nvPr>
            <p:ph type="subTitle" idx="1"/>
          </p:nvPr>
        </p:nvSpPr>
        <p:spPr>
          <a:xfrm>
            <a:off x="1942416" y="3429000"/>
            <a:ext cx="6600451" cy="2474663"/>
          </a:xfrm>
        </p:spPr>
        <p:txBody>
          <a:bodyPr>
            <a:normAutofit/>
          </a:bodyPr>
          <a:lstStyle/>
          <a:p>
            <a:r>
              <a:rPr lang="en-US" sz="2000" dirty="0">
                <a:solidFill>
                  <a:srgbClr val="292929"/>
                </a:solidFill>
                <a:latin typeface="Times New Roman" panose="02020603050405020304" pitchFamily="18" charset="0"/>
                <a:cs typeface="Times New Roman" panose="02020603050405020304" pitchFamily="18" charset="0"/>
              </a:rPr>
              <a:t>R</a:t>
            </a:r>
            <a:r>
              <a:rPr lang="en-US" sz="2000" b="0" i="0" dirty="0">
                <a:solidFill>
                  <a:srgbClr val="292929"/>
                </a:solidFill>
                <a:effectLst/>
                <a:latin typeface="Times New Roman" panose="02020603050405020304" pitchFamily="18" charset="0"/>
                <a:cs typeface="Times New Roman" panose="02020603050405020304" pitchFamily="18" charset="0"/>
              </a:rPr>
              <a:t>ecommendation  systems are algorithms aimed at suggesting relevant items to users (items being movies to watch, text to read, products to buy or anything else depending on industries).</a:t>
            </a:r>
            <a:r>
              <a:rPr lang="en-US" sz="2000" b="0" i="0" dirty="0">
                <a:solidFill>
                  <a:srgbClr val="292929"/>
                </a:solidFill>
                <a:effectLst/>
                <a:latin typeface="medium-content-serif-font"/>
              </a:rPr>
              <a:t> </a:t>
            </a:r>
            <a:r>
              <a:rPr lang="en-US" sz="2000" b="0" i="0" dirty="0">
                <a:solidFill>
                  <a:srgbClr val="292929"/>
                </a:solidFill>
                <a:effectLst/>
                <a:latin typeface="Times New Roman" panose="02020603050405020304" pitchFamily="18" charset="0"/>
                <a:cs typeface="Times New Roman" panose="02020603050405020304" pitchFamily="18" charset="0"/>
              </a:rPr>
              <a:t>During the last few decades, with the rise of YouTube, Amazon, Netflix and many other such web services, recommender systems have taken more and more place in our lives.</a:t>
            </a:r>
            <a:r>
              <a:rPr lang="en-US" sz="2000" b="0" i="0" dirty="0">
                <a:solidFill>
                  <a:srgbClr val="292929"/>
                </a:solidFill>
                <a:effectLst/>
                <a:latin typeface="Times New Roman" panose="02020603050405020304" pitchFamily="18" charset="0"/>
                <a:cs typeface="Times New Roman" panose="02020603050405020304" pitchFamily="18" charset="0"/>
                <a:hlinkClick r:id="rId2"/>
              </a:rPr>
              <a:t>[1]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4671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5A90-B34A-456D-A52E-A214495EA1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sp>
        <p:nvSpPr>
          <p:cNvPr id="3" name="Footer Placeholder 2">
            <a:extLst>
              <a:ext uri="{FF2B5EF4-FFF2-40B4-BE49-F238E27FC236}">
                <a16:creationId xmlns:a16="http://schemas.microsoft.com/office/drawing/2014/main" id="{D628D248-7BA1-405F-AB41-980C31AC9D0B}"/>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1204BE11-F044-4FA8-98EC-2FECF9A003D6}"/>
              </a:ext>
            </a:extLst>
          </p:cNvPr>
          <p:cNvSpPr>
            <a:spLocks noGrp="1"/>
          </p:cNvSpPr>
          <p:nvPr>
            <p:ph type="sldNum" sz="quarter" idx="12"/>
          </p:nvPr>
        </p:nvSpPr>
        <p:spPr/>
        <p:txBody>
          <a:bodyPr/>
          <a:lstStyle/>
          <a:p>
            <a:fld id="{21BAB6EE-EAEA-4561-8880-8DF9D3AB286A}" type="slidenum">
              <a:rPr lang="en-US" smtClean="0"/>
              <a:pPr/>
              <a:t>40</a:t>
            </a:fld>
            <a:endParaRPr lang="en-US"/>
          </a:p>
        </p:txBody>
      </p:sp>
      <p:sp>
        <p:nvSpPr>
          <p:cNvPr id="8" name="Content Placeholder 2">
            <a:extLst>
              <a:ext uri="{FF2B5EF4-FFF2-40B4-BE49-F238E27FC236}">
                <a16:creationId xmlns:a16="http://schemas.microsoft.com/office/drawing/2014/main" id="{8268259E-3872-48D7-AD7C-5F06FE08CE97}"/>
              </a:ext>
            </a:extLst>
          </p:cNvPr>
          <p:cNvSpPr txBox="1">
            <a:spLocks/>
          </p:cNvSpPr>
          <p:nvPr/>
        </p:nvSpPr>
        <p:spPr>
          <a:xfrm>
            <a:off x="838200" y="1600200"/>
            <a:ext cx="7848600" cy="35052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50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After this investigation, we understand that shopping malls have a huge role to play in Pakistan. And this industry has a lot of potential for growth as the number of shopping malls and the needs of the people are increasing day by day.</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840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55638"/>
            <a:ext cx="6589199" cy="759016"/>
          </a:xfrm>
        </p:spPr>
        <p:txBody>
          <a:bodyPr>
            <a:normAutofit fontScale="90000"/>
          </a:bodyPr>
          <a:lstStyle/>
          <a:p>
            <a:r>
              <a:rPr lang="nl-NL" b="1" dirty="0">
                <a:latin typeface="Times New Roman" panose="02020603050405020304" pitchFamily="18" charset="0"/>
                <a:cs typeface="Times New Roman" panose="02020603050405020304" pitchFamily="18" charset="0"/>
              </a:rPr>
              <a:t>Future Work</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229600" cy="4525963"/>
          </a:xfrm>
        </p:spPr>
        <p:txBody>
          <a:bodyPr>
            <a:normAutofit/>
          </a:bodyPr>
          <a:lstStyle/>
          <a:p>
            <a:pPr marL="0" marR="0" lvl="0" indent="0">
              <a:lnSpc>
                <a:spcPct val="200000"/>
              </a:lnSpc>
              <a:spcBef>
                <a:spcPts val="200"/>
              </a:spcBef>
              <a:spcAft>
                <a:spcPts val="0"/>
              </a:spcAft>
              <a:buNone/>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ANDROID APP</a:t>
            </a:r>
          </a:p>
          <a:p>
            <a:pPr marL="0" marR="0" indent="342265">
              <a:lnSpc>
                <a:spcPct val="20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future we are going to launch an android app for our system to broaden the usage of our application. Because the usage of apps in becoming more and more convenient now a days and it also increases the portability and the extensibility of project.</a:t>
            </a:r>
          </a:p>
          <a:p>
            <a:pPr>
              <a:lnSpc>
                <a:spcPct val="20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41</a:t>
            </a:fld>
            <a:endParaRPr lang="en-US"/>
          </a:p>
        </p:txBody>
      </p:sp>
    </p:spTree>
    <p:extLst>
      <p:ext uri="{BB962C8B-B14F-4D97-AF65-F5344CB8AC3E}">
        <p14:creationId xmlns:p14="http://schemas.microsoft.com/office/powerpoint/2010/main" val="17875920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59" y="2053641"/>
            <a:ext cx="2751871" cy="2760098"/>
          </a:xfrm>
        </p:spPr>
        <p:txBody>
          <a:bodyPr>
            <a:normAutofit/>
          </a:bodyPr>
          <a:lstStyle/>
          <a:p>
            <a:r>
              <a:rPr lang="en-US" sz="4100" b="1">
                <a:solidFill>
                  <a:srgbClr val="FFFFFF"/>
                </a:solidFill>
              </a:rPr>
              <a:t>References:</a:t>
            </a:r>
          </a:p>
        </p:txBody>
      </p:sp>
      <p:sp>
        <p:nvSpPr>
          <p:cNvPr id="3" name="Content Placeholder 2"/>
          <p:cNvSpPr>
            <a:spLocks noGrp="1"/>
          </p:cNvSpPr>
          <p:nvPr>
            <p:ph idx="1"/>
          </p:nvPr>
        </p:nvSpPr>
        <p:spPr>
          <a:xfrm>
            <a:off x="1309977" y="1600200"/>
            <a:ext cx="7023493" cy="4937569"/>
          </a:xfrm>
        </p:spPr>
        <p:txBody>
          <a:bodyPr anchor="ctr">
            <a:noAutofit/>
          </a:bodyPr>
          <a:lstStyle/>
          <a:p>
            <a:pPr marL="0" marR="0" indent="0">
              <a:lnSpc>
                <a:spcPts val="955"/>
              </a:lnSpc>
              <a:spcBef>
                <a:spcPts val="0"/>
              </a:spcBef>
              <a:spcAft>
                <a:spcPts val="80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US" sz="1600" dirty="0">
              <a:latin typeface="Times New Roman" panose="02020603050405020304" pitchFamily="18" charset="0"/>
              <a:cs typeface="Times New Roman" panose="02020603050405020304" pitchFamily="18" charset="0"/>
              <a:hlinkClick r:id="rId2"/>
            </a:endParaRPr>
          </a:p>
          <a:p>
            <a:pPr marL="0" marR="0">
              <a:lnSpc>
                <a:spcPct val="150000"/>
              </a:lnSpc>
              <a:spcBef>
                <a:spcPts val="0"/>
              </a:spcBef>
              <a:spcAft>
                <a:spcPts val="800"/>
              </a:spcAft>
            </a:pPr>
            <a:endParaRPr lang="en-US" sz="1600" dirty="0">
              <a:latin typeface="Times New Roman" panose="02020603050405020304" pitchFamily="18" charset="0"/>
              <a:cs typeface="Times New Roman" panose="02020603050405020304" pitchFamily="18" charset="0"/>
              <a:hlinkClick r:id="rId2"/>
            </a:endParaRPr>
          </a:p>
          <a:p>
            <a:pPr marL="0" marR="0">
              <a:lnSpc>
                <a:spcPct val="150000"/>
              </a:lnSpc>
              <a:spcBef>
                <a:spcPts val="0"/>
              </a:spcBef>
              <a:spcAft>
                <a:spcPts val="800"/>
              </a:spcAft>
            </a:pPr>
            <a:endParaRPr lang="en-US" sz="1600" dirty="0">
              <a:latin typeface="Times New Roman" panose="02020603050405020304" pitchFamily="18" charset="0"/>
              <a:cs typeface="Times New Roman" panose="02020603050405020304" pitchFamily="18" charset="0"/>
              <a:hlinkClick r:id="rId2"/>
            </a:endParaRPr>
          </a:p>
          <a:p>
            <a:pPr marL="0" marR="0">
              <a:lnSpc>
                <a:spcPct val="150000"/>
              </a:lnSpc>
              <a:spcBef>
                <a:spcPts val="0"/>
              </a:spcBef>
              <a:spcAft>
                <a:spcPts val="800"/>
              </a:spcAft>
            </a:pPr>
            <a:r>
              <a:rPr lang="en-US" sz="1600" dirty="0">
                <a:hlinkClick r:id="rId3"/>
              </a:rPr>
              <a:t>https://towardsdatascience.com/introduction-to-recommender-systems-6c66cf15ada</a:t>
            </a:r>
            <a:r>
              <a:rPr lang="en-US" sz="1600" dirty="0"/>
              <a:t> </a:t>
            </a:r>
            <a:r>
              <a:rPr lang="en-US" sz="1600" dirty="0">
                <a:latin typeface="Times New Roman" panose="02020603050405020304" pitchFamily="18" charset="0"/>
                <a:cs typeface="Times New Roman" panose="02020603050405020304" pitchFamily="18" charset="0"/>
                <a:hlinkClick r:id="rId3"/>
              </a:rPr>
              <a:t>[1]</a:t>
            </a:r>
            <a:endParaRPr lang="en-US" sz="16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r>
              <a:rPr lang="en-US" sz="1600" dirty="0">
                <a:latin typeface="Times New Roman" panose="02020603050405020304" pitchFamily="18" charset="0"/>
                <a:cs typeface="Times New Roman" panose="02020603050405020304" pitchFamily="18" charset="0"/>
                <a:hlinkClick r:id="rId4"/>
              </a:rPr>
              <a:t>http://rejoiner.com/resources/amazon-recommendations-secret-selling-online/#:~:text=Amazon%20currently%20uses%20item%2Dto,recommendation%20list%20for%20the%20user.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4"/>
              </a:rPr>
              <a:t>[2]</a:t>
            </a:r>
            <a:endParaRPr lang="en-US" sz="16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r>
              <a:rPr lang="en-US" sz="1600" dirty="0">
                <a:latin typeface="Times New Roman" panose="02020603050405020304" pitchFamily="18" charset="0"/>
                <a:cs typeface="Times New Roman" panose="02020603050405020304" pitchFamily="18" charset="0"/>
                <a:hlinkClick r:id="rId5"/>
              </a:rPr>
              <a:t>https://www.kdnuggets.com/2019/08/order-matters-alibabas-transformer-based-recommender-system.html#:~:text=Ranking%20Candidates&amp;text=The%20retrieval%20step%20used%20at,these%20candidates%20with%20high%20precision.</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5"/>
              </a:rPr>
              <a:t>[3]</a:t>
            </a:r>
            <a:endParaRPr lang="en-US" sz="16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https://www.kaggle.com/datasets</a:t>
            </a:r>
            <a:r>
              <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[4]</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50000"/>
              </a:lnSpc>
              <a:spcBef>
                <a:spcPts val="0"/>
              </a:spcBef>
              <a:spcAft>
                <a:spcPts val="800"/>
              </a:spcAft>
            </a:pPr>
            <a:endPar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US" sz="1600" dirty="0">
              <a:solidFill>
                <a:srgbClr val="000000"/>
              </a:solidFill>
              <a:latin typeface="Times New Roman" panose="02020603050405020304" pitchFamily="18" charset="0"/>
              <a:cs typeface="Times New Roman" panose="02020603050405020304" pitchFamily="18" charset="0"/>
            </a:endParaRPr>
          </a:p>
          <a:p>
            <a:pPr>
              <a:lnSpc>
                <a:spcPct val="90000"/>
              </a:lnSpc>
            </a:pP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152275" y="6223702"/>
            <a:ext cx="3967171" cy="314067"/>
          </a:xfrm>
        </p:spPr>
        <p:txBody>
          <a:bodyPr>
            <a:normAutofit/>
          </a:bodyPr>
          <a:lstStyle/>
          <a:p>
            <a:pPr algn="r">
              <a:spcAft>
                <a:spcPts val="600"/>
              </a:spcAft>
            </a:pPr>
            <a:r>
              <a:rPr lang="en-US" sz="900">
                <a:solidFill>
                  <a:srgbClr val="898989"/>
                </a:solidFill>
              </a:rPr>
              <a:t>External Presentation</a:t>
            </a:r>
          </a:p>
        </p:txBody>
      </p:sp>
      <p:sp>
        <p:nvSpPr>
          <p:cNvPr id="6" name="Slide Number Placeholder 5"/>
          <p:cNvSpPr>
            <a:spLocks noGrp="1"/>
          </p:cNvSpPr>
          <p:nvPr>
            <p:ph type="sldNum" sz="quarter" idx="12"/>
          </p:nvPr>
        </p:nvSpPr>
        <p:spPr>
          <a:xfrm>
            <a:off x="8119447" y="6223702"/>
            <a:ext cx="428046" cy="314067"/>
          </a:xfrm>
        </p:spPr>
        <p:txBody>
          <a:bodyPr>
            <a:normAutofit/>
          </a:bodyPr>
          <a:lstStyle/>
          <a:p>
            <a:pPr>
              <a:spcAft>
                <a:spcPts val="600"/>
              </a:spcAft>
            </a:pPr>
            <a:fld id="{21BAB6EE-EAEA-4561-8880-8DF9D3AB286A}" type="slidenum">
              <a:rPr lang="en-US" sz="900">
                <a:solidFill>
                  <a:srgbClr val="898989"/>
                </a:solidFill>
              </a:rPr>
              <a:pPr>
                <a:spcAft>
                  <a:spcPts val="600"/>
                </a:spcAft>
              </a:pPr>
              <a:t>42</a:t>
            </a:fld>
            <a:endParaRPr lang="en-US" sz="900">
              <a:solidFill>
                <a:srgbClr val="898989"/>
              </a:solidFill>
            </a:endParaRPr>
          </a:p>
        </p:txBody>
      </p:sp>
      <p:sp>
        <p:nvSpPr>
          <p:cNvPr id="9" name="Title 1">
            <a:extLst>
              <a:ext uri="{FF2B5EF4-FFF2-40B4-BE49-F238E27FC236}">
                <a16:creationId xmlns:a16="http://schemas.microsoft.com/office/drawing/2014/main" id="{6CEA9249-54E0-4AE4-B3F5-2B85CFE5C724}"/>
              </a:ext>
            </a:extLst>
          </p:cNvPr>
          <p:cNvSpPr txBox="1">
            <a:spLocks/>
          </p:cNvSpPr>
          <p:nvPr/>
        </p:nvSpPr>
        <p:spPr>
          <a:xfrm>
            <a:off x="1600200" y="609600"/>
            <a:ext cx="76738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u="sng" dirty="0">
                <a:solidFill>
                  <a:schemeClr val="tx1"/>
                </a:solidFill>
              </a:rPr>
              <a:t>References</a:t>
            </a:r>
          </a:p>
        </p:txBody>
      </p:sp>
    </p:spTree>
    <p:extLst>
      <p:ext uri="{BB962C8B-B14F-4D97-AF65-F5344CB8AC3E}">
        <p14:creationId xmlns:p14="http://schemas.microsoft.com/office/powerpoint/2010/main" val="252096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BE273D-ED9E-4423-A94E-76C04C151B17}"/>
              </a:ext>
            </a:extLst>
          </p:cNvPr>
          <p:cNvSpPr>
            <a:spLocks noGrp="1"/>
          </p:cNvSpPr>
          <p:nvPr>
            <p:ph type="ftr" sz="quarter" idx="11"/>
          </p:nvPr>
        </p:nvSpPr>
        <p:spPr/>
        <p:txBody>
          <a:bodyPr/>
          <a:lstStyle/>
          <a:p>
            <a:r>
              <a:rPr lang="en-US"/>
              <a:t>External Presentation</a:t>
            </a:r>
          </a:p>
        </p:txBody>
      </p:sp>
      <p:sp>
        <p:nvSpPr>
          <p:cNvPr id="3" name="Slide Number Placeholder 2">
            <a:extLst>
              <a:ext uri="{FF2B5EF4-FFF2-40B4-BE49-F238E27FC236}">
                <a16:creationId xmlns:a16="http://schemas.microsoft.com/office/drawing/2014/main" id="{E18F8C8E-415E-41ED-863A-EC3092CB4C71}"/>
              </a:ext>
            </a:extLst>
          </p:cNvPr>
          <p:cNvSpPr>
            <a:spLocks noGrp="1"/>
          </p:cNvSpPr>
          <p:nvPr>
            <p:ph type="sldNum" sz="quarter" idx="12"/>
          </p:nvPr>
        </p:nvSpPr>
        <p:spPr/>
        <p:txBody>
          <a:bodyPr/>
          <a:lstStyle/>
          <a:p>
            <a:fld id="{21BAB6EE-EAEA-4561-8880-8DF9D3AB286A}" type="slidenum">
              <a:rPr lang="en-US" smtClean="0"/>
              <a:pPr/>
              <a:t>43</a:t>
            </a:fld>
            <a:endParaRPr lang="en-US"/>
          </a:p>
        </p:txBody>
      </p:sp>
      <p:sp>
        <p:nvSpPr>
          <p:cNvPr id="4" name="Content Placeholder 2">
            <a:extLst>
              <a:ext uri="{FF2B5EF4-FFF2-40B4-BE49-F238E27FC236}">
                <a16:creationId xmlns:a16="http://schemas.microsoft.com/office/drawing/2014/main" id="{A610878F-BF0E-42F5-ABE5-3F95B0329598}"/>
              </a:ext>
            </a:extLst>
          </p:cNvPr>
          <p:cNvSpPr txBox="1">
            <a:spLocks/>
          </p:cNvSpPr>
          <p:nvPr/>
        </p:nvSpPr>
        <p:spPr>
          <a:xfrm>
            <a:off x="1309977" y="1676400"/>
            <a:ext cx="7023493" cy="4724400"/>
          </a:xfrm>
          <a:prstGeom prst="rect">
            <a:avLst/>
          </a:prstGeom>
        </p:spPr>
        <p:txBody>
          <a:bodyPr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spcAft>
                <a:spcPts val="800"/>
              </a:spcAft>
              <a:buNone/>
            </a:pPr>
            <a:endParaRPr lang="en-US" sz="1200" dirty="0">
              <a:latin typeface="Times New Roman" panose="02020603050405020304" pitchFamily="18" charset="0"/>
              <a:cs typeface="Times New Roman" panose="02020603050405020304" pitchFamily="18" charset="0"/>
              <a:hlinkClick r:id="rId2"/>
            </a:endParaRPr>
          </a:p>
          <a:p>
            <a:pPr marL="0">
              <a:lnSpc>
                <a:spcPct val="150000"/>
              </a:lnSpc>
              <a:spcBef>
                <a:spcPts val="0"/>
              </a:spcBef>
              <a:spcAft>
                <a:spcPts val="800"/>
              </a:spcAft>
            </a:pPr>
            <a:endParaRPr lang="en-US" sz="1200" dirty="0">
              <a:latin typeface="Times New Roman" panose="02020603050405020304" pitchFamily="18" charset="0"/>
              <a:cs typeface="Times New Roman" panose="02020603050405020304" pitchFamily="18" charset="0"/>
              <a:hlinkClick r:id="rId3"/>
            </a:endParaRPr>
          </a:p>
          <a:p>
            <a:pPr marL="0">
              <a:lnSpc>
                <a:spcPct val="150000"/>
              </a:lnSpc>
              <a:spcBef>
                <a:spcPts val="0"/>
              </a:spcBef>
              <a:spcAft>
                <a:spcPts val="800"/>
              </a:spcAft>
            </a:pPr>
            <a:endParaRPr lang="en-US" sz="1200" dirty="0">
              <a:latin typeface="Times New Roman" panose="02020603050405020304" pitchFamily="18" charset="0"/>
              <a:cs typeface="Times New Roman" panose="02020603050405020304" pitchFamily="18" charset="0"/>
              <a:hlinkClick r:id="rId3"/>
            </a:endParaRPr>
          </a:p>
          <a:p>
            <a:pPr marL="0" indent="0">
              <a:lnSpc>
                <a:spcPct val="150000"/>
              </a:lnSpc>
              <a:spcBef>
                <a:spcPts val="0"/>
              </a:spcBef>
              <a:spcAft>
                <a:spcPts val="800"/>
              </a:spcAft>
              <a:buNone/>
            </a:pPr>
            <a:endParaRPr lang="en-US" sz="1200" dirty="0">
              <a:latin typeface="Times New Roman" panose="02020603050405020304" pitchFamily="18" charset="0"/>
              <a:cs typeface="Times New Roman" panose="02020603050405020304" pitchFamily="18" charset="0"/>
              <a:hlinkClick r:id="rId3"/>
            </a:endParaRPr>
          </a:p>
          <a:p>
            <a:pPr marL="0">
              <a:lnSpc>
                <a:spcPct val="150000"/>
              </a:lnSpc>
              <a:spcBef>
                <a:spcPts val="0"/>
              </a:spcBef>
              <a:spcAft>
                <a:spcPts val="800"/>
              </a:spcAft>
            </a:pPr>
            <a:r>
              <a:rPr lang="en-US" sz="1200" dirty="0">
                <a:latin typeface="Times New Roman" panose="02020603050405020304" pitchFamily="18" charset="0"/>
                <a:cs typeface="Times New Roman" panose="02020603050405020304" pitchFamily="18" charset="0"/>
                <a:hlinkClick r:id="rId3"/>
              </a:rPr>
              <a:t>https://www.atlassian.com/software/jira/pricing?&amp;aceid=&amp;adposition=&amp;adgroup=96100975406&amp;campaign=9526674172&amp;creative=423387260866&amp;device=c&amp;keyword=%2Bagile&amp;matchtype=b&amp;network=g&amp;placement=&amp;ds_kids=p52018286196&amp;ds_e=GOOGLE&amp;ds_eid=700000001558501&amp;ds_e1=GOOGLE&amp;gclid=CjwKCAjwx9_4BRAHEiwApAt0zi0sSjkgtqbaPDSysgI9znQfVuec0wRW2b_-Me6dfYtakq1j3cLMnxoCQpMQAvD_BwE&amp;gclsrc=aw.ds</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[5]</a:t>
            </a:r>
            <a:endParaRPr lang="en-US" sz="12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r>
              <a:rPr lang="en-US" sz="1200" dirty="0">
                <a:latin typeface="Times New Roman" panose="02020603050405020304" pitchFamily="18" charset="0"/>
                <a:cs typeface="Times New Roman" panose="02020603050405020304" pitchFamily="18" charset="0"/>
                <a:hlinkClick r:id="rId4"/>
              </a:rPr>
              <a:t>https://www.datacamp.com/community/tutorials/recommender-systems-python?utm_source=adwords_ppc&amp;utm_campaignid=1455363063&amp;utm_adgroupid=65083631748&amp;utm_device=c&amp;utm_keyword=&amp;utm_matchtype=b&amp;utm_network=g&amp;utm_adpostion=&amp;utm_creative=278443377095&amp;utm_targetid=aud-517318242147:dsa-473406569915&amp;utm_loc_interest_ms=&amp;utm_loc_physical_ms=9075152&amp;gclid=CjwKCAjwx9_4BRAHEiwApAt0zsKpenq8GlzxhM3ENptyjIWO9x1Kxr48Wrp-PrSNR1nZpK11kTqbhBoCDR0QAvD_BwE</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4"/>
              </a:rPr>
              <a:t>[6]</a:t>
            </a:r>
            <a:endParaRPr lang="en-US" sz="12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r>
              <a:rPr lang="en-US" sz="1200" dirty="0">
                <a:hlinkClick r:id="rId2"/>
              </a:rPr>
              <a:t>https://www.researchgate.net/publication/319271789_Family_Shopping_Recommendation_System_Using_User_Profile_and_Behavior_Data/fulltext/599f9a340f7e9b3639fe2634/Family-Shopping-Recommendation-System-Using-User-Profile-and-Behavior-Data.pdf [7]</a:t>
            </a:r>
            <a:endParaRPr lang="en-US" sz="1200" dirty="0">
              <a:latin typeface="Times New Roman" panose="02020603050405020304" pitchFamily="18" charset="0"/>
              <a:cs typeface="Times New Roman" panose="02020603050405020304" pitchFamily="18" charset="0"/>
            </a:endParaRPr>
          </a:p>
          <a:p>
            <a:pPr marL="0">
              <a:lnSpc>
                <a:spcPct val="150000"/>
              </a:lnSpc>
              <a:spcBef>
                <a:spcPts val="0"/>
              </a:spcBef>
              <a:spcAft>
                <a:spcPts val="800"/>
              </a:spcAft>
            </a:pP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a:lnSpc>
                <a:spcPct val="150000"/>
              </a:lnSpc>
              <a:spcBef>
                <a:spcPts val="0"/>
              </a:spcBef>
              <a:spcAft>
                <a:spcPts val="800"/>
              </a:spcAft>
            </a:pPr>
            <a:endParaRPr lang="en-US" sz="1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a:lnSpc>
                <a:spcPct val="150000"/>
              </a:lnSpc>
              <a:spcBef>
                <a:spcPts val="0"/>
              </a:spcBef>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90000"/>
              </a:lnSpc>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5C4DCE3-3629-4B82-8B80-D96F27C96C5C}"/>
              </a:ext>
            </a:extLst>
          </p:cNvPr>
          <p:cNvSpPr txBox="1">
            <a:spLocks/>
          </p:cNvSpPr>
          <p:nvPr/>
        </p:nvSpPr>
        <p:spPr>
          <a:xfrm>
            <a:off x="1600200" y="609600"/>
            <a:ext cx="76738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u="sng" dirty="0">
                <a:solidFill>
                  <a:schemeClr val="tx1"/>
                </a:solidFill>
              </a:rPr>
              <a:t>Cont.…..</a:t>
            </a:r>
          </a:p>
        </p:txBody>
      </p:sp>
    </p:spTree>
    <p:extLst>
      <p:ext uri="{BB962C8B-B14F-4D97-AF65-F5344CB8AC3E}">
        <p14:creationId xmlns:p14="http://schemas.microsoft.com/office/powerpoint/2010/main" val="44072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741133"/>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a:t>External Presentation</a:t>
            </a:r>
          </a:p>
        </p:txBody>
      </p:sp>
      <p:sp>
        <p:nvSpPr>
          <p:cNvPr id="13" name="Slide Number Placeholder 12"/>
          <p:cNvSpPr>
            <a:spLocks noGrp="1"/>
          </p:cNvSpPr>
          <p:nvPr>
            <p:ph type="sldNum" sz="quarter" idx="12"/>
          </p:nvPr>
        </p:nvSpPr>
        <p:spPr/>
        <p:txBody>
          <a:bodyPr/>
          <a:lstStyle/>
          <a:p>
            <a:fld id="{21BAB6EE-EAEA-4561-8880-8DF9D3AB286A}" type="slidenum">
              <a:rPr lang="en-US" smtClean="0"/>
              <a:pPr/>
              <a:t>44</a:t>
            </a:fld>
            <a:endParaRPr lang="en-US"/>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048000"/>
            <a:ext cx="172983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Our final year project “</a:t>
            </a:r>
            <a:r>
              <a:rPr lang="en-GB"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System</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the Purchase Data of the Shopping Arcades</a:t>
            </a:r>
            <a:r>
              <a:rPr lang="en-US" sz="2000" dirty="0">
                <a:latin typeface="Times New Roman" panose="02020603050405020304" pitchFamily="18" charset="0"/>
                <a:cs typeface="Times New Roman" panose="02020603050405020304" pitchFamily="18" charset="0"/>
              </a:rPr>
              <a:t>”. It has been noted that In Pakistan there are a lot  of shopping arcades, but  they don’t have any order of item’s according to user interest.</a:t>
            </a:r>
          </a:p>
          <a:p>
            <a:pPr marL="0" indent="0" algn="just">
              <a:buNone/>
            </a:pPr>
            <a:r>
              <a:rPr lang="en-US" sz="2000" dirty="0">
                <a:latin typeface="Times New Roman" panose="02020603050405020304" pitchFamily="18" charset="0"/>
                <a:cs typeface="Times New Roman" panose="02020603050405020304" pitchFamily="18" charset="0"/>
              </a:rPr>
              <a:t>Our Recommendation system  can help Owner of Shopping arcades to arrange items according to user interest and increase their sale and business and easiness of user.</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8791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Related Work /Application</a:t>
            </a: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183B115-2936-48F2-A2A6-E5C13982E3D3}"/>
              </a:ext>
            </a:extLst>
          </p:cNvPr>
          <p:cNvGraphicFramePr>
            <a:graphicFrameLocks noGrp="1"/>
          </p:cNvGraphicFramePr>
          <p:nvPr>
            <p:extLst>
              <p:ext uri="{D42A27DB-BD31-4B8C-83A1-F6EECF244321}">
                <p14:modId xmlns:p14="http://schemas.microsoft.com/office/powerpoint/2010/main" val="657493307"/>
              </p:ext>
            </p:extLst>
          </p:nvPr>
        </p:nvGraphicFramePr>
        <p:xfrm>
          <a:off x="685800" y="1752600"/>
          <a:ext cx="7315200" cy="4790339"/>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3884321779"/>
                    </a:ext>
                  </a:extLst>
                </a:gridCol>
                <a:gridCol w="2381500">
                  <a:extLst>
                    <a:ext uri="{9D8B030D-6E8A-4147-A177-3AD203B41FA5}">
                      <a16:colId xmlns:a16="http://schemas.microsoft.com/office/drawing/2014/main" val="1979166795"/>
                    </a:ext>
                  </a:extLst>
                </a:gridCol>
                <a:gridCol w="2571500">
                  <a:extLst>
                    <a:ext uri="{9D8B030D-6E8A-4147-A177-3AD203B41FA5}">
                      <a16:colId xmlns:a16="http://schemas.microsoft.com/office/drawing/2014/main" val="2687716188"/>
                    </a:ext>
                  </a:extLst>
                </a:gridCol>
              </a:tblGrid>
              <a:tr h="538501">
                <a:tc>
                  <a:txBody>
                    <a:bodyPr/>
                    <a:lstStyle/>
                    <a:p>
                      <a:pPr marL="0" marR="0">
                        <a:lnSpc>
                          <a:spcPct val="106000"/>
                        </a:lnSpc>
                        <a:spcBef>
                          <a:spcPts val="0"/>
                        </a:spcBef>
                        <a:spcAft>
                          <a:spcPts val="800"/>
                        </a:spcAft>
                      </a:pPr>
                      <a:r>
                        <a:rPr lang="en-US" sz="2400" b="1" dirty="0">
                          <a:effectLst/>
                          <a:latin typeface="Times New Roman" panose="02020603050405020304" pitchFamily="18" charset="0"/>
                          <a:cs typeface="Times New Roman" panose="02020603050405020304" pitchFamily="18" charset="0"/>
                        </a:rPr>
                        <a:t> Application </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6000"/>
                        </a:lnSpc>
                        <a:spcBef>
                          <a:spcPts val="0"/>
                        </a:spcBef>
                        <a:spcAft>
                          <a:spcPts val="800"/>
                        </a:spcAft>
                      </a:pPr>
                      <a:r>
                        <a:rPr lang="en-US" sz="2400" dirty="0">
                          <a:effectLst/>
                        </a:rPr>
                        <a:t>      </a:t>
                      </a:r>
                      <a:r>
                        <a:rPr lang="en-US" sz="2400" dirty="0">
                          <a:effectLst/>
                          <a:latin typeface="Times New Roman" panose="02020603050405020304" pitchFamily="18" charset="0"/>
                          <a:cs typeface="Times New Roman" panose="02020603050405020304" pitchFamily="18" charset="0"/>
                        </a:rPr>
                        <a:t>Weakness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6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Project Solution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208928187"/>
                  </a:ext>
                </a:extLst>
              </a:tr>
              <a:tr h="967698">
                <a:tc>
                  <a:txBody>
                    <a:bodyPr/>
                    <a:lstStyle/>
                    <a:p>
                      <a:pPr marL="0" marR="0">
                        <a:lnSpc>
                          <a:spcPts val="1280"/>
                        </a:lnSpc>
                        <a:spcBef>
                          <a:spcPts val="0"/>
                        </a:spcBef>
                        <a:spcAft>
                          <a:spcPts val="800"/>
                        </a:spcAft>
                      </a:pPr>
                      <a:endParaRPr lang="en-US" sz="1800" dirty="0">
                        <a:effectLst/>
                      </a:endParaRPr>
                    </a:p>
                    <a:p>
                      <a:pPr marL="0" marR="0">
                        <a:lnSpc>
                          <a:spcPts val="1280"/>
                        </a:lnSpc>
                        <a:spcBef>
                          <a:spcPts val="0"/>
                        </a:spcBef>
                        <a:spcAft>
                          <a:spcPts val="800"/>
                        </a:spcAft>
                      </a:pPr>
                      <a:r>
                        <a:rPr lang="en-US" sz="1800" dirty="0">
                          <a:effectLst/>
                        </a:rPr>
                        <a:t> Online</a:t>
                      </a:r>
                    </a:p>
                    <a:p>
                      <a:pPr marL="0" marR="0">
                        <a:lnSpc>
                          <a:spcPts val="1280"/>
                        </a:lnSpc>
                        <a:spcBef>
                          <a:spcPts val="0"/>
                        </a:spcBef>
                        <a:spcAft>
                          <a:spcPts val="800"/>
                        </a:spcAft>
                      </a:pPr>
                      <a:r>
                        <a:rPr lang="en-US" sz="1800" dirty="0">
                          <a:effectLst/>
                        </a:rPr>
                        <a:t> Recommendation</a:t>
                      </a:r>
                    </a:p>
                    <a:p>
                      <a:pPr marL="0" marR="0">
                        <a:lnSpc>
                          <a:spcPts val="1280"/>
                        </a:lnSpc>
                        <a:spcBef>
                          <a:spcPts val="0"/>
                        </a:spcBef>
                        <a:spcAft>
                          <a:spcPts val="800"/>
                        </a:spcAft>
                      </a:pPr>
                      <a:r>
                        <a:rPr lang="en-US" sz="1800" dirty="0">
                          <a:effectLst/>
                        </a:rPr>
                        <a:t> systems</a:t>
                      </a:r>
                    </a:p>
                    <a:p>
                      <a:pPr marL="0" marR="0">
                        <a:lnSpc>
                          <a:spcPts val="128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28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These System Works</a:t>
                      </a:r>
                    </a:p>
                    <a:p>
                      <a:pPr marL="0" marR="0">
                        <a:lnSpc>
                          <a:spcPts val="128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Online </a:t>
                      </a:r>
                    </a:p>
                    <a:p>
                      <a:pPr marL="0" marR="0">
                        <a:lnSpc>
                          <a:spcPts val="1280"/>
                        </a:lnSpc>
                        <a:spcBef>
                          <a:spcPts val="0"/>
                        </a:spcBef>
                        <a:spcAft>
                          <a:spcPts val="800"/>
                        </a:spcAft>
                      </a:pPr>
                      <a:endParaRPr lang="en-US" sz="2000" dirty="0">
                        <a:effectLst/>
                        <a:latin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ts val="128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made offline application</a:t>
                      </a:r>
                    </a:p>
                    <a:p>
                      <a:pPr marL="0" marR="0">
                        <a:lnSpc>
                          <a:spcPts val="128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128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291061810"/>
                  </a:ext>
                </a:extLst>
              </a:tr>
              <a:tr h="764227">
                <a:tc>
                  <a:txBody>
                    <a:bodyPr/>
                    <a:lstStyle/>
                    <a:p>
                      <a:pPr marL="0" marR="0" lvl="0" indent="0" algn="l" defTabSz="914400" rtl="0" eaLnBrk="1" fontAlgn="auto" latinLnBrk="0" hangingPunct="1">
                        <a:lnSpc>
                          <a:spcPct val="106000"/>
                        </a:lnSpc>
                        <a:spcBef>
                          <a:spcPts val="0"/>
                        </a:spcBef>
                        <a:spcAft>
                          <a:spcPts val="800"/>
                        </a:spcAft>
                        <a:buClrTx/>
                        <a:buSzTx/>
                        <a:buFontTx/>
                        <a:buNone/>
                        <a:tabLst/>
                        <a:defRPr/>
                      </a:pPr>
                      <a:r>
                        <a:rPr lang="en-US" sz="2000" dirty="0">
                          <a:effectLst/>
                          <a:latin typeface="Calibri" panose="020F0502020204030204" pitchFamily="34" charset="0"/>
                          <a:ea typeface="Calibri" panose="020F0502020204030204" pitchFamily="34" charset="0"/>
                          <a:cs typeface="Arial" panose="020B0604020202020204" pitchFamily="34" charset="0"/>
                        </a:rPr>
                        <a:t>  Amazon</a:t>
                      </a:r>
                      <a:r>
                        <a:rPr lang="en-US" sz="2000" dirty="0">
                          <a:effectLst/>
                          <a:latin typeface="Calibri" panose="020F0502020204030204" pitchFamily="34" charset="0"/>
                          <a:ea typeface="Calibri" panose="020F0502020204030204" pitchFamily="34" charset="0"/>
                          <a:cs typeface="Arial" panose="020B0604020202020204" pitchFamily="34" charset="0"/>
                          <a:hlinkClick r:id="rId2"/>
                        </a:rPr>
                        <a:t>[2]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280"/>
                        </a:lnSpc>
                        <a:spcBef>
                          <a:spcPts val="0"/>
                        </a:spcBef>
                        <a:spcAft>
                          <a:spcPts val="800"/>
                        </a:spcAft>
                      </a:pPr>
                      <a:r>
                        <a:rPr lang="en-US" sz="1200" dirty="0">
                          <a:effectLst/>
                        </a:rPr>
                        <a:t> </a:t>
                      </a:r>
                      <a:r>
                        <a:rPr lang="en-US" sz="2000" dirty="0">
                          <a:effectLst/>
                          <a:latin typeface="Times New Roman" panose="02020603050405020304" pitchFamily="18" charset="0"/>
                          <a:cs typeface="Times New Roman" panose="02020603050405020304" pitchFamily="18" charset="0"/>
                        </a:rPr>
                        <a:t>These System Works </a:t>
                      </a:r>
                    </a:p>
                    <a:p>
                      <a:pPr marL="0" marR="0">
                        <a:lnSpc>
                          <a:spcPts val="128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Online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0" marR="0" lvl="0" indent="0" algn="l" defTabSz="457200" rtl="0" eaLnBrk="1" fontAlgn="auto" latinLnBrk="0" hangingPunct="1">
                        <a:lnSpc>
                          <a:spcPct val="106000"/>
                        </a:lnSpc>
                        <a:spcBef>
                          <a:spcPts val="0"/>
                        </a:spcBef>
                        <a:spcAft>
                          <a:spcPts val="800"/>
                        </a:spcAft>
                        <a:buClrTx/>
                        <a:buSzTx/>
                        <a:buFontTx/>
                        <a:buNone/>
                        <a:tabLst/>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a have make  offline</a:t>
                      </a:r>
                    </a:p>
                    <a:p>
                      <a:pPr marL="0" marR="0" lvl="0" indent="0" algn="l" defTabSz="457200" rtl="0" eaLnBrk="1" fontAlgn="auto" latinLnBrk="0" hangingPunct="1">
                        <a:lnSpc>
                          <a:spcPct val="106000"/>
                        </a:lnSpc>
                        <a:spcBef>
                          <a:spcPts val="0"/>
                        </a:spcBef>
                        <a:spcAft>
                          <a:spcPts val="800"/>
                        </a:spcAft>
                        <a:buClrTx/>
                        <a:buSzTx/>
                        <a:buFontTx/>
                        <a:buNone/>
                        <a:tabLst/>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application</a:t>
                      </a:r>
                    </a:p>
                  </a:txBody>
                  <a:tcPr marL="0" marR="0" marT="0" marB="0" anchor="b"/>
                </a:tc>
                <a:extLst>
                  <a:ext uri="{0D108BD9-81ED-4DB2-BD59-A6C34878D82A}">
                    <a16:rowId xmlns:a16="http://schemas.microsoft.com/office/drawing/2014/main" val="2090362616"/>
                  </a:ext>
                </a:extLst>
              </a:tr>
              <a:tr h="905651">
                <a:tc>
                  <a:txBody>
                    <a:bodyPr/>
                    <a:lstStyle/>
                    <a:p>
                      <a:pPr marL="0" marR="0">
                        <a:lnSpc>
                          <a:spcPct val="106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Alibaba</a:t>
                      </a:r>
                      <a:r>
                        <a:rPr lang="en-US" sz="2000" dirty="0">
                          <a:effectLst/>
                          <a:latin typeface="Calibri" panose="020F0502020204030204" pitchFamily="34" charset="0"/>
                          <a:ea typeface="Calibri" panose="020F0502020204030204" pitchFamily="34" charset="0"/>
                          <a:cs typeface="Arial" panose="020B0604020202020204" pitchFamily="34" charset="0"/>
                          <a:hlinkClick r:id="rId3"/>
                        </a:rPr>
                        <a:t>[3]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ts val="128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These System Works</a:t>
                      </a:r>
                    </a:p>
                    <a:p>
                      <a:pPr marL="0" marR="0">
                        <a:lnSpc>
                          <a:spcPts val="128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Online </a:t>
                      </a:r>
                    </a:p>
                    <a:p>
                      <a:pPr marL="0" marR="0">
                        <a:lnSpc>
                          <a:spcPct val="106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lvl="0" indent="0" algn="l" defTabSz="457200" rtl="0" eaLnBrk="1" fontAlgn="auto" latinLnBrk="0" hangingPunct="1">
                        <a:lnSpc>
                          <a:spcPct val="106000"/>
                        </a:lnSpc>
                        <a:spcBef>
                          <a:spcPts val="0"/>
                        </a:spcBef>
                        <a:spcAft>
                          <a:spcPts val="800"/>
                        </a:spcAft>
                        <a:buClrTx/>
                        <a:buSzTx/>
                        <a:buFontTx/>
                        <a:buNone/>
                        <a:tabLst/>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made offline </a:t>
                      </a:r>
                    </a:p>
                    <a:p>
                      <a:pPr marL="0" marR="0" lvl="0" indent="0" algn="l" defTabSz="457200" rtl="0" eaLnBrk="1" fontAlgn="auto" latinLnBrk="0" hangingPunct="1">
                        <a:lnSpc>
                          <a:spcPct val="106000"/>
                        </a:lnSpc>
                        <a:spcBef>
                          <a:spcPts val="0"/>
                        </a:spcBef>
                        <a:spcAft>
                          <a:spcPts val="800"/>
                        </a:spcAft>
                        <a:buClrTx/>
                        <a:buSzTx/>
                        <a:buFontTx/>
                        <a:buNone/>
                        <a:tabLst/>
                        <a:defRP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application</a:t>
                      </a:r>
                    </a:p>
                    <a:p>
                      <a:pPr marL="0" marR="0">
                        <a:lnSpc>
                          <a:spcPct val="106000"/>
                        </a:lnSpc>
                        <a:spcBef>
                          <a:spcPts val="0"/>
                        </a:spcBef>
                        <a:spcAft>
                          <a:spcPts val="800"/>
                        </a:spcAft>
                      </a:pPr>
                      <a:endParaRPr lang="en-US" sz="1400" dirty="0">
                        <a:effectLst/>
                        <a:latin typeface="+mn-lt"/>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382613979"/>
                  </a:ext>
                </a:extLst>
              </a:tr>
              <a:tr h="750721">
                <a:tc>
                  <a:txBody>
                    <a:bodyPr/>
                    <a:lstStyle/>
                    <a:p>
                      <a:pPr marL="0" marR="0">
                        <a:lnSpc>
                          <a:spcPct val="106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Times New Roman" panose="02020603050405020304" pitchFamily="18" charset="0"/>
                          <a:cs typeface="Times New Roman" panose="02020603050405020304" pitchFamily="18" charset="0"/>
                        </a:rPr>
                        <a:t>Family Shopping                 Recommendation  System</a:t>
                      </a:r>
                      <a:r>
                        <a:rPr lang="en-US" sz="2000" dirty="0">
                          <a:latin typeface="Times New Roman" panose="02020603050405020304" pitchFamily="18" charset="0"/>
                          <a:cs typeface="Times New Roman" panose="02020603050405020304" pitchFamily="18" charset="0"/>
                          <a:hlinkClick r:id="rId4"/>
                        </a:rPr>
                        <a:t>[7]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6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Only for  Family Members</a:t>
                      </a:r>
                    </a:p>
                    <a:p>
                      <a:pPr marL="0" marR="0">
                        <a:lnSpc>
                          <a:spcPct val="106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nSpc>
                          <a:spcPct val="106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made of whole Shopping Arcades</a:t>
                      </a:r>
                    </a:p>
                    <a:p>
                      <a:pPr marL="0" marR="0">
                        <a:lnSpc>
                          <a:spcPct val="106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825588023"/>
                  </a:ext>
                </a:extLst>
              </a:tr>
            </a:tbl>
          </a:graphicData>
        </a:graphic>
      </p:graphicFrame>
    </p:spTree>
    <p:extLst>
      <p:ext uri="{BB962C8B-B14F-4D97-AF65-F5344CB8AC3E}">
        <p14:creationId xmlns:p14="http://schemas.microsoft.com/office/powerpoint/2010/main" val="16238174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DD77-E15F-4742-8BC4-F09EB6552F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Footer Placeholder 2">
            <a:extLst>
              <a:ext uri="{FF2B5EF4-FFF2-40B4-BE49-F238E27FC236}">
                <a16:creationId xmlns:a16="http://schemas.microsoft.com/office/drawing/2014/main" id="{78DAC350-301A-4442-8518-39207397FC17}"/>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6CFC37E3-472A-4D92-9080-2A2C5F615233}"/>
              </a:ext>
            </a:extLst>
          </p:cNvPr>
          <p:cNvSpPr>
            <a:spLocks noGrp="1"/>
          </p:cNvSpPr>
          <p:nvPr>
            <p:ph type="sldNum" sz="quarter" idx="12"/>
          </p:nvPr>
        </p:nvSpPr>
        <p:spPr/>
        <p:txBody>
          <a:bodyPr/>
          <a:lstStyle/>
          <a:p>
            <a:fld id="{21BAB6EE-EAEA-4561-8880-8DF9D3AB286A}" type="slidenum">
              <a:rPr lang="en-US" smtClean="0"/>
              <a:pPr/>
              <a:t>7</a:t>
            </a:fld>
            <a:endParaRPr lang="en-US"/>
          </a:p>
        </p:txBody>
      </p:sp>
      <p:sp>
        <p:nvSpPr>
          <p:cNvPr id="6" name="TextBox 5">
            <a:extLst>
              <a:ext uri="{FF2B5EF4-FFF2-40B4-BE49-F238E27FC236}">
                <a16:creationId xmlns:a16="http://schemas.microsoft.com/office/drawing/2014/main" id="{8E401546-0689-45F5-AA70-7699B7721682}"/>
              </a:ext>
            </a:extLst>
          </p:cNvPr>
          <p:cNvSpPr txBox="1"/>
          <p:nvPr/>
        </p:nvSpPr>
        <p:spPr>
          <a:xfrm>
            <a:off x="1096206" y="1905001"/>
            <a:ext cx="6980994" cy="335476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Problems and difficulties that the Owner of Shopping Arcades and the people, are facing given below.</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the number of shopping arcades are increasing in number and customers there have their own perception and choice of certain products and items, which is an important aspect for the growth of these shopping arcades. It is important to address the issues that will attract the customers and that help in increasing sale of the business of these shopping arcades.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857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B85F-EF49-4E79-9409-7D14EB3CAA0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Objectives</a:t>
            </a:r>
            <a:br>
              <a:rPr lang="en-US" sz="3600" b="1" dirty="0">
                <a:latin typeface="Times New Roman" panose="02020603050405020304" pitchFamily="18" charset="0"/>
                <a:cs typeface="Times New Roman" panose="02020603050405020304" pitchFamily="18" charset="0"/>
              </a:rPr>
            </a:br>
            <a:endParaRPr lang="en-US" dirty="0"/>
          </a:p>
        </p:txBody>
      </p:sp>
      <p:sp>
        <p:nvSpPr>
          <p:cNvPr id="3" name="Footer Placeholder 2">
            <a:extLst>
              <a:ext uri="{FF2B5EF4-FFF2-40B4-BE49-F238E27FC236}">
                <a16:creationId xmlns:a16="http://schemas.microsoft.com/office/drawing/2014/main" id="{EDDF9578-E0EC-46A8-A4E8-3255036F5E57}"/>
              </a:ext>
            </a:extLst>
          </p:cNvPr>
          <p:cNvSpPr>
            <a:spLocks noGrp="1"/>
          </p:cNvSpPr>
          <p:nvPr>
            <p:ph type="ftr" sz="quarter" idx="11"/>
          </p:nvPr>
        </p:nvSpPr>
        <p:spPr/>
        <p:txBody>
          <a:bodyPr/>
          <a:lstStyle/>
          <a:p>
            <a:r>
              <a:rPr lang="en-US"/>
              <a:t>External Presentation</a:t>
            </a:r>
          </a:p>
        </p:txBody>
      </p:sp>
      <p:sp>
        <p:nvSpPr>
          <p:cNvPr id="4" name="Slide Number Placeholder 3">
            <a:extLst>
              <a:ext uri="{FF2B5EF4-FFF2-40B4-BE49-F238E27FC236}">
                <a16:creationId xmlns:a16="http://schemas.microsoft.com/office/drawing/2014/main" id="{A9C1A007-6867-4B63-BE4C-BE0ABDA23C86}"/>
              </a:ext>
            </a:extLst>
          </p:cNvPr>
          <p:cNvSpPr>
            <a:spLocks noGrp="1"/>
          </p:cNvSpPr>
          <p:nvPr>
            <p:ph type="sldNum" sz="quarter" idx="12"/>
          </p:nvPr>
        </p:nvSpPr>
        <p:spPr/>
        <p:txBody>
          <a:bodyPr/>
          <a:lstStyle/>
          <a:p>
            <a:fld id="{21BAB6EE-EAEA-4561-8880-8DF9D3AB286A}" type="slidenum">
              <a:rPr lang="en-US" smtClean="0"/>
              <a:pPr/>
              <a:t>8</a:t>
            </a:fld>
            <a:endParaRPr lang="en-US"/>
          </a:p>
        </p:txBody>
      </p:sp>
      <p:sp>
        <p:nvSpPr>
          <p:cNvPr id="5" name="Content Placeholder 2">
            <a:extLst>
              <a:ext uri="{FF2B5EF4-FFF2-40B4-BE49-F238E27FC236}">
                <a16:creationId xmlns:a16="http://schemas.microsoft.com/office/drawing/2014/main" id="{BBE3EA79-2509-4749-95BB-86521E9A641A}"/>
              </a:ext>
            </a:extLst>
          </p:cNvPr>
          <p:cNvSpPr txBox="1">
            <a:spLocks/>
          </p:cNvSpPr>
          <p:nvPr/>
        </p:nvSpPr>
        <p:spPr>
          <a:xfrm>
            <a:off x="838200" y="1524000"/>
            <a:ext cx="7848600" cy="460216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ts val="0"/>
              </a:spcBef>
              <a:buNone/>
              <a:tabLst>
                <a:tab pos="6858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r>
              <a:rPr lang="en-US" sz="2000" kern="1200" dirty="0">
                <a:latin typeface="Times New Roman" panose="02020603050405020304" pitchFamily="18" charset="0"/>
                <a:cs typeface="Times New Roman" panose="02020603050405020304" pitchFamily="18" charset="0"/>
              </a:rPr>
              <a:t>To spread awareness about </a:t>
            </a:r>
            <a:r>
              <a:rPr lang="en-US" sz="2000" b="1" dirty="0">
                <a:latin typeface="Times New Roman" panose="02020603050405020304" pitchFamily="18" charset="0"/>
                <a:cs typeface="Times New Roman" panose="02020603050405020304" pitchFamily="18" charset="0"/>
              </a:rPr>
              <a:t>Recommendation System</a:t>
            </a:r>
            <a:r>
              <a:rPr lang="en-US" sz="2000" kern="1200" dirty="0">
                <a:latin typeface="Times New Roman" panose="02020603050405020304" pitchFamily="18" charset="0"/>
                <a:cs typeface="Times New Roman" panose="02020603050405020304" pitchFamily="18" charset="0"/>
              </a:rPr>
              <a:t>  to owner of shopping Arcades for increasing in their business.</a:t>
            </a:r>
          </a:p>
          <a:p>
            <a:pPr>
              <a:lnSpc>
                <a:spcPct val="150000"/>
              </a:lnSpc>
              <a:spcBef>
                <a:spcPts val="0"/>
              </a:spcBef>
              <a:tabLst>
                <a:tab pos="685800" algn="l"/>
              </a:tabLst>
            </a:pPr>
            <a:r>
              <a:rPr lang="en-US" sz="2000" kern="1200" dirty="0">
                <a:latin typeface="Times New Roman" panose="02020603050405020304" pitchFamily="18" charset="0"/>
                <a:cs typeface="Times New Roman" panose="02020603050405020304" pitchFamily="18" charset="0"/>
              </a:rPr>
              <a:t>To educate </a:t>
            </a:r>
            <a:r>
              <a:rPr lang="en-US" sz="2000" dirty="0">
                <a:latin typeface="Times New Roman" panose="02020603050405020304" pitchFamily="18" charset="0"/>
                <a:cs typeface="Times New Roman" panose="02020603050405020304" pitchFamily="18" charset="0"/>
              </a:rPr>
              <a:t>people </a:t>
            </a:r>
            <a:r>
              <a:rPr lang="en-US" sz="2000" kern="1200" dirty="0">
                <a:latin typeface="Times New Roman" panose="02020603050405020304" pitchFamily="18" charset="0"/>
                <a:cs typeface="Times New Roman" panose="02020603050405020304" pitchFamily="18" charset="0"/>
              </a:rPr>
              <a:t> about Big Data and new Technologies for business.</a:t>
            </a:r>
          </a:p>
          <a:p>
            <a:pPr>
              <a:lnSpc>
                <a:spcPct val="150000"/>
              </a:lnSpc>
              <a:spcBef>
                <a:spcPts val="0"/>
              </a:spcBef>
              <a:tabLst>
                <a:tab pos="685800" algn="l"/>
              </a:tabLst>
            </a:pPr>
            <a:r>
              <a:rPr lang="en-US" sz="2000" kern="1200" dirty="0">
                <a:latin typeface="Times New Roman" panose="02020603050405020304" pitchFamily="18" charset="0"/>
                <a:cs typeface="Times New Roman" panose="02020603050405020304" pitchFamily="18" charset="0"/>
              </a:rPr>
              <a:t> </a:t>
            </a:r>
            <a:r>
              <a:rPr lang="en-IE" sz="2000" dirty="0">
                <a:latin typeface="Times New Roman" panose="02020603050405020304" pitchFamily="18" charset="0"/>
                <a:cs typeface="Times New Roman" panose="02020603050405020304" pitchFamily="18" charset="0"/>
              </a:rPr>
              <a:t> Item Recommendations to admin to change rack order.</a:t>
            </a:r>
          </a:p>
          <a:p>
            <a:pPr>
              <a:lnSpc>
                <a:spcPct val="150000"/>
              </a:lnSpc>
              <a:spcBef>
                <a:spcPts val="0"/>
              </a:spcBef>
              <a:tabLst>
                <a:tab pos="685800" algn="l"/>
              </a:tabLst>
            </a:pPr>
            <a:r>
              <a:rPr lang="en-IE" sz="2000" dirty="0">
                <a:latin typeface="Times New Roman" panose="02020603050405020304" pitchFamily="18" charset="0"/>
                <a:cs typeface="Times New Roman" panose="02020603050405020304" pitchFamily="18" charset="0"/>
              </a:rPr>
              <a:t>Seasonal items Recommendations.</a:t>
            </a:r>
          </a:p>
          <a:p>
            <a:pPr>
              <a:lnSpc>
                <a:spcPct val="150000"/>
              </a:lnSpc>
              <a:spcBef>
                <a:spcPts val="0"/>
              </a:spcBef>
              <a:tabLst>
                <a:tab pos="685800" algn="l"/>
              </a:tabLst>
            </a:pPr>
            <a:r>
              <a:rPr lang="en-IE" sz="2000" dirty="0">
                <a:latin typeface="Times New Roman" panose="02020603050405020304" pitchFamily="18" charset="0"/>
                <a:cs typeface="Times New Roman" panose="02020603050405020304" pitchFamily="18" charset="0"/>
              </a:rPr>
              <a:t>Market Need.</a:t>
            </a:r>
          </a:p>
          <a:p>
            <a:pPr>
              <a:lnSpc>
                <a:spcPct val="150000"/>
              </a:lnSpc>
              <a:spcBef>
                <a:spcPts val="0"/>
              </a:spcBef>
              <a:tabLst>
                <a:tab pos="685800" algn="l"/>
              </a:tabLst>
            </a:pPr>
            <a:r>
              <a:rPr lang="en-IE" sz="2000" dirty="0">
                <a:latin typeface="Times New Roman" panose="02020603050405020304" pitchFamily="18" charset="0"/>
                <a:cs typeface="Times New Roman" panose="02020603050405020304" pitchFamily="18" charset="0"/>
              </a:rPr>
              <a:t>Special Day or Event.</a:t>
            </a:r>
          </a:p>
          <a:p>
            <a:pPr>
              <a:lnSpc>
                <a:spcPct val="150000"/>
              </a:lnSpc>
              <a:spcBef>
                <a:spcPts val="0"/>
              </a:spcBef>
              <a:tabLst>
                <a:tab pos="685800" algn="l"/>
              </a:tabLst>
            </a:pPr>
            <a:r>
              <a:rPr lang="en-IE" sz="2000" dirty="0">
                <a:latin typeface="Times New Roman" panose="02020603050405020304" pitchFamily="18" charset="0"/>
                <a:cs typeface="Times New Roman" panose="02020603050405020304" pitchFamily="18" charset="0"/>
              </a:rPr>
              <a:t>Min/Max items sold</a:t>
            </a:r>
          </a:p>
          <a:p>
            <a:pPr>
              <a:lnSpc>
                <a:spcPct val="150000"/>
              </a:lnSpc>
              <a:spcBef>
                <a:spcPts val="0"/>
              </a:spcBef>
              <a:tabLst>
                <a:tab pos="685800" algn="l"/>
              </a:tabLst>
            </a:pPr>
            <a:endParaRPr lang="en-IE" sz="20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IE" sz="20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IE" sz="20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IE" sz="20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US" sz="2000" kern="12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US" sz="2000" kern="1200" dirty="0">
              <a:latin typeface="Times New Roman" panose="02020603050405020304" pitchFamily="18" charset="0"/>
              <a:cs typeface="Times New Roman" panose="02020603050405020304" pitchFamily="18" charset="0"/>
            </a:endParaRPr>
          </a:p>
          <a:p>
            <a:pPr>
              <a:lnSpc>
                <a:spcPct val="150000"/>
              </a:lnSpc>
              <a:spcBef>
                <a:spcPts val="0"/>
              </a:spcBef>
              <a:tabLst>
                <a:tab pos="685800" algn="l"/>
              </a:tabLs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buNone/>
              <a:tabLst>
                <a:tab pos="6858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Bef>
                <a:spcPts val="0"/>
              </a:spcBef>
              <a:buNone/>
              <a:tabLst>
                <a:tab pos="68580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387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b="1" dirty="0">
                <a:latin typeface="Times New Roman" panose="02020603050405020304" pitchFamily="18" charset="0"/>
                <a:cs typeface="Times New Roman" panose="02020603050405020304" pitchFamily="18" charset="0"/>
              </a:rPr>
              <a:t>Benefits</a:t>
            </a:r>
          </a:p>
        </p:txBody>
      </p:sp>
      <p:sp>
        <p:nvSpPr>
          <p:cNvPr id="3" name="Content Placeholder 2"/>
          <p:cNvSpPr>
            <a:spLocks noGrp="1"/>
          </p:cNvSpPr>
          <p:nvPr>
            <p:ph idx="1"/>
          </p:nvPr>
        </p:nvSpPr>
        <p:spPr>
          <a:xfrm>
            <a:off x="1942415" y="2133600"/>
            <a:ext cx="5865984" cy="3992563"/>
          </a:xfrm>
        </p:spPr>
        <p:txBody>
          <a:bodyPr>
            <a:noAutofit/>
          </a:bodyPr>
          <a:lstStyle/>
          <a:p>
            <a:pPr marR="0" lvl="0">
              <a:lnSpc>
                <a:spcPct val="150000"/>
              </a:lnSpc>
              <a:spcBef>
                <a:spcPts val="0"/>
              </a:spcBef>
              <a:spcAft>
                <a:spcPts val="0"/>
              </a:spcAft>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Easiness.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Increase in income.</a:t>
            </a:r>
          </a:p>
          <a:p>
            <a:pPr marR="0" lvl="0">
              <a:lnSpc>
                <a:spcPct val="150000"/>
              </a:lnSpc>
              <a:spcBef>
                <a:spcPts val="0"/>
              </a:spcBef>
              <a:spcAft>
                <a:spcPts val="0"/>
              </a:spcAft>
              <a:tabLst>
                <a:tab pos="6858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Check and balance of Item’s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Special day Recommendation.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Market need.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tabLst>
                <a:tab pos="6858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Seasonal base Recommendation.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External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706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976</TotalTime>
  <Words>1535</Words>
  <Application>Microsoft Office PowerPoint</Application>
  <PresentationFormat>On-screen Show (4:3)</PresentationFormat>
  <Paragraphs>321</Paragraphs>
  <Slides>44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Century Gothic</vt:lpstr>
      <vt:lpstr>medium-content-serif-font</vt:lpstr>
      <vt:lpstr>Times New Roman</vt:lpstr>
      <vt:lpstr>Wingdings</vt:lpstr>
      <vt:lpstr>Wingdings 3</vt:lpstr>
      <vt:lpstr>Wisp</vt:lpstr>
      <vt:lpstr>PowerPoint Presentation</vt:lpstr>
      <vt:lpstr>Recommendation System for the Purchase Data of the Shopping Arcades </vt:lpstr>
      <vt:lpstr>Outline</vt:lpstr>
      <vt:lpstr>Recommendation Systems: </vt:lpstr>
      <vt:lpstr>Introduction</vt:lpstr>
      <vt:lpstr>Related Work /Application</vt:lpstr>
      <vt:lpstr>Problem Statement</vt:lpstr>
      <vt:lpstr>Objectives </vt:lpstr>
      <vt:lpstr>Benefits</vt:lpstr>
      <vt:lpstr>REQUIREMENTS SPECIFICATIONS  </vt:lpstr>
      <vt:lpstr>Data Validation</vt:lpstr>
      <vt:lpstr>Converting Data into Required Format</vt:lpstr>
      <vt:lpstr>Item Recommendations to admin to change Rack order</vt:lpstr>
      <vt:lpstr>Daily basis item Recommendations to admin</vt:lpstr>
      <vt:lpstr>Market Need</vt:lpstr>
      <vt:lpstr>Seasonal Item Recommendations</vt:lpstr>
      <vt:lpstr>Special Day or Event</vt:lpstr>
      <vt:lpstr>Non-Functional Requirements</vt:lpstr>
      <vt:lpstr>Methodology</vt:lpstr>
      <vt:lpstr>Project Design  Data Flow Diagram Level 0  </vt:lpstr>
      <vt:lpstr>DFD Level 1</vt:lpstr>
      <vt:lpstr>DFD Level 2</vt:lpstr>
      <vt:lpstr>Activity Diagram </vt:lpstr>
      <vt:lpstr>Use Case Diagram </vt:lpstr>
      <vt:lpstr>Sequence Diagram </vt:lpstr>
      <vt:lpstr>Implementation Diagram</vt:lpstr>
      <vt:lpstr> Interface (for initialize the Setup)</vt:lpstr>
      <vt:lpstr>Interface (after initialize setup)</vt:lpstr>
      <vt:lpstr> Interface Cont.….</vt:lpstr>
      <vt:lpstr> Interface Cont.….</vt:lpstr>
      <vt:lpstr> Interface Cont.….</vt:lpstr>
      <vt:lpstr> Interface Cont.….</vt:lpstr>
      <vt:lpstr> Interface Cont.….</vt:lpstr>
      <vt:lpstr> Interface Cont.….</vt:lpstr>
      <vt:lpstr>Main Interface</vt:lpstr>
      <vt:lpstr>Interface (Input Phase)</vt:lpstr>
      <vt:lpstr>  ( Recommendation Screen)</vt:lpstr>
      <vt:lpstr>Modern Tools</vt:lpstr>
      <vt:lpstr>Conclusion</vt:lpstr>
      <vt:lpstr>Cont.…..</vt:lpstr>
      <vt:lpstr>Future Work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Yasir Irfan</dc:creator>
  <cp:lastModifiedBy>Muhammad Yasir Irfan</cp:lastModifiedBy>
  <cp:revision>49</cp:revision>
  <dcterms:created xsi:type="dcterms:W3CDTF">2020-07-19T09:52:26Z</dcterms:created>
  <dcterms:modified xsi:type="dcterms:W3CDTF">2020-07-23T14:50:29Z</dcterms:modified>
</cp:coreProperties>
</file>