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1" r:id="rId2"/>
    <p:sldId id="258" r:id="rId3"/>
    <p:sldId id="260" r:id="rId4"/>
    <p:sldId id="263" r:id="rId5"/>
    <p:sldId id="265" r:id="rId6"/>
    <p:sldId id="266" r:id="rId7"/>
    <p:sldId id="267" r:id="rId8"/>
    <p:sldId id="270" r:id="rId9"/>
    <p:sldId id="272" r:id="rId10"/>
    <p:sldId id="273" r:id="rId11"/>
    <p:sldId id="274" r:id="rId12"/>
    <p:sldId id="275" r:id="rId13"/>
    <p:sldId id="276" r:id="rId14"/>
    <p:sldId id="277" r:id="rId15"/>
    <p:sldId id="278" r:id="rId16"/>
    <p:sldId id="279" r:id="rId17"/>
    <p:sldId id="290" r:id="rId18"/>
    <p:sldId id="280" r:id="rId19"/>
    <p:sldId id="281" r:id="rId20"/>
    <p:sldId id="282" r:id="rId21"/>
    <p:sldId id="283" r:id="rId22"/>
    <p:sldId id="284" r:id="rId23"/>
    <p:sldId id="285" r:id="rId24"/>
    <p:sldId id="286" r:id="rId25"/>
    <p:sldId id="287" r:id="rId26"/>
    <p:sldId id="288"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A9DAF-DAEB-4F24-8E74-11677A79DB17}"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74E84-A531-42F9-BB1C-252AD8CBC2B9}" type="slidenum">
              <a:rPr lang="en-US" smtClean="0"/>
              <a:t>‹#›</a:t>
            </a:fld>
            <a:endParaRPr lang="en-US"/>
          </a:p>
        </p:txBody>
      </p:sp>
    </p:spTree>
    <p:extLst>
      <p:ext uri="{BB962C8B-B14F-4D97-AF65-F5344CB8AC3E}">
        <p14:creationId xmlns:p14="http://schemas.microsoft.com/office/powerpoint/2010/main" val="3238604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1308839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2183734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4</a:t>
            </a:fld>
            <a:endParaRPr lang="en-US"/>
          </a:p>
        </p:txBody>
      </p:sp>
    </p:spTree>
    <p:extLst>
      <p:ext uri="{BB962C8B-B14F-4D97-AF65-F5344CB8AC3E}">
        <p14:creationId xmlns:p14="http://schemas.microsoft.com/office/powerpoint/2010/main" val="181072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5</a:t>
            </a:fld>
            <a:endParaRPr lang="en-US"/>
          </a:p>
        </p:txBody>
      </p:sp>
    </p:spTree>
    <p:extLst>
      <p:ext uri="{BB962C8B-B14F-4D97-AF65-F5344CB8AC3E}">
        <p14:creationId xmlns:p14="http://schemas.microsoft.com/office/powerpoint/2010/main" val="3799430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7</a:t>
            </a:fld>
            <a:endParaRPr lang="en-US"/>
          </a:p>
        </p:txBody>
      </p:sp>
    </p:spTree>
    <p:extLst>
      <p:ext uri="{BB962C8B-B14F-4D97-AF65-F5344CB8AC3E}">
        <p14:creationId xmlns:p14="http://schemas.microsoft.com/office/powerpoint/2010/main" val="119082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8</a:t>
            </a:fld>
            <a:endParaRPr lang="en-US"/>
          </a:p>
        </p:txBody>
      </p:sp>
    </p:spTree>
    <p:extLst>
      <p:ext uri="{BB962C8B-B14F-4D97-AF65-F5344CB8AC3E}">
        <p14:creationId xmlns:p14="http://schemas.microsoft.com/office/powerpoint/2010/main" val="77301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3F29D2-C726-4EA6-B4FB-C9206966DC3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4565B-9B2C-4BCD-9B88-85BAA06284CE}" type="slidenum">
              <a:rPr lang="en-US" smtClean="0"/>
              <a:t>‹#›</a:t>
            </a:fld>
            <a:endParaRPr lang="en-US"/>
          </a:p>
        </p:txBody>
      </p:sp>
    </p:spTree>
    <p:extLst>
      <p:ext uri="{BB962C8B-B14F-4D97-AF65-F5344CB8AC3E}">
        <p14:creationId xmlns:p14="http://schemas.microsoft.com/office/powerpoint/2010/main" val="323654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3F29D2-C726-4EA6-B4FB-C9206966DC3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4565B-9B2C-4BCD-9B88-85BAA06284CE}" type="slidenum">
              <a:rPr lang="en-US" smtClean="0"/>
              <a:t>‹#›</a:t>
            </a:fld>
            <a:endParaRPr lang="en-US"/>
          </a:p>
        </p:txBody>
      </p:sp>
    </p:spTree>
    <p:extLst>
      <p:ext uri="{BB962C8B-B14F-4D97-AF65-F5344CB8AC3E}">
        <p14:creationId xmlns:p14="http://schemas.microsoft.com/office/powerpoint/2010/main" val="280626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3F29D2-C726-4EA6-B4FB-C9206966DC3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4565B-9B2C-4BCD-9B88-85BAA06284CE}" type="slidenum">
              <a:rPr lang="en-US" smtClean="0"/>
              <a:t>‹#›</a:t>
            </a:fld>
            <a:endParaRPr lang="en-US"/>
          </a:p>
        </p:txBody>
      </p:sp>
    </p:spTree>
    <p:extLst>
      <p:ext uri="{BB962C8B-B14F-4D97-AF65-F5344CB8AC3E}">
        <p14:creationId xmlns:p14="http://schemas.microsoft.com/office/powerpoint/2010/main" val="27311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3F29D2-C726-4EA6-B4FB-C9206966DC3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4565B-9B2C-4BCD-9B88-85BAA06284CE}" type="slidenum">
              <a:rPr lang="en-US" smtClean="0"/>
              <a:t>‹#›</a:t>
            </a:fld>
            <a:endParaRPr lang="en-US"/>
          </a:p>
        </p:txBody>
      </p:sp>
    </p:spTree>
    <p:extLst>
      <p:ext uri="{BB962C8B-B14F-4D97-AF65-F5344CB8AC3E}">
        <p14:creationId xmlns:p14="http://schemas.microsoft.com/office/powerpoint/2010/main" val="338955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3F29D2-C726-4EA6-B4FB-C9206966DC3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4565B-9B2C-4BCD-9B88-85BAA06284CE}" type="slidenum">
              <a:rPr lang="en-US" smtClean="0"/>
              <a:t>‹#›</a:t>
            </a:fld>
            <a:endParaRPr lang="en-US"/>
          </a:p>
        </p:txBody>
      </p:sp>
    </p:spTree>
    <p:extLst>
      <p:ext uri="{BB962C8B-B14F-4D97-AF65-F5344CB8AC3E}">
        <p14:creationId xmlns:p14="http://schemas.microsoft.com/office/powerpoint/2010/main" val="26111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3F29D2-C726-4EA6-B4FB-C9206966DC31}"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4565B-9B2C-4BCD-9B88-85BAA06284CE}" type="slidenum">
              <a:rPr lang="en-US" smtClean="0"/>
              <a:t>‹#›</a:t>
            </a:fld>
            <a:endParaRPr lang="en-US"/>
          </a:p>
        </p:txBody>
      </p:sp>
    </p:spTree>
    <p:extLst>
      <p:ext uri="{BB962C8B-B14F-4D97-AF65-F5344CB8AC3E}">
        <p14:creationId xmlns:p14="http://schemas.microsoft.com/office/powerpoint/2010/main" val="352058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3F29D2-C726-4EA6-B4FB-C9206966DC31}"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64565B-9B2C-4BCD-9B88-85BAA06284CE}" type="slidenum">
              <a:rPr lang="en-US" smtClean="0"/>
              <a:t>‹#›</a:t>
            </a:fld>
            <a:endParaRPr lang="en-US"/>
          </a:p>
        </p:txBody>
      </p:sp>
    </p:spTree>
    <p:extLst>
      <p:ext uri="{BB962C8B-B14F-4D97-AF65-F5344CB8AC3E}">
        <p14:creationId xmlns:p14="http://schemas.microsoft.com/office/powerpoint/2010/main" val="294100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3F29D2-C726-4EA6-B4FB-C9206966DC31}"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64565B-9B2C-4BCD-9B88-85BAA06284CE}" type="slidenum">
              <a:rPr lang="en-US" smtClean="0"/>
              <a:t>‹#›</a:t>
            </a:fld>
            <a:endParaRPr lang="en-US"/>
          </a:p>
        </p:txBody>
      </p:sp>
    </p:spTree>
    <p:extLst>
      <p:ext uri="{BB962C8B-B14F-4D97-AF65-F5344CB8AC3E}">
        <p14:creationId xmlns:p14="http://schemas.microsoft.com/office/powerpoint/2010/main" val="3155069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F29D2-C726-4EA6-B4FB-C9206966DC31}"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64565B-9B2C-4BCD-9B88-85BAA06284CE}" type="slidenum">
              <a:rPr lang="en-US" smtClean="0"/>
              <a:t>‹#›</a:t>
            </a:fld>
            <a:endParaRPr lang="en-US"/>
          </a:p>
        </p:txBody>
      </p:sp>
    </p:spTree>
    <p:extLst>
      <p:ext uri="{BB962C8B-B14F-4D97-AF65-F5344CB8AC3E}">
        <p14:creationId xmlns:p14="http://schemas.microsoft.com/office/powerpoint/2010/main" val="226807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3F29D2-C726-4EA6-B4FB-C9206966DC31}"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4565B-9B2C-4BCD-9B88-85BAA06284CE}" type="slidenum">
              <a:rPr lang="en-US" smtClean="0"/>
              <a:t>‹#›</a:t>
            </a:fld>
            <a:endParaRPr lang="en-US"/>
          </a:p>
        </p:txBody>
      </p:sp>
    </p:spTree>
    <p:extLst>
      <p:ext uri="{BB962C8B-B14F-4D97-AF65-F5344CB8AC3E}">
        <p14:creationId xmlns:p14="http://schemas.microsoft.com/office/powerpoint/2010/main" val="25155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3F29D2-C726-4EA6-B4FB-C9206966DC31}"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4565B-9B2C-4BCD-9B88-85BAA06284CE}" type="slidenum">
              <a:rPr lang="en-US" smtClean="0"/>
              <a:t>‹#›</a:t>
            </a:fld>
            <a:endParaRPr lang="en-US"/>
          </a:p>
        </p:txBody>
      </p:sp>
    </p:spTree>
    <p:extLst>
      <p:ext uri="{BB962C8B-B14F-4D97-AF65-F5344CB8AC3E}">
        <p14:creationId xmlns:p14="http://schemas.microsoft.com/office/powerpoint/2010/main" val="70837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F29D2-C726-4EA6-B4FB-C9206966DC31}" type="datetimeFigureOut">
              <a:rPr lang="en-US" smtClean="0"/>
              <a:t>4/14/2021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4565B-9B2C-4BCD-9B88-85BAA06284CE}" type="slidenum">
              <a:rPr lang="en-US" smtClean="0"/>
              <a:t>‹#›</a:t>
            </a:fld>
            <a:endParaRPr lang="en-US"/>
          </a:p>
        </p:txBody>
      </p:sp>
    </p:spTree>
    <p:extLst>
      <p:ext uri="{BB962C8B-B14F-4D97-AF65-F5344CB8AC3E}">
        <p14:creationId xmlns:p14="http://schemas.microsoft.com/office/powerpoint/2010/main" val="3279065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9067800" y="5330952"/>
            <a:ext cx="841248" cy="841248"/>
          </a:xfrm>
          <a:prstGeom prst="rect">
            <a:avLst/>
          </a:prstGeom>
        </p:spPr>
      </p:pic>
      <p:sp>
        <p:nvSpPr>
          <p:cNvPr id="7" name="Rectangle 6"/>
          <p:cNvSpPr/>
          <p:nvPr/>
        </p:nvSpPr>
        <p:spPr>
          <a:xfrm>
            <a:off x="112014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613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a:stretch>
            <a:fillRect/>
          </a:stretch>
        </p:blipFill>
        <p:spPr>
          <a:xfrm>
            <a:off x="1842448" y="1905001"/>
            <a:ext cx="8458200" cy="2109095"/>
          </a:xfrm>
          <a:prstGeom prst="rect">
            <a:avLst/>
          </a:prstGeom>
        </p:spPr>
      </p:pic>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extLst>
      <p:ext uri="{BB962C8B-B14F-4D97-AF65-F5344CB8AC3E}">
        <p14:creationId xmlns:p14="http://schemas.microsoft.com/office/powerpoint/2010/main" val="2641407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DC7958-1AFB-4DCF-A4F0-9C9E8EFFE0CC}"/>
              </a:ext>
            </a:extLst>
          </p:cNvPr>
          <p:cNvSpPr>
            <a:spLocks noGrp="1"/>
          </p:cNvSpPr>
          <p:nvPr>
            <p:ph type="title"/>
          </p:nvPr>
        </p:nvSpPr>
        <p:spPr/>
        <p:txBody>
          <a:bodyPr/>
          <a:lstStyle/>
          <a:p>
            <a:r>
              <a:rPr lang="en-US" b="1" dirty="0"/>
              <a:t>MODERN TOOLS</a:t>
            </a:r>
          </a:p>
        </p:txBody>
      </p:sp>
      <p:sp>
        <p:nvSpPr>
          <p:cNvPr id="3" name="Content Placeholder 2">
            <a:extLst>
              <a:ext uri="{FF2B5EF4-FFF2-40B4-BE49-F238E27FC236}">
                <a16:creationId xmlns="" xmlns:a16="http://schemas.microsoft.com/office/drawing/2014/main" id="{126424F6-A22D-479A-BDD2-4FDAC46D4B3C}"/>
              </a:ext>
            </a:extLst>
          </p:cNvPr>
          <p:cNvSpPr>
            <a:spLocks noGrp="1"/>
          </p:cNvSpPr>
          <p:nvPr>
            <p:ph idx="1"/>
          </p:nvPr>
        </p:nvSpPr>
        <p:spPr/>
        <p:txBody>
          <a:bodyPr>
            <a:normAutofit fontScale="92500" lnSpcReduction="20000"/>
          </a:bodyPr>
          <a:lstStyle/>
          <a:p>
            <a:pPr marL="0" indent="0">
              <a:buNone/>
            </a:pPr>
            <a:r>
              <a:rPr lang="en-US" b="1" dirty="0"/>
              <a:t>Development Tool:</a:t>
            </a:r>
            <a:endParaRPr lang="en-US" dirty="0"/>
          </a:p>
          <a:p>
            <a:pPr lvl="0"/>
            <a:r>
              <a:rPr lang="en-IE" dirty="0"/>
              <a:t>A Raspberry Pi 3.</a:t>
            </a:r>
            <a:endParaRPr lang="en-US" dirty="0"/>
          </a:p>
          <a:p>
            <a:pPr lvl="0"/>
            <a:r>
              <a:rPr lang="en-IE" dirty="0"/>
              <a:t>A screen / monitor.</a:t>
            </a:r>
            <a:endParaRPr lang="en-US" dirty="0"/>
          </a:p>
          <a:p>
            <a:pPr lvl="0"/>
            <a:r>
              <a:rPr lang="en-IE" dirty="0"/>
              <a:t>A two-way glass reflect. </a:t>
            </a:r>
            <a:endParaRPr lang="en-US" dirty="0"/>
          </a:p>
          <a:p>
            <a:pPr lvl="0"/>
            <a:r>
              <a:rPr lang="en-IE" dirty="0"/>
              <a:t>A mouse.</a:t>
            </a:r>
            <a:endParaRPr lang="en-US" dirty="0"/>
          </a:p>
          <a:p>
            <a:pPr lvl="0"/>
            <a:r>
              <a:rPr lang="en-IE" dirty="0"/>
              <a:t>A Frame.</a:t>
            </a:r>
            <a:endParaRPr lang="en-US" dirty="0"/>
          </a:p>
          <a:p>
            <a:pPr lvl="0"/>
            <a:r>
              <a:rPr lang="en-IE" dirty="0"/>
              <a:t>A keyboard.</a:t>
            </a:r>
            <a:endParaRPr lang="en-US" dirty="0"/>
          </a:p>
          <a:p>
            <a:pPr lvl="0"/>
            <a:r>
              <a:rPr lang="en-IE" dirty="0"/>
              <a:t>A Micro SD card.</a:t>
            </a:r>
            <a:endParaRPr lang="en-US" dirty="0"/>
          </a:p>
          <a:p>
            <a:pPr lvl="0"/>
            <a:r>
              <a:rPr lang="en-IE" dirty="0"/>
              <a:t>USB-C.</a:t>
            </a:r>
            <a:endParaRPr lang="en-US" dirty="0"/>
          </a:p>
          <a:p>
            <a:pPr lvl="0"/>
            <a:r>
              <a:rPr lang="en-IE" dirty="0"/>
              <a:t>HDMI Micro</a:t>
            </a:r>
            <a:endParaRPr lang="en-US" dirty="0"/>
          </a:p>
          <a:p>
            <a:pPr marL="0" lvl="0" indent="0">
              <a:buNone/>
            </a:pPr>
            <a:endParaRPr lang="en-US" dirty="0"/>
          </a:p>
          <a:p>
            <a:pPr lvl="0"/>
            <a:endParaRPr lang="en-US" dirty="0"/>
          </a:p>
          <a:p>
            <a:endParaRPr lang="en-US" dirty="0"/>
          </a:p>
        </p:txBody>
      </p:sp>
      <p:sp>
        <p:nvSpPr>
          <p:cNvPr id="4" name="Slide Number Placeholder 3">
            <a:extLst>
              <a:ext uri="{FF2B5EF4-FFF2-40B4-BE49-F238E27FC236}">
                <a16:creationId xmlns="" xmlns:a16="http://schemas.microsoft.com/office/drawing/2014/main" id="{24A17D9C-44A2-49E5-81FE-A1C1B8C2C719}"/>
              </a:ext>
            </a:extLst>
          </p:cNvPr>
          <p:cNvSpPr>
            <a:spLocks noGrp="1"/>
          </p:cNvSpPr>
          <p:nvPr>
            <p:ph type="sldNum" sz="quarter" idx="12"/>
          </p:nvPr>
        </p:nvSpPr>
        <p:spPr/>
        <p:txBody>
          <a:bodyPr/>
          <a:lstStyle/>
          <a:p>
            <a:fld id="{47FC17C1-C700-4D6F-976A-F84BD683E0F4}" type="slidenum">
              <a:rPr lang="en-US" smtClean="0"/>
              <a:t>10</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31145" y="176371"/>
            <a:ext cx="922655" cy="851535"/>
          </a:xfrm>
          <a:prstGeom prst="rect">
            <a:avLst/>
          </a:prstGeom>
        </p:spPr>
      </p:pic>
    </p:spTree>
    <p:extLst>
      <p:ext uri="{BB962C8B-B14F-4D97-AF65-F5344CB8AC3E}">
        <p14:creationId xmlns:p14="http://schemas.microsoft.com/office/powerpoint/2010/main" val="33982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969F5D-1EF3-4575-B361-D75FB44572F0}"/>
              </a:ext>
            </a:extLst>
          </p:cNvPr>
          <p:cNvSpPr>
            <a:spLocks noGrp="1"/>
          </p:cNvSpPr>
          <p:nvPr>
            <p:ph type="title"/>
          </p:nvPr>
        </p:nvSpPr>
        <p:spPr>
          <a:xfrm>
            <a:off x="838200" y="365125"/>
            <a:ext cx="6163101" cy="1325563"/>
          </a:xfrm>
        </p:spPr>
        <p:txBody>
          <a:bodyPr/>
          <a:lstStyle/>
          <a:p>
            <a:r>
              <a:rPr lang="en-US" b="1" dirty="0"/>
              <a:t>BENEFITS</a:t>
            </a:r>
          </a:p>
        </p:txBody>
      </p:sp>
      <p:sp>
        <p:nvSpPr>
          <p:cNvPr id="3" name="Content Placeholder 2">
            <a:extLst>
              <a:ext uri="{FF2B5EF4-FFF2-40B4-BE49-F238E27FC236}">
                <a16:creationId xmlns="" xmlns:a16="http://schemas.microsoft.com/office/drawing/2014/main" id="{3F9729CD-B018-4A53-A562-52444761C03F}"/>
              </a:ext>
            </a:extLst>
          </p:cNvPr>
          <p:cNvSpPr>
            <a:spLocks noGrp="1"/>
          </p:cNvSpPr>
          <p:nvPr>
            <p:ph idx="1"/>
          </p:nvPr>
        </p:nvSpPr>
        <p:spPr/>
        <p:txBody>
          <a:bodyPr/>
          <a:lstStyle/>
          <a:p>
            <a:r>
              <a:rPr lang="en-US" dirty="0"/>
              <a:t>The big </a:t>
            </a:r>
            <a:r>
              <a:rPr lang="en-US" dirty="0" smtClean="0"/>
              <a:t>benefit </a:t>
            </a:r>
            <a:r>
              <a:rPr lang="en-US" dirty="0"/>
              <a:t>of a smart mirror is the ability to display useful information without needing to open apps or do anything.</a:t>
            </a:r>
          </a:p>
          <a:p>
            <a:r>
              <a:rPr lang="en-US" dirty="0"/>
              <a:t>You simply look at your smart mirror and the information is there.</a:t>
            </a:r>
          </a:p>
          <a:p>
            <a:r>
              <a:rPr lang="en-US" dirty="0"/>
              <a:t>A smart mirror can easily be customized to include whatever information you </a:t>
            </a:r>
            <a:r>
              <a:rPr lang="en-US" dirty="0" smtClean="0"/>
              <a:t>want</a:t>
            </a:r>
          </a:p>
          <a:p>
            <a:r>
              <a:rPr lang="en-US" dirty="0"/>
              <a:t>A great </a:t>
            </a:r>
            <a:r>
              <a:rPr lang="en-US" dirty="0" smtClean="0"/>
              <a:t>benefit </a:t>
            </a:r>
            <a:r>
              <a:rPr lang="en-US" dirty="0"/>
              <a:t>of building your own smart mirror is the modules and software other people have already built.</a:t>
            </a:r>
          </a:p>
        </p:txBody>
      </p:sp>
      <p:sp>
        <p:nvSpPr>
          <p:cNvPr id="4" name="Slide Number Placeholder 3">
            <a:extLst>
              <a:ext uri="{FF2B5EF4-FFF2-40B4-BE49-F238E27FC236}">
                <a16:creationId xmlns="" xmlns:a16="http://schemas.microsoft.com/office/drawing/2014/main" id="{AA9E0740-4342-4309-BC20-4C5608972B08}"/>
              </a:ext>
            </a:extLst>
          </p:cNvPr>
          <p:cNvSpPr>
            <a:spLocks noGrp="1"/>
          </p:cNvSpPr>
          <p:nvPr>
            <p:ph type="sldNum" sz="quarter" idx="12"/>
          </p:nvPr>
        </p:nvSpPr>
        <p:spPr/>
        <p:txBody>
          <a:bodyPr/>
          <a:lstStyle/>
          <a:p>
            <a:fld id="{47FC17C1-C700-4D6F-976A-F84BD683E0F4}" type="slidenum">
              <a:rPr lang="en-US" smtClean="0"/>
              <a:t>11</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31145" y="176371"/>
            <a:ext cx="922655" cy="851535"/>
          </a:xfrm>
          <a:prstGeom prst="rect">
            <a:avLst/>
          </a:prstGeom>
        </p:spPr>
      </p:pic>
    </p:spTree>
    <p:extLst>
      <p:ext uri="{BB962C8B-B14F-4D97-AF65-F5344CB8AC3E}">
        <p14:creationId xmlns:p14="http://schemas.microsoft.com/office/powerpoint/2010/main" val="95177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CF4DE0-C7D8-475F-AD8B-355938FA0D6A}"/>
              </a:ext>
            </a:extLst>
          </p:cNvPr>
          <p:cNvSpPr>
            <a:spLocks noGrp="1"/>
          </p:cNvSpPr>
          <p:nvPr>
            <p:ph type="title"/>
          </p:nvPr>
        </p:nvSpPr>
        <p:spPr/>
        <p:txBody>
          <a:bodyPr/>
          <a:lstStyle/>
          <a:p>
            <a:r>
              <a:rPr lang="en-US" b="1" dirty="0"/>
              <a:t>Future Work</a:t>
            </a:r>
            <a:endParaRPr lang="en-GB" dirty="0"/>
          </a:p>
        </p:txBody>
      </p:sp>
      <p:sp>
        <p:nvSpPr>
          <p:cNvPr id="3" name="Content Placeholder 2">
            <a:extLst>
              <a:ext uri="{FF2B5EF4-FFF2-40B4-BE49-F238E27FC236}">
                <a16:creationId xmlns="" xmlns:a16="http://schemas.microsoft.com/office/drawing/2014/main" id="{B6251603-58C2-4968-A387-2441D3B0710B}"/>
              </a:ext>
            </a:extLst>
          </p:cNvPr>
          <p:cNvSpPr>
            <a:spLocks noGrp="1"/>
          </p:cNvSpPr>
          <p:nvPr>
            <p:ph idx="1"/>
          </p:nvPr>
        </p:nvSpPr>
        <p:spPr/>
        <p:txBody>
          <a:bodyPr>
            <a:normAutofit/>
          </a:bodyPr>
          <a:lstStyle/>
          <a:p>
            <a:r>
              <a:rPr lang="en-US" dirty="0"/>
              <a:t>Everything needs to be updated or upgraded on a timely basis to cope up with the current technology. </a:t>
            </a:r>
            <a:endParaRPr lang="en-US" dirty="0" smtClean="0"/>
          </a:p>
          <a:p>
            <a:r>
              <a:rPr lang="en-US" dirty="0"/>
              <a:t>The most basic feature can be smart mirror-based home automation which will provide a natural means of interaction by which we can control the household appliances like switch on/off light and fans through basic voice </a:t>
            </a:r>
            <a:r>
              <a:rPr lang="en-US" dirty="0" smtClean="0"/>
              <a:t>commands</a:t>
            </a:r>
          </a:p>
          <a:p>
            <a:r>
              <a:rPr lang="en-US" dirty="0"/>
              <a:t>we are using this mirror in college environment, basic functionalities like barcode scanner or finger print sensor can be integrated to fulfill basic tasks such as college attendance or program registrations etc.</a:t>
            </a:r>
            <a:endParaRPr lang="en-GB" dirty="0"/>
          </a:p>
        </p:txBody>
      </p:sp>
      <p:sp>
        <p:nvSpPr>
          <p:cNvPr id="4" name="Slide Number Placeholder 3">
            <a:extLst>
              <a:ext uri="{FF2B5EF4-FFF2-40B4-BE49-F238E27FC236}">
                <a16:creationId xmlns="" xmlns:a16="http://schemas.microsoft.com/office/drawing/2014/main" id="{8BF2B00C-BF5C-405A-A131-BC1F75534C88}"/>
              </a:ext>
            </a:extLst>
          </p:cNvPr>
          <p:cNvSpPr>
            <a:spLocks noGrp="1"/>
          </p:cNvSpPr>
          <p:nvPr>
            <p:ph type="sldNum" sz="quarter" idx="12"/>
          </p:nvPr>
        </p:nvSpPr>
        <p:spPr/>
        <p:txBody>
          <a:bodyPr/>
          <a:lstStyle/>
          <a:p>
            <a:fld id="{47FC17C1-C700-4D6F-976A-F84BD683E0F4}" type="slidenum">
              <a:rPr lang="en-US" smtClean="0"/>
              <a:t>12</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31145" y="176371"/>
            <a:ext cx="922655" cy="851535"/>
          </a:xfrm>
          <a:prstGeom prst="rect">
            <a:avLst/>
          </a:prstGeom>
        </p:spPr>
      </p:pic>
    </p:spTree>
    <p:extLst>
      <p:ext uri="{BB962C8B-B14F-4D97-AF65-F5344CB8AC3E}">
        <p14:creationId xmlns:p14="http://schemas.microsoft.com/office/powerpoint/2010/main" val="313454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a:t>
            </a:r>
            <a:endParaRPr lang="en-US" b="1" dirty="0"/>
          </a:p>
        </p:txBody>
      </p:sp>
      <p:sp>
        <p:nvSpPr>
          <p:cNvPr id="3" name="Content Placeholder 2"/>
          <p:cNvSpPr>
            <a:spLocks noGrp="1"/>
          </p:cNvSpPr>
          <p:nvPr>
            <p:ph idx="1"/>
          </p:nvPr>
        </p:nvSpPr>
        <p:spPr/>
        <p:txBody>
          <a:bodyPr/>
          <a:lstStyle/>
          <a:p>
            <a:pPr algn="ctr"/>
            <a:r>
              <a:rPr lang="en-US" dirty="0" smtClean="0"/>
              <a:t>Icon &amp; Splash Screen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962" y="2306472"/>
            <a:ext cx="2893324" cy="4268739"/>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2185" y="2306471"/>
            <a:ext cx="3111690" cy="4268739"/>
          </a:xfrm>
          <a:prstGeom prst="rect">
            <a:avLst/>
          </a:prstGeom>
        </p:spPr>
      </p:pic>
    </p:spTree>
    <p:extLst>
      <p:ext uri="{BB962C8B-B14F-4D97-AF65-F5344CB8AC3E}">
        <p14:creationId xmlns:p14="http://schemas.microsoft.com/office/powerpoint/2010/main" val="393855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Welcome Page</a:t>
            </a:r>
            <a:endParaRPr lang="en-US" b="1" dirty="0"/>
          </a:p>
        </p:txBody>
      </p:sp>
      <p:sp>
        <p:nvSpPr>
          <p:cNvPr id="3" name="Content Placeholder 2"/>
          <p:cNvSpPr>
            <a:spLocks noGrp="1"/>
          </p:cNvSpPr>
          <p:nvPr>
            <p:ph idx="1"/>
          </p:nvPr>
        </p:nvSpPr>
        <p:spPr/>
        <p:txBody>
          <a:bodyPr/>
          <a:lstStyle/>
          <a:p>
            <a:r>
              <a:rPr lang="en-US" dirty="0" smtClean="0"/>
              <a:t>Sign In &amp; Sign Up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307" y="365125"/>
            <a:ext cx="3166281" cy="6216555"/>
          </a:xfrm>
          <a:prstGeom prst="rect">
            <a:avLst/>
          </a:prstGeom>
        </p:spPr>
      </p:pic>
    </p:spTree>
    <p:extLst>
      <p:ext uri="{BB962C8B-B14F-4D97-AF65-F5344CB8AC3E}">
        <p14:creationId xmlns:p14="http://schemas.microsoft.com/office/powerpoint/2010/main" val="1048696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 Now</a:t>
            </a:r>
            <a:endParaRPr lang="en-US" b="1" dirty="0"/>
          </a:p>
        </p:txBody>
      </p:sp>
      <p:sp>
        <p:nvSpPr>
          <p:cNvPr id="3" name="Content Placeholder 2"/>
          <p:cNvSpPr>
            <a:spLocks noGrp="1"/>
          </p:cNvSpPr>
          <p:nvPr>
            <p:ph idx="1"/>
          </p:nvPr>
        </p:nvSpPr>
        <p:spPr/>
        <p:txBody>
          <a:bodyPr/>
          <a:lstStyle/>
          <a:p>
            <a:r>
              <a:rPr lang="en-US" dirty="0" smtClean="0"/>
              <a:t>Sign Up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9170" y="545910"/>
            <a:ext cx="3643952" cy="6155141"/>
          </a:xfrm>
          <a:prstGeom prst="rect">
            <a:avLst/>
          </a:prstGeom>
        </p:spPr>
      </p:pic>
    </p:spTree>
    <p:extLst>
      <p:ext uri="{BB962C8B-B14F-4D97-AF65-F5344CB8AC3E}">
        <p14:creationId xmlns:p14="http://schemas.microsoft.com/office/powerpoint/2010/main" val="758906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Login Screen</a:t>
            </a:r>
            <a:endParaRPr lang="en-US" b="1" dirty="0"/>
          </a:p>
        </p:txBody>
      </p:sp>
      <p:sp>
        <p:nvSpPr>
          <p:cNvPr id="3" name="Content Placeholder 2"/>
          <p:cNvSpPr>
            <a:spLocks noGrp="1"/>
          </p:cNvSpPr>
          <p:nvPr>
            <p:ph idx="1"/>
          </p:nvPr>
        </p:nvSpPr>
        <p:spPr/>
        <p:txBody>
          <a:bodyPr/>
          <a:lstStyle/>
          <a:p>
            <a:r>
              <a:rPr lang="en-US" dirty="0" smtClean="0"/>
              <a:t>Sign 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648" y="470848"/>
            <a:ext cx="3285813" cy="6387152"/>
          </a:xfrm>
          <a:prstGeom prst="rect">
            <a:avLst/>
          </a:prstGeom>
        </p:spPr>
      </p:pic>
    </p:spTree>
    <p:extLst>
      <p:ext uri="{BB962C8B-B14F-4D97-AF65-F5344CB8AC3E}">
        <p14:creationId xmlns:p14="http://schemas.microsoft.com/office/powerpoint/2010/main" val="226940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Forgot Password</a:t>
            </a:r>
            <a:endParaRPr lang="en-US" b="1"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7248"/>
          <a:stretch/>
        </p:blipFill>
        <p:spPr>
          <a:xfrm>
            <a:off x="5965614" y="668740"/>
            <a:ext cx="3164738" cy="5854890"/>
          </a:xfrm>
        </p:spPr>
      </p:pic>
    </p:spTree>
    <p:extLst>
      <p:ext uri="{BB962C8B-B14F-4D97-AF65-F5344CB8AC3E}">
        <p14:creationId xmlns:p14="http://schemas.microsoft.com/office/powerpoint/2010/main" val="400249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US" b="1" dirty="0" smtClean="0"/>
              <a:t>Verification of Email</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67284" y="1690688"/>
            <a:ext cx="3330053" cy="4942124"/>
          </a:xfrm>
        </p:spPr>
      </p:pic>
    </p:spTree>
    <p:extLst>
      <p:ext uri="{BB962C8B-B14F-4D97-AF65-F5344CB8AC3E}">
        <p14:creationId xmlns:p14="http://schemas.microsoft.com/office/powerpoint/2010/main" val="112669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087" y="224323"/>
            <a:ext cx="10515600" cy="662782"/>
          </a:xfrm>
        </p:spPr>
        <p:txBody>
          <a:bodyPr>
            <a:normAutofit fontScale="90000"/>
          </a:bodyPr>
          <a:lstStyle/>
          <a:p>
            <a:r>
              <a:rPr lang="en-US" b="1" dirty="0" smtClean="0"/>
              <a:t>Dashboard</a:t>
            </a:r>
            <a:endParaRPr lang="en-US" b="1" dirty="0"/>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5631"/>
          <a:stretch/>
        </p:blipFill>
        <p:spPr>
          <a:xfrm>
            <a:off x="4435522" y="368490"/>
            <a:ext cx="3084394" cy="6005015"/>
          </a:xfrm>
        </p:spPr>
      </p:pic>
    </p:spTree>
    <p:extLst>
      <p:ext uri="{BB962C8B-B14F-4D97-AF65-F5344CB8AC3E}">
        <p14:creationId xmlns:p14="http://schemas.microsoft.com/office/powerpoint/2010/main" val="180779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5257800" y="914400"/>
            <a:ext cx="1302336" cy="1298448"/>
          </a:xfrm>
          <a:prstGeom prst="rect">
            <a:avLst/>
          </a:prstGeom>
        </p:spPr>
      </p:pic>
      <p:sp>
        <p:nvSpPr>
          <p:cNvPr id="2" name="Title 1"/>
          <p:cNvSpPr>
            <a:spLocks noGrp="1"/>
          </p:cNvSpPr>
          <p:nvPr>
            <p:ph type="title"/>
          </p:nvPr>
        </p:nvSpPr>
        <p:spPr>
          <a:xfrm>
            <a:off x="1854958" y="-96699"/>
            <a:ext cx="8229600" cy="1143000"/>
          </a:xfrm>
        </p:spPr>
        <p:txBody>
          <a:bodyPr>
            <a:noAutofit/>
          </a:bodyPr>
          <a:lstStyle/>
          <a:p>
            <a:r>
              <a:rPr lang="en-US" sz="2400" dirty="0" smtClean="0">
                <a:latin typeface="Times New Roman" panose="02020603050405020304" pitchFamily="18" charset="0"/>
                <a:cs typeface="Times New Roman" panose="02020603050405020304" pitchFamily="18" charset="0"/>
              </a:rPr>
              <a:t>Smart Mirror</a:t>
            </a:r>
            <a:endParaRPr lang="en-US" sz="24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21BAB6EE-EAEA-4561-8880-8DF9D3AB286A}" type="slidenum">
              <a:rPr lang="en-US" smtClean="0"/>
              <a:pPr/>
              <a:t>2</a:t>
            </a:fld>
            <a:endParaRPr lang="en-US"/>
          </a:p>
        </p:txBody>
      </p:sp>
      <p:sp>
        <p:nvSpPr>
          <p:cNvPr id="5" name="Rectangle 4"/>
          <p:cNvSpPr/>
          <p:nvPr/>
        </p:nvSpPr>
        <p:spPr>
          <a:xfrm>
            <a:off x="1524000" y="1905001"/>
            <a:ext cx="8763000" cy="4093428"/>
          </a:xfrm>
          <a:prstGeom prst="rect">
            <a:avLst/>
          </a:prstGeom>
        </p:spPr>
        <p:txBody>
          <a:bodyPr wrap="square">
            <a:spAutoFit/>
          </a:bodyPr>
          <a:lstStyle/>
          <a:p>
            <a:pPr algn="ctr"/>
            <a:r>
              <a:rPr lang="en-US" sz="2000" b="1" u="sng" dirty="0">
                <a:latin typeface="Times New Roman" panose="02020603050405020304" pitchFamily="18" charset="0"/>
                <a:cs typeface="Times New Roman" panose="02020603050405020304" pitchFamily="18" charset="0"/>
              </a:rPr>
              <a:t/>
            </a:r>
            <a:br>
              <a:rPr lang="en-US" sz="2000" b="1"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Supervised by:</a:t>
            </a:r>
          </a:p>
          <a:p>
            <a:pPr algn="ctr"/>
            <a:r>
              <a:rPr lang="en-US" sz="2000" dirty="0" err="1" smtClean="0">
                <a:latin typeface="Times New Roman" panose="02020603050405020304" pitchFamily="18" charset="0"/>
                <a:cs typeface="Times New Roman" panose="02020603050405020304" pitchFamily="18" charset="0"/>
              </a:rPr>
              <a:t>Mr</a:t>
            </a:r>
            <a:r>
              <a:rPr lang="en-US" sz="2000" dirty="0" smtClean="0">
                <a:latin typeface="Times New Roman" panose="02020603050405020304" pitchFamily="18" charset="0"/>
                <a:cs typeface="Times New Roman" panose="02020603050405020304" pitchFamily="18" charset="0"/>
              </a:rPr>
              <a:t> Jamal </a:t>
            </a: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hmad</a:t>
            </a:r>
            <a:endParaRPr lang="en-US" sz="2000" u="sng" dirty="0">
              <a:latin typeface="Times New Roman" panose="02020603050405020304" pitchFamily="18" charset="0"/>
              <a:cs typeface="Times New Roman" panose="02020603050405020304" pitchFamily="18" charset="0"/>
            </a:endParaRPr>
          </a:p>
          <a:p>
            <a:pPr algn="ctr"/>
            <a:r>
              <a:rPr lang="en-US" sz="2000" b="1" u="sng" dirty="0">
                <a:latin typeface="Times New Roman" panose="02020603050405020304" pitchFamily="18" charset="0"/>
                <a:cs typeface="Times New Roman" panose="02020603050405020304" pitchFamily="18" charset="0"/>
              </a:rPr>
              <a:t>Group Members:</a:t>
            </a:r>
          </a:p>
          <a:p>
            <a:pPr algn="ctr"/>
            <a:endParaRPr lang="en-US" sz="2000" b="1" u="sng"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Laraib Un </a:t>
            </a:r>
            <a:r>
              <a:rPr lang="en-US" sz="2000" dirty="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isa(SP18-BCS-008</a:t>
            </a:r>
            <a:r>
              <a:rPr lang="en-US" sz="2000" dirty="0">
                <a:latin typeface="Times New Roman" panose="02020603050405020304" pitchFamily="18" charset="0"/>
                <a:cs typeface="Times New Roman" panose="02020603050405020304" pitchFamily="18" charset="0"/>
              </a:rPr>
              <a:t>) </a:t>
            </a:r>
          </a:p>
          <a:p>
            <a:pPr algn="ctr"/>
            <a:r>
              <a:rPr lang="en-US" sz="2000" dirty="0" err="1" smtClean="0">
                <a:latin typeface="Times New Roman" panose="02020603050405020304" pitchFamily="18" charset="0"/>
                <a:cs typeface="Times New Roman" panose="02020603050405020304" pitchFamily="18" charset="0"/>
              </a:rPr>
              <a:t>Hala</a:t>
            </a:r>
            <a:r>
              <a:rPr lang="en-US" sz="2000" dirty="0" smtClean="0">
                <a:latin typeface="Times New Roman" panose="02020603050405020304" pitchFamily="18" charset="0"/>
                <a:cs typeface="Times New Roman" panose="02020603050405020304" pitchFamily="18" charset="0"/>
              </a:rPr>
              <a:t> Ali (SP18-BCS-023)</a:t>
            </a: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Department of Computer Science </a:t>
            </a:r>
          </a:p>
          <a:p>
            <a:pPr algn="ctr"/>
            <a:r>
              <a:rPr lang="en-US" sz="2000" b="1" dirty="0">
                <a:latin typeface="Times New Roman" panose="02020603050405020304" pitchFamily="18" charset="0"/>
                <a:cs typeface="Times New Roman" panose="02020603050405020304" pitchFamily="18" charset="0"/>
              </a:rPr>
              <a:t>COMSATS </a:t>
            </a:r>
            <a:r>
              <a:rPr lang="en-US" sz="2000" dirty="0">
                <a:latin typeface="Times New Roman" panose="02020603050405020304" pitchFamily="18" charset="0"/>
                <a:cs typeface="Times New Roman" panose="02020603050405020304" pitchFamily="18" charset="0"/>
              </a:rPr>
              <a:t>University Islamabad, </a:t>
            </a:r>
            <a:r>
              <a:rPr lang="en-US" sz="2000" dirty="0" err="1">
                <a:latin typeface="Times New Roman" panose="02020603050405020304" pitchFamily="18" charset="0"/>
                <a:cs typeface="Times New Roman" panose="02020603050405020304" pitchFamily="18" charset="0"/>
              </a:rPr>
              <a:t>Attock</a:t>
            </a:r>
            <a:r>
              <a:rPr lang="en-US" sz="2000" dirty="0">
                <a:latin typeface="Times New Roman" panose="02020603050405020304" pitchFamily="18" charset="0"/>
                <a:cs typeface="Times New Roman" panose="02020603050405020304" pitchFamily="18" charset="0"/>
              </a:rPr>
              <a:t> Campus</a:t>
            </a:r>
          </a:p>
        </p:txBody>
      </p:sp>
      <p:sp>
        <p:nvSpPr>
          <p:cNvPr id="9" name="Rectangle 8"/>
          <p:cNvSpPr/>
          <p:nvPr/>
        </p:nvSpPr>
        <p:spPr>
          <a:xfrm>
            <a:off x="11163300" y="-25048"/>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7385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2748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lstStyle/>
          <a:p>
            <a:r>
              <a:rPr lang="en-US" b="1" dirty="0" smtClean="0"/>
              <a:t>Add Schedule</a:t>
            </a:r>
            <a:endParaRPr lang="en-US" b="1"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90844" y="1417733"/>
            <a:ext cx="2904236" cy="5167312"/>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22587"/>
          <a:stretch/>
        </p:blipFill>
        <p:spPr>
          <a:xfrm>
            <a:off x="5139404" y="1417733"/>
            <a:ext cx="3332559" cy="5308979"/>
          </a:xfrm>
          <a:prstGeom prst="rect">
            <a:avLst/>
          </a:prstGeom>
        </p:spPr>
      </p:pic>
    </p:spTree>
    <p:extLst>
      <p:ext uri="{BB962C8B-B14F-4D97-AF65-F5344CB8AC3E}">
        <p14:creationId xmlns:p14="http://schemas.microsoft.com/office/powerpoint/2010/main" val="3279178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r>
              <a:rPr lang="en-US" b="1" dirty="0" smtClean="0"/>
              <a:t>Add Schedule</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88359" y="1187357"/>
            <a:ext cx="3346652" cy="521344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22488" b="22488"/>
          <a:stretch/>
        </p:blipFill>
        <p:spPr>
          <a:xfrm>
            <a:off x="6096000" y="-334372"/>
            <a:ext cx="3332559" cy="6735172"/>
          </a:xfrm>
          <a:prstGeom prst="rect">
            <a:avLst/>
          </a:prstGeom>
        </p:spPr>
      </p:pic>
    </p:spTree>
    <p:extLst>
      <p:ext uri="{BB962C8B-B14F-4D97-AF65-F5344CB8AC3E}">
        <p14:creationId xmlns:p14="http://schemas.microsoft.com/office/powerpoint/2010/main" val="3259726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3" y="187704"/>
            <a:ext cx="10515600" cy="1325563"/>
          </a:xfrm>
        </p:spPr>
        <p:txBody>
          <a:bodyPr/>
          <a:lstStyle/>
          <a:p>
            <a:r>
              <a:rPr lang="en-US" b="1" dirty="0" smtClean="0"/>
              <a:t>Delete &amp; Update Schedule</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4553" y="1446663"/>
            <a:ext cx="2942229" cy="514520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7462" y="1446663"/>
            <a:ext cx="3016156" cy="51452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842" y="1446663"/>
            <a:ext cx="3332559" cy="5254388"/>
          </a:xfrm>
          <a:prstGeom prst="rect">
            <a:avLst/>
          </a:prstGeom>
        </p:spPr>
      </p:pic>
    </p:spTree>
    <p:extLst>
      <p:ext uri="{BB962C8B-B14F-4D97-AF65-F5344CB8AC3E}">
        <p14:creationId xmlns:p14="http://schemas.microsoft.com/office/powerpoint/2010/main" val="278438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Weather</a:t>
            </a:r>
            <a:endParaRPr lang="en-US" b="1"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2884" y="518613"/>
            <a:ext cx="3643952" cy="5981179"/>
          </a:xfrm>
          <a:prstGeom prst="rect">
            <a:avLst/>
          </a:prstGeom>
        </p:spPr>
      </p:pic>
    </p:spTree>
    <p:extLst>
      <p:ext uri="{BB962C8B-B14F-4D97-AF65-F5344CB8AC3E}">
        <p14:creationId xmlns:p14="http://schemas.microsoft.com/office/powerpoint/2010/main" val="4114713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Weather</a:t>
            </a:r>
            <a:endParaRPr lang="en-US" b="1" dirty="0"/>
          </a:p>
        </p:txBody>
      </p:sp>
      <p:sp>
        <p:nvSpPr>
          <p:cNvPr id="3" name="Content Placeholder 2"/>
          <p:cNvSpPr>
            <a:spLocks noGrp="1"/>
          </p:cNvSpPr>
          <p:nvPr>
            <p:ph idx="1"/>
          </p:nvPr>
        </p:nvSpPr>
        <p:spPr/>
        <p:txBody>
          <a:bodyPr/>
          <a:lstStyle/>
          <a:p>
            <a:r>
              <a:rPr lang="en-US" dirty="0" smtClean="0"/>
              <a:t>Add City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881" y="518614"/>
            <a:ext cx="3542455" cy="61769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288" y="518614"/>
            <a:ext cx="3891434" cy="6298204"/>
          </a:xfrm>
          <a:prstGeom prst="rect">
            <a:avLst/>
          </a:prstGeom>
        </p:spPr>
      </p:pic>
    </p:spTree>
    <p:extLst>
      <p:ext uri="{BB962C8B-B14F-4D97-AF65-F5344CB8AC3E}">
        <p14:creationId xmlns:p14="http://schemas.microsoft.com/office/powerpoint/2010/main" val="857580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News</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88776" y="481131"/>
            <a:ext cx="3389194" cy="61039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292" y="481131"/>
            <a:ext cx="3458568" cy="6335926"/>
          </a:xfrm>
          <a:prstGeom prst="rect">
            <a:avLst/>
          </a:prstGeom>
        </p:spPr>
      </p:pic>
    </p:spTree>
    <p:extLst>
      <p:ext uri="{BB962C8B-B14F-4D97-AF65-F5344CB8AC3E}">
        <p14:creationId xmlns:p14="http://schemas.microsoft.com/office/powerpoint/2010/main" val="909591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Date &amp; Time</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76466" y="365125"/>
            <a:ext cx="3220871" cy="5811838"/>
          </a:xfrm>
        </p:spPr>
      </p:pic>
    </p:spTree>
    <p:extLst>
      <p:ext uri="{BB962C8B-B14F-4D97-AF65-F5344CB8AC3E}">
        <p14:creationId xmlns:p14="http://schemas.microsoft.com/office/powerpoint/2010/main" val="1610361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fontScale="90000"/>
          </a:bodyPr>
          <a:lstStyle/>
          <a:p>
            <a:r>
              <a:rPr lang="en-US" b="1" dirty="0" smtClean="0"/>
              <a:t>Conclusion</a:t>
            </a:r>
            <a:endParaRPr lang="en-US" b="1" dirty="0"/>
          </a:p>
        </p:txBody>
      </p:sp>
      <p:sp>
        <p:nvSpPr>
          <p:cNvPr id="3" name="Content Placeholder 2"/>
          <p:cNvSpPr>
            <a:spLocks noGrp="1"/>
          </p:cNvSpPr>
          <p:nvPr>
            <p:ph idx="1"/>
          </p:nvPr>
        </p:nvSpPr>
        <p:spPr>
          <a:xfrm>
            <a:off x="838200" y="968993"/>
            <a:ext cx="10515600" cy="7192368"/>
          </a:xfrm>
        </p:spPr>
        <p:txBody>
          <a:bodyPr>
            <a:normAutofit/>
          </a:bodyPr>
          <a:lstStyle/>
          <a:p>
            <a:r>
              <a:rPr lang="en-US" dirty="0" smtClean="0"/>
              <a:t>We have designed an android app using android studio and java language</a:t>
            </a:r>
          </a:p>
          <a:p>
            <a:r>
              <a:rPr lang="en-US" dirty="0" smtClean="0"/>
              <a:t>For data storage we have used Firebase Database</a:t>
            </a:r>
          </a:p>
          <a:p>
            <a:r>
              <a:rPr lang="en-US" dirty="0" smtClean="0"/>
              <a:t>Sign In &amp; Signup forms are designed to get into the app</a:t>
            </a:r>
          </a:p>
          <a:p>
            <a:r>
              <a:rPr lang="en-US" dirty="0" smtClean="0"/>
              <a:t>Email Verification is done</a:t>
            </a:r>
          </a:p>
          <a:p>
            <a:r>
              <a:rPr lang="en-US" dirty="0" smtClean="0"/>
              <a:t>If he/she forget his/her password we created another activity from which the user can reset the password. </a:t>
            </a:r>
          </a:p>
          <a:p>
            <a:r>
              <a:rPr lang="en-US" dirty="0" smtClean="0"/>
              <a:t>We can add, delete &amp; update the schedule activity using this app</a:t>
            </a:r>
          </a:p>
          <a:p>
            <a:r>
              <a:rPr lang="en-US" dirty="0" smtClean="0"/>
              <a:t> Going to widget feature, we can get to know about the weather-forecast of our current location.</a:t>
            </a:r>
          </a:p>
          <a:p>
            <a:r>
              <a:rPr lang="en-US" dirty="0" smtClean="0"/>
              <a:t>Through News features, we can get to know about current news</a:t>
            </a:r>
          </a:p>
          <a:p>
            <a:r>
              <a:rPr lang="en-US" dirty="0" smtClean="0"/>
              <a:t>Date &amp; Time is also mentioned in the last feature</a:t>
            </a:r>
            <a:endParaRPr lang="en-US" dirty="0"/>
          </a:p>
        </p:txBody>
      </p:sp>
    </p:spTree>
    <p:extLst>
      <p:ext uri="{BB962C8B-B14F-4D97-AF65-F5344CB8AC3E}">
        <p14:creationId xmlns:p14="http://schemas.microsoft.com/office/powerpoint/2010/main" val="197146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10369660" y="186658"/>
            <a:ext cx="841248" cy="841248"/>
          </a:xfrm>
          <a:prstGeom prst="rect">
            <a:avLst/>
          </a:prstGeom>
        </p:spPr>
      </p:pic>
      <p:sp>
        <p:nvSpPr>
          <p:cNvPr id="2" name="Title 1"/>
          <p:cNvSpPr>
            <a:spLocks noGrp="1"/>
          </p:cNvSpPr>
          <p:nvPr>
            <p:ph type="title"/>
          </p:nvPr>
        </p:nvSpPr>
        <p:spPr/>
        <p:txBody>
          <a:bodyPr>
            <a:normAutofit/>
          </a:bodyPr>
          <a:lstStyle/>
          <a:p>
            <a:r>
              <a:rPr lang="en-US" u="sng" dirty="0" smtClean="0">
                <a:latin typeface="Times New Roman" pitchFamily="18" charset="0"/>
                <a:cs typeface="Times New Roman" pitchFamily="18" charset="0"/>
              </a:rPr>
              <a:t>Outline</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1981200" y="1600201"/>
            <a:ext cx="7848600" cy="4525963"/>
          </a:xfrm>
        </p:spPr>
        <p:txBody>
          <a:bodyPr>
            <a:normAutofit fontScale="92500" lnSpcReduction="10000"/>
          </a:bodyPr>
          <a:lstStyle/>
          <a:p>
            <a:r>
              <a:rPr lang="en-US" sz="2400" dirty="0">
                <a:latin typeface="Times New Roman" pitchFamily="18" charset="0"/>
                <a:cs typeface="Times New Roman" pitchFamily="18" charset="0"/>
              </a:rPr>
              <a:t>Introduction</a:t>
            </a:r>
          </a:p>
          <a:p>
            <a:r>
              <a:rPr lang="en-US" sz="2400" dirty="0">
                <a:latin typeface="Times New Roman" pitchFamily="18" charset="0"/>
                <a:cs typeface="Times New Roman" pitchFamily="18" charset="0"/>
              </a:rPr>
              <a:t>Working flow</a:t>
            </a:r>
          </a:p>
          <a:p>
            <a:r>
              <a:rPr lang="en-US" sz="2400" dirty="0">
                <a:latin typeface="Times New Roman" pitchFamily="18" charset="0"/>
                <a:cs typeface="Times New Roman" pitchFamily="18" charset="0"/>
              </a:rPr>
              <a:t>Comparison table</a:t>
            </a:r>
          </a:p>
          <a:p>
            <a:r>
              <a:rPr lang="en-US" sz="2400" dirty="0">
                <a:latin typeface="Times New Roman" pitchFamily="18" charset="0"/>
                <a:cs typeface="Times New Roman" pitchFamily="18" charset="0"/>
              </a:rPr>
              <a:t>Problem statement</a:t>
            </a:r>
          </a:p>
          <a:p>
            <a:r>
              <a:rPr lang="en-US" sz="2400" dirty="0">
                <a:latin typeface="Times New Roman" pitchFamily="18" charset="0"/>
                <a:cs typeface="Times New Roman" pitchFamily="18" charset="0"/>
              </a:rPr>
              <a:t>Objectives </a:t>
            </a:r>
          </a:p>
          <a:p>
            <a:r>
              <a:rPr lang="en-US" sz="2400" dirty="0">
                <a:latin typeface="Times New Roman" pitchFamily="18" charset="0"/>
                <a:cs typeface="Times New Roman" pitchFamily="18" charset="0"/>
              </a:rPr>
              <a:t>Methodology </a:t>
            </a:r>
          </a:p>
          <a:p>
            <a:r>
              <a:rPr lang="en-US" sz="2400" dirty="0">
                <a:latin typeface="Times New Roman" pitchFamily="18" charset="0"/>
                <a:cs typeface="Times New Roman" pitchFamily="18" charset="0"/>
              </a:rPr>
              <a:t>Modern tools </a:t>
            </a:r>
          </a:p>
          <a:p>
            <a:r>
              <a:rPr lang="en-US" sz="2400" dirty="0">
                <a:latin typeface="Times New Roman" pitchFamily="18" charset="0"/>
                <a:cs typeface="Times New Roman" pitchFamily="18" charset="0"/>
              </a:rPr>
              <a:t>Benefits </a:t>
            </a:r>
          </a:p>
          <a:p>
            <a:r>
              <a:rPr lang="en-US" sz="2400" dirty="0" smtClean="0">
                <a:latin typeface="Times New Roman" pitchFamily="18" charset="0"/>
                <a:cs typeface="Times New Roman" pitchFamily="18" charset="0"/>
              </a:rPr>
              <a:t>Future Work</a:t>
            </a:r>
          </a:p>
          <a:p>
            <a:r>
              <a:rPr lang="en-US" sz="2400" dirty="0" smtClean="0">
                <a:latin typeface="Times New Roman" pitchFamily="18" charset="0"/>
                <a:cs typeface="Times New Roman" pitchFamily="18" charset="0"/>
              </a:rPr>
              <a:t>Interface</a:t>
            </a:r>
          </a:p>
          <a:p>
            <a:r>
              <a:rPr lang="en-US" sz="2400" smtClean="0">
                <a:latin typeface="Times New Roman" pitchFamily="18" charset="0"/>
                <a:cs typeface="Times New Roman" pitchFamily="18" charset="0"/>
              </a:rPr>
              <a:t>Conclusion</a:t>
            </a:r>
            <a:endParaRPr lang="en-US" sz="24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
        <p:nvSpPr>
          <p:cNvPr id="7" name="Rectangle 6"/>
          <p:cNvSpPr/>
          <p:nvPr/>
        </p:nvSpPr>
        <p:spPr>
          <a:xfrm>
            <a:off x="11484023"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191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2951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752600" y="5631360"/>
            <a:ext cx="8915400" cy="769441"/>
          </a:xfrm>
          <a:prstGeom prst="rect">
            <a:avLst/>
          </a:prstGeom>
          <a:noFill/>
        </p:spPr>
        <p:txBody>
          <a:bodyPr wrap="square" rtlCol="0">
            <a:spAutoFit/>
          </a:bodyPr>
          <a:lstStyle/>
          <a:p>
            <a:endParaRPr lang="en-US" sz="4400" u="sng" dirty="0">
              <a:solidFill>
                <a:schemeClr val="tx2">
                  <a:lumMod val="75000"/>
                </a:schemeClr>
              </a:solidFill>
            </a:endParaRPr>
          </a:p>
        </p:txBody>
      </p:sp>
      <p:sp>
        <p:nvSpPr>
          <p:cNvPr id="17" name="Title 1"/>
          <p:cNvSpPr>
            <a:spLocks noGrp="1"/>
          </p:cNvSpPr>
          <p:nvPr>
            <p:ph type="title"/>
          </p:nvPr>
        </p:nvSpPr>
        <p:spPr>
          <a:xfrm>
            <a:off x="1981200" y="228601"/>
            <a:ext cx="8229600" cy="851535"/>
          </a:xfrm>
        </p:spPr>
        <p:txBody>
          <a:bodyPr/>
          <a:lstStyle/>
          <a:p>
            <a:r>
              <a:rPr lang="en-US" u="sng" dirty="0">
                <a:latin typeface="Times New Roman" pitchFamily="18" charset="0"/>
                <a:cs typeface="Times New Roman" pitchFamily="18" charset="0"/>
              </a:rPr>
              <a:t>Introduction</a:t>
            </a:r>
            <a:r>
              <a:rPr lang="en-US" dirty="0"/>
              <a:t>   </a:t>
            </a:r>
          </a:p>
        </p:txBody>
      </p:sp>
      <p:sp>
        <p:nvSpPr>
          <p:cNvPr id="18" name="Content Placeholder 2"/>
          <p:cNvSpPr>
            <a:spLocks noGrp="1"/>
          </p:cNvSpPr>
          <p:nvPr>
            <p:ph idx="1"/>
          </p:nvPr>
        </p:nvSpPr>
        <p:spPr>
          <a:xfrm>
            <a:off x="1905000" y="1049020"/>
            <a:ext cx="8305800" cy="5181600"/>
          </a:xfrm>
        </p:spPr>
        <p:txBody>
          <a:bodyPr>
            <a:normAutofit fontScale="97500" lnSpcReduction="10000"/>
          </a:bodyPr>
          <a:lstStyle/>
          <a:p>
            <a:r>
              <a:rPr lang="en-US" sz="2400" dirty="0"/>
              <a:t>Smart mirrors are straight from science fiction. They’re part of an optimistic vision of the future that imagines a world where screens and data are everywhere, ready to feed you whatever information you need at a moment’s </a:t>
            </a:r>
            <a:r>
              <a:rPr lang="en-US" sz="2400" dirty="0" smtClean="0"/>
              <a:t>notice.</a:t>
            </a:r>
          </a:p>
          <a:p>
            <a:pPr marL="0" indent="0">
              <a:buNone/>
            </a:pPr>
            <a:endParaRPr lang="en-US" sz="2300" dirty="0">
              <a:latin typeface="Times New Roman" pitchFamily="18" charset="0"/>
              <a:cs typeface="Times New Roman" pitchFamily="18" charset="0"/>
            </a:endParaRPr>
          </a:p>
          <a:p>
            <a:r>
              <a:rPr lang="en-US" sz="2400" dirty="0"/>
              <a:t>It has widgets for displaying the current whether conditions, Time, Events, Latest </a:t>
            </a:r>
            <a:r>
              <a:rPr lang="en-US" sz="2400" dirty="0" smtClean="0"/>
              <a:t>news.</a:t>
            </a:r>
          </a:p>
          <a:p>
            <a:pPr marL="0" indent="0">
              <a:buNone/>
            </a:pPr>
            <a:endParaRPr lang="en-US" sz="2400" dirty="0">
              <a:latin typeface="Times New Roman" panose="02020603050405020304" pitchFamily="18" charset="0"/>
              <a:ea typeface="Times New Roman" panose="02020603050405020304" pitchFamily="18" charset="0"/>
            </a:endParaRPr>
          </a:p>
          <a:p>
            <a:r>
              <a:rPr lang="en-IE" sz="2400" dirty="0"/>
              <a:t>The mirror works with the assistance of a raspberry pi. There are a few shows or notice sheets present that are hard to work physically. </a:t>
            </a:r>
            <a:endParaRPr lang="en-IE" sz="2400" dirty="0" smtClean="0"/>
          </a:p>
          <a:p>
            <a:pPr marL="0" indent="0">
              <a:buNone/>
            </a:pPr>
            <a:endParaRPr lang="en-IE" sz="2400" dirty="0" smtClean="0"/>
          </a:p>
          <a:p>
            <a:r>
              <a:rPr lang="en-IE" sz="2400" dirty="0"/>
              <a:t>I</a:t>
            </a:r>
            <a:r>
              <a:rPr lang="en-IE" sz="2400" dirty="0" smtClean="0"/>
              <a:t>t </a:t>
            </a:r>
            <a:r>
              <a:rPr lang="en-IE" sz="2400" dirty="0"/>
              <a:t>tends to be hard to adequately get ready for the afternoon while remaining learned about current issues and still keep up a convenient timetable.</a:t>
            </a:r>
            <a:endParaRPr lang="en-US" sz="23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4</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10210800" y="197485"/>
            <a:ext cx="922655" cy="851535"/>
          </a:xfrm>
          <a:prstGeom prst="rect">
            <a:avLst/>
          </a:prstGeom>
        </p:spPr>
      </p:pic>
    </p:spTree>
    <p:extLst>
      <p:ext uri="{BB962C8B-B14F-4D97-AF65-F5344CB8AC3E}">
        <p14:creationId xmlns:p14="http://schemas.microsoft.com/office/powerpoint/2010/main" val="1832676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 calcmode="lin" valueType="num">
                                      <p:cBhvr additive="base">
                                        <p:cTn id="13"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 calcmode="lin" valueType="num">
                                      <p:cBhvr additive="base">
                                        <p:cTn id="19"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xEl>
                                              <p:pRg st="6" end="6"/>
                                            </p:txEl>
                                          </p:spTgt>
                                        </p:tgtEl>
                                        <p:attrNameLst>
                                          <p:attrName>style.visibility</p:attrName>
                                        </p:attrNameLst>
                                      </p:cBhvr>
                                      <p:to>
                                        <p:strVal val="visible"/>
                                      </p:to>
                                    </p:set>
                                    <p:anim calcmode="lin" valueType="num">
                                      <p:cBhvr additive="base">
                                        <p:cTn id="25"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981200" y="0"/>
            <a:ext cx="8229600" cy="960438"/>
          </a:xfrm>
        </p:spPr>
        <p:txBody>
          <a:bodyPr>
            <a:normAutofit/>
          </a:bodyPr>
          <a:lstStyle/>
          <a:p>
            <a:r>
              <a:rPr lang="en-US" dirty="0" smtClean="0"/>
              <a:t>Working flow</a:t>
            </a: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5</a:t>
            </a:fld>
            <a:endParaRPr lang="en-US"/>
          </a:p>
        </p:txBody>
      </p:sp>
      <p:pic>
        <p:nvPicPr>
          <p:cNvPr id="11" name="Content Placeholder 10"/>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61063" y="818866"/>
            <a:ext cx="7424382" cy="5537484"/>
          </a:xfrm>
          <a:prstGeom prst="rect">
            <a:avLst/>
          </a:prstGeom>
        </p:spPr>
      </p:pic>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10210800" y="108903"/>
            <a:ext cx="922655" cy="851535"/>
          </a:xfrm>
          <a:prstGeom prst="rect">
            <a:avLst/>
          </a:prstGeom>
        </p:spPr>
      </p:pic>
    </p:spTree>
    <p:extLst>
      <p:ext uri="{BB962C8B-B14F-4D97-AF65-F5344CB8AC3E}">
        <p14:creationId xmlns:p14="http://schemas.microsoft.com/office/powerpoint/2010/main" val="262351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02" y="105817"/>
            <a:ext cx="10515600" cy="1325563"/>
          </a:xfrm>
        </p:spPr>
        <p:txBody>
          <a:bodyPr/>
          <a:lstStyle/>
          <a:p>
            <a:r>
              <a:rPr lang="en-US" dirty="0">
                <a:cs typeface="Times New Roman" pitchFamily="18" charset="0"/>
                <a:sym typeface="+mn-ea"/>
              </a:rPr>
              <a:t>Applications And Comparison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8937135"/>
              </p:ext>
            </p:extLst>
          </p:nvPr>
        </p:nvGraphicFramePr>
        <p:xfrm>
          <a:off x="668742" y="1539023"/>
          <a:ext cx="10616820" cy="5132732"/>
        </p:xfrm>
        <a:graphic>
          <a:graphicData uri="http://schemas.openxmlformats.org/drawingml/2006/table">
            <a:tbl>
              <a:tblPr firstRow="1" bandRow="1">
                <a:tableStyleId>{5C22544A-7EE6-4342-B048-85BDC9FD1C3A}</a:tableStyleId>
              </a:tblPr>
              <a:tblGrid>
                <a:gridCol w="2123364"/>
                <a:gridCol w="2123364"/>
                <a:gridCol w="2123364"/>
                <a:gridCol w="2123364"/>
                <a:gridCol w="2123364"/>
              </a:tblGrid>
              <a:tr h="986003">
                <a:tc>
                  <a:txBody>
                    <a:bodyPr/>
                    <a:lstStyle/>
                    <a:p>
                      <a:r>
                        <a:rPr lang="en-US" dirty="0" smtClean="0"/>
                        <a:t>Parameters</a:t>
                      </a:r>
                      <a:endParaRPr lang="en-US" dirty="0"/>
                    </a:p>
                  </a:txBody>
                  <a:tcPr/>
                </a:tc>
                <a:tc>
                  <a:txBody>
                    <a:bodyPr/>
                    <a:lstStyle/>
                    <a:p>
                      <a:r>
                        <a:rPr lang="en-US" dirty="0" smtClean="0"/>
                        <a:t>Paper 1: </a:t>
                      </a:r>
                      <a:r>
                        <a:rPr lang="en-US" dirty="0" err="1" smtClean="0"/>
                        <a:t>Fatma</a:t>
                      </a:r>
                      <a:r>
                        <a:rPr lang="en-US" dirty="0" smtClean="0"/>
                        <a:t> Ok </a:t>
                      </a:r>
                      <a:endParaRPr lang="en-US" dirty="0"/>
                    </a:p>
                  </a:txBody>
                  <a:tcPr/>
                </a:tc>
                <a:tc>
                  <a:txBody>
                    <a:bodyPr/>
                    <a:lstStyle/>
                    <a:p>
                      <a:r>
                        <a:rPr lang="en-US" dirty="0" smtClean="0"/>
                        <a:t>Paper 2: Murat Can </a:t>
                      </a:r>
                      <a:endParaRPr lang="en-US" dirty="0"/>
                    </a:p>
                  </a:txBody>
                  <a:tcPr/>
                </a:tc>
                <a:tc>
                  <a:txBody>
                    <a:bodyPr/>
                    <a:lstStyle/>
                    <a:p>
                      <a:r>
                        <a:rPr lang="en-US" dirty="0" smtClean="0"/>
                        <a:t>Paper 3: </a:t>
                      </a:r>
                      <a:r>
                        <a:rPr lang="en-US" dirty="0" err="1" smtClean="0"/>
                        <a:t>Hakan</a:t>
                      </a:r>
                      <a:r>
                        <a:rPr lang="en-US" dirty="0" smtClean="0"/>
                        <a:t> </a:t>
                      </a:r>
                      <a:r>
                        <a:rPr lang="en-US" dirty="0" err="1" smtClean="0"/>
                        <a:t>Ucgun</a:t>
                      </a:r>
                      <a:endParaRPr lang="en-US" dirty="0"/>
                    </a:p>
                  </a:txBody>
                  <a:tcPr/>
                </a:tc>
                <a:tc>
                  <a:txBody>
                    <a:bodyPr/>
                    <a:lstStyle/>
                    <a:p>
                      <a:r>
                        <a:rPr lang="en-US" dirty="0" smtClean="0"/>
                        <a:t>Paper 4: </a:t>
                      </a:r>
                      <a:r>
                        <a:rPr lang="en-US" dirty="0" err="1" smtClean="0"/>
                        <a:t>Ugur</a:t>
                      </a:r>
                      <a:r>
                        <a:rPr lang="en-US" dirty="0" smtClean="0"/>
                        <a:t> </a:t>
                      </a:r>
                      <a:r>
                        <a:rPr lang="en-US" dirty="0" err="1" smtClean="0"/>
                        <a:t>Yugec</a:t>
                      </a:r>
                      <a:r>
                        <a:rPr lang="en-US" dirty="0" smtClean="0"/>
                        <a:t> </a:t>
                      </a:r>
                      <a:endParaRPr lang="en-US" dirty="0"/>
                    </a:p>
                  </a:txBody>
                  <a:tcPr/>
                </a:tc>
              </a:tr>
              <a:tr h="986003">
                <a:tc>
                  <a:txBody>
                    <a:bodyPr/>
                    <a:lstStyle/>
                    <a:p>
                      <a:r>
                        <a:rPr lang="en-US" dirty="0" smtClean="0"/>
                        <a:t>Technology</a:t>
                      </a:r>
                      <a:endParaRPr lang="en-US" dirty="0"/>
                    </a:p>
                  </a:txBody>
                  <a:tcPr/>
                </a:tc>
                <a:tc>
                  <a:txBody>
                    <a:bodyPr/>
                    <a:lstStyle/>
                    <a:p>
                      <a:r>
                        <a:rPr lang="en-US" dirty="0" smtClean="0"/>
                        <a:t>Raspberry Pi 3</a:t>
                      </a:r>
                      <a:endParaRPr lang="en-US" dirty="0"/>
                    </a:p>
                  </a:txBody>
                  <a:tcPr/>
                </a:tc>
                <a:tc>
                  <a:txBody>
                    <a:bodyPr/>
                    <a:lstStyle/>
                    <a:p>
                      <a:r>
                        <a:rPr lang="en-US" dirty="0" smtClean="0"/>
                        <a:t>Raspberry Pi 2 </a:t>
                      </a:r>
                      <a:endParaRPr lang="en-US" dirty="0"/>
                    </a:p>
                  </a:txBody>
                  <a:tcPr/>
                </a:tc>
                <a:tc>
                  <a:txBody>
                    <a:bodyPr/>
                    <a:lstStyle/>
                    <a:p>
                      <a:r>
                        <a:rPr lang="en-US" dirty="0" smtClean="0"/>
                        <a:t>Pineapple Pi </a:t>
                      </a:r>
                      <a:endParaRPr lang="en-US" dirty="0"/>
                    </a:p>
                  </a:txBody>
                  <a:tcPr/>
                </a:tc>
                <a:tc>
                  <a:txBody>
                    <a:bodyPr/>
                    <a:lstStyle/>
                    <a:p>
                      <a:r>
                        <a:rPr lang="en-US" dirty="0" smtClean="0"/>
                        <a:t>Raspberry Pi 3</a:t>
                      </a:r>
                      <a:endParaRPr lang="en-US" dirty="0"/>
                    </a:p>
                  </a:txBody>
                  <a:tcPr/>
                </a:tc>
              </a:tr>
              <a:tr h="986003">
                <a:tc>
                  <a:txBody>
                    <a:bodyPr/>
                    <a:lstStyle/>
                    <a:p>
                      <a:r>
                        <a:rPr lang="en-US" dirty="0" smtClean="0"/>
                        <a:t>Language </a:t>
                      </a:r>
                      <a:endParaRPr lang="en-US" dirty="0"/>
                    </a:p>
                  </a:txBody>
                  <a:tcPr/>
                </a:tc>
                <a:tc>
                  <a:txBody>
                    <a:bodyPr/>
                    <a:lstStyle/>
                    <a:p>
                      <a:r>
                        <a:rPr lang="en-US" dirty="0" smtClean="0"/>
                        <a:t>Python</a:t>
                      </a:r>
                      <a:endParaRPr lang="en-US" dirty="0"/>
                    </a:p>
                  </a:txBody>
                  <a:tcPr/>
                </a:tc>
                <a:tc>
                  <a:txBody>
                    <a:bodyPr/>
                    <a:lstStyle/>
                    <a:p>
                      <a:r>
                        <a:rPr lang="en-US" dirty="0" smtClean="0"/>
                        <a:t>Java</a:t>
                      </a:r>
                      <a:endParaRPr lang="en-US" dirty="0"/>
                    </a:p>
                  </a:txBody>
                  <a:tcPr/>
                </a:tc>
                <a:tc>
                  <a:txBody>
                    <a:bodyPr/>
                    <a:lstStyle/>
                    <a:p>
                      <a:r>
                        <a:rPr lang="en-US" dirty="0" smtClean="0"/>
                        <a:t> Python </a:t>
                      </a:r>
                      <a:endParaRPr lang="en-US" dirty="0"/>
                    </a:p>
                  </a:txBody>
                  <a:tcPr/>
                </a:tc>
                <a:tc>
                  <a:txBody>
                    <a:bodyPr/>
                    <a:lstStyle/>
                    <a:p>
                      <a:r>
                        <a:rPr lang="en-US" dirty="0" smtClean="0"/>
                        <a:t>Go Lang</a:t>
                      </a:r>
                      <a:endParaRPr lang="en-US" dirty="0"/>
                    </a:p>
                  </a:txBody>
                  <a:tcPr/>
                </a:tc>
              </a:tr>
              <a:tr h="986003">
                <a:tc>
                  <a:txBody>
                    <a:bodyPr/>
                    <a:lstStyle/>
                    <a:p>
                      <a:r>
                        <a:rPr lang="en-US" dirty="0" smtClean="0"/>
                        <a:t>Display applications </a:t>
                      </a:r>
                      <a:endParaRPr lang="en-US" dirty="0"/>
                    </a:p>
                  </a:txBody>
                  <a:tcPr/>
                </a:tc>
                <a:tc>
                  <a:txBody>
                    <a:bodyPr/>
                    <a:lstStyle/>
                    <a:p>
                      <a:r>
                        <a:rPr lang="en-US" dirty="0" smtClean="0"/>
                        <a:t>Weather, news, date, time, temperature</a:t>
                      </a:r>
                      <a:endParaRPr lang="en-US" dirty="0"/>
                    </a:p>
                  </a:txBody>
                  <a:tcPr/>
                </a:tc>
                <a:tc>
                  <a:txBody>
                    <a:bodyPr/>
                    <a:lstStyle/>
                    <a:p>
                      <a:r>
                        <a:rPr lang="en-US" dirty="0" smtClean="0"/>
                        <a:t>Weather, news, in-built applications</a:t>
                      </a:r>
                      <a:endParaRPr lang="en-US" dirty="0"/>
                    </a:p>
                  </a:txBody>
                  <a:tcPr/>
                </a:tc>
                <a:tc>
                  <a:txBody>
                    <a:bodyPr/>
                    <a:lstStyle/>
                    <a:p>
                      <a:r>
                        <a:rPr lang="en-US" dirty="0" smtClean="0"/>
                        <a:t>Weather, news, things to do reminder, temperature</a:t>
                      </a:r>
                      <a:endParaRPr lang="en-US" dirty="0"/>
                    </a:p>
                  </a:txBody>
                  <a:tcPr/>
                </a:tc>
                <a:tc>
                  <a:txBody>
                    <a:bodyPr/>
                    <a:lstStyle/>
                    <a:p>
                      <a:r>
                        <a:rPr lang="en-US" dirty="0" smtClean="0"/>
                        <a:t>Weather, news, in-built alarm, date, time </a:t>
                      </a:r>
                      <a:endParaRPr lang="en-US" dirty="0"/>
                    </a:p>
                  </a:txBody>
                  <a:tcPr/>
                </a:tc>
              </a:tr>
              <a:tr h="986003">
                <a:tc>
                  <a:txBody>
                    <a:bodyPr/>
                    <a:lstStyle/>
                    <a:p>
                      <a:r>
                        <a:rPr lang="en-US" dirty="0" smtClean="0"/>
                        <a:t>Personal assistant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          ✔</a:t>
                      </a:r>
                      <a:endParaRPr lang="en-US" sz="1800" dirty="0" smtClean="0">
                        <a:effectLst/>
                        <a:latin typeface="Times New Roman" panose="02020603050405020304" pitchFamily="18" charset="0"/>
                        <a:ea typeface="Times New Roman" panose="02020603050405020304" pitchFamily="18" charset="0"/>
                        <a:cs typeface="Arial" panose="020B0604020202020204" pitchFamily="34"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             ✔</a:t>
                      </a:r>
                      <a:endParaRPr lang="en-US" sz="1800" dirty="0" smtClean="0">
                        <a:effectLst/>
                        <a:latin typeface="Times New Roman" panose="02020603050405020304" pitchFamily="18" charset="0"/>
                        <a:ea typeface="Times New Roman" panose="02020603050405020304" pitchFamily="18" charset="0"/>
                        <a:cs typeface="Arial" panose="020B0604020202020204" pitchFamily="34"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             ✖</a:t>
                      </a:r>
                      <a:endParaRPr lang="en-US" sz="2000" dirty="0" smtClean="0">
                        <a:effectLst/>
                        <a:latin typeface="Times New Roman" panose="02020603050405020304" pitchFamily="18" charset="0"/>
                        <a:ea typeface="Times New Roman" panose="02020603050405020304" pitchFamily="18" charset="0"/>
                        <a:cs typeface="Arial" panose="020B0604020202020204" pitchFamily="34"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              ✖</a:t>
                      </a:r>
                      <a:endParaRPr lang="en-US" sz="2000" dirty="0" smtClean="0">
                        <a:effectLst/>
                        <a:latin typeface="Times New Roman" panose="02020603050405020304" pitchFamily="18" charset="0"/>
                        <a:ea typeface="Times New Roman" panose="02020603050405020304" pitchFamily="18" charset="0"/>
                        <a:cs typeface="Arial" panose="020B0604020202020204" pitchFamily="34" charset="0"/>
                      </a:endParaRPr>
                    </a:p>
                    <a:p>
                      <a:endParaRPr lang="en-US" dirty="0"/>
                    </a:p>
                  </a:txBody>
                  <a:tcPr/>
                </a:tc>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11838" y="105817"/>
            <a:ext cx="922655" cy="851535"/>
          </a:xfrm>
          <a:prstGeom prst="rect">
            <a:avLst/>
          </a:prstGeom>
        </p:spPr>
      </p:pic>
    </p:spTree>
    <p:extLst>
      <p:ext uri="{BB962C8B-B14F-4D97-AF65-F5344CB8AC3E}">
        <p14:creationId xmlns:p14="http://schemas.microsoft.com/office/powerpoint/2010/main" val="310101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838200" y="365125"/>
            <a:ext cx="8155675" cy="1325563"/>
          </a:xfrm>
        </p:spPr>
        <p:txBody>
          <a:bodyPr/>
          <a:lstStyle/>
          <a:p>
            <a:r>
              <a:rPr lang="en-US" dirty="0">
                <a:cs typeface="Times New Roman" pitchFamily="18" charset="0"/>
                <a:sym typeface="+mn-ea"/>
              </a:rPr>
              <a:t>Problem</a:t>
            </a:r>
            <a:r>
              <a:rPr lang="en-US" dirty="0">
                <a:latin typeface="Times New Roman" pitchFamily="18" charset="0"/>
                <a:cs typeface="Times New Roman" pitchFamily="18" charset="0"/>
                <a:sym typeface="+mn-ea"/>
              </a:rPr>
              <a:t> </a:t>
            </a:r>
            <a:r>
              <a:rPr lang="en-US" dirty="0">
                <a:cs typeface="Times New Roman" pitchFamily="18" charset="0"/>
                <a:sym typeface="+mn-ea"/>
              </a:rPr>
              <a:t>statement</a:t>
            </a:r>
            <a:endParaRPr lang="en-US" dirty="0">
              <a:cs typeface="Times New Roman" pitchFamily="18" charset="0"/>
            </a:endParaRPr>
          </a:p>
        </p:txBody>
      </p:sp>
      <p:sp>
        <p:nvSpPr>
          <p:cNvPr id="18" name="Content Placeholder 2"/>
          <p:cNvSpPr>
            <a:spLocks noGrp="1"/>
          </p:cNvSpPr>
          <p:nvPr>
            <p:ph idx="1"/>
          </p:nvPr>
        </p:nvSpPr>
        <p:spPr>
          <a:xfrm>
            <a:off x="1405719" y="1600200"/>
            <a:ext cx="9457899" cy="4756149"/>
          </a:xfrm>
        </p:spPr>
        <p:txBody>
          <a:bodyPr>
            <a:normAutofit/>
          </a:bodyPr>
          <a:lstStyle/>
          <a:p>
            <a:r>
              <a:rPr lang="en-US" sz="2400" dirty="0"/>
              <a:t>The major problem is with existing mirror is it shows only any object kept in front of that or face of human</a:t>
            </a:r>
            <a:r>
              <a:rPr lang="en-US" sz="2400" dirty="0" smtClean="0"/>
              <a:t>.</a:t>
            </a:r>
          </a:p>
          <a:p>
            <a:endParaRPr lang="en-US" sz="2400" dirty="0"/>
          </a:p>
          <a:p>
            <a:r>
              <a:rPr lang="en-US" sz="2400" dirty="0"/>
              <a:t>People wastes their lot of time standing in front of time then after of they read news so all this is time consuming</a:t>
            </a:r>
            <a:r>
              <a:rPr lang="en-US" sz="2400" dirty="0" smtClean="0"/>
              <a:t>.</a:t>
            </a:r>
          </a:p>
          <a:p>
            <a:pPr marL="0" indent="0">
              <a:buNone/>
            </a:pPr>
            <a:r>
              <a:rPr lang="en-US" sz="2400" dirty="0" smtClean="0"/>
              <a:t> </a:t>
            </a:r>
          </a:p>
          <a:p>
            <a:r>
              <a:rPr lang="en-US" sz="2400" dirty="0"/>
              <a:t>So we are developing a project which overcomes to time wastage</a:t>
            </a:r>
            <a:endParaRPr lang="en-US" sz="2400" dirty="0">
              <a:cs typeface="Times New Roman" pitchFamily="18" charset="0"/>
            </a:endParaRPr>
          </a:p>
          <a:p>
            <a:pPr marL="0" indent="0">
              <a:buNone/>
            </a:pPr>
            <a:endParaRPr lang="en-US" sz="23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7</a:t>
            </a:fld>
            <a:endParaRPr lang="en-US"/>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0165928" y="176371"/>
            <a:ext cx="922655" cy="851535"/>
          </a:xfrm>
          <a:prstGeom prst="rect">
            <a:avLst/>
          </a:prstGeom>
        </p:spPr>
      </p:pic>
    </p:spTree>
    <p:extLst>
      <p:ext uri="{BB962C8B-B14F-4D97-AF65-F5344CB8AC3E}">
        <p14:creationId xmlns:p14="http://schemas.microsoft.com/office/powerpoint/2010/main" val="4044898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arn(inVertic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barn(inVertical)">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barn(inVertical)">
                                      <p:cBhvr>
                                        <p:cTn id="17" dur="500"/>
                                        <p:tgtEl>
                                          <p:spTgt spid="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
                                            <p:txEl>
                                              <p:pRg st="4" end="4"/>
                                            </p:txEl>
                                          </p:spTgt>
                                        </p:tgtEl>
                                        <p:attrNameLst>
                                          <p:attrName>style.visibility</p:attrName>
                                        </p:attrNameLst>
                                      </p:cBhvr>
                                      <p:to>
                                        <p:strVal val="visible"/>
                                      </p:to>
                                    </p:set>
                                    <p:animEffect transition="in" filter="barn(inVertical)">
                                      <p:cBhvr>
                                        <p:cTn id="22"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723331" y="152400"/>
            <a:ext cx="9411269" cy="1143000"/>
          </a:xfrm>
        </p:spPr>
        <p:txBody>
          <a:bodyPr/>
          <a:lstStyle/>
          <a:p>
            <a:r>
              <a:rPr lang="en-US" dirty="0" smtClean="0">
                <a:cs typeface="Times New Roman" pitchFamily="18" charset="0"/>
                <a:sym typeface="+mn-ea"/>
              </a:rPr>
              <a:t>Objectives </a:t>
            </a:r>
            <a:endParaRPr lang="en-US" dirty="0">
              <a:cs typeface="Times New Roman" pitchFamily="18" charset="0"/>
            </a:endParaRPr>
          </a:p>
        </p:txBody>
      </p:sp>
      <p:sp>
        <p:nvSpPr>
          <p:cNvPr id="18" name="Content Placeholder 2"/>
          <p:cNvSpPr>
            <a:spLocks noGrp="1"/>
          </p:cNvSpPr>
          <p:nvPr>
            <p:ph idx="1"/>
          </p:nvPr>
        </p:nvSpPr>
        <p:spPr>
          <a:xfrm>
            <a:off x="1981200" y="1447801"/>
            <a:ext cx="8229600" cy="4678363"/>
          </a:xfrm>
        </p:spPr>
        <p:txBody>
          <a:bodyPr>
            <a:normAutofit/>
          </a:bodyPr>
          <a:lstStyle/>
          <a:p>
            <a:r>
              <a:rPr lang="en-US" dirty="0"/>
              <a:t>The objective of this project is to make a </a:t>
            </a:r>
            <a:r>
              <a:rPr lang="en-US" dirty="0" smtClean="0"/>
              <a:t>mirror</a:t>
            </a:r>
          </a:p>
          <a:p>
            <a:endParaRPr lang="en-US" dirty="0" smtClean="0"/>
          </a:p>
          <a:p>
            <a:r>
              <a:rPr lang="en-US" dirty="0" smtClean="0"/>
              <a:t> </a:t>
            </a:r>
            <a:r>
              <a:rPr lang="en-US" dirty="0"/>
              <a:t>which does the smart things like it shows weather, date and time, News etc. </a:t>
            </a:r>
            <a:endParaRPr lang="en-US" dirty="0" smtClean="0"/>
          </a:p>
          <a:p>
            <a:endParaRPr lang="en-US" dirty="0" smtClean="0"/>
          </a:p>
          <a:p>
            <a:r>
              <a:rPr lang="en-US" dirty="0" smtClean="0"/>
              <a:t>All </a:t>
            </a:r>
            <a:r>
              <a:rPr lang="en-US" dirty="0"/>
              <a:t>these smart features are to be done using raspberry pi</a:t>
            </a:r>
            <a:r>
              <a:rPr lang="en-US" dirty="0" smtClean="0"/>
              <a:t>.</a:t>
            </a:r>
          </a:p>
          <a:p>
            <a:endParaRPr lang="en-US" dirty="0" smtClean="0"/>
          </a:p>
          <a:p>
            <a:r>
              <a:rPr lang="en-US" dirty="0" smtClean="0"/>
              <a:t> </a:t>
            </a:r>
            <a:r>
              <a:rPr lang="en-US" dirty="0"/>
              <a:t>Due to use of smart mirror time can be saved.</a:t>
            </a:r>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8</a:t>
            </a:fld>
            <a:endParaRPr lang="en-US"/>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0134600" y="161055"/>
            <a:ext cx="922655" cy="851535"/>
          </a:xfrm>
          <a:prstGeom prst="rect">
            <a:avLst/>
          </a:prstGeom>
        </p:spPr>
      </p:pic>
    </p:spTree>
    <p:extLst>
      <p:ext uri="{BB962C8B-B14F-4D97-AF65-F5344CB8AC3E}">
        <p14:creationId xmlns:p14="http://schemas.microsoft.com/office/powerpoint/2010/main" val="14466316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down)">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wipe(down)">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animEffect transition="in" filter="wipe(down)">
                                      <p:cBhvr>
                                        <p:cTn id="17" dur="500"/>
                                        <p:tgtEl>
                                          <p:spTgt spid="1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xEl>
                                              <p:pRg st="6" end="6"/>
                                            </p:txEl>
                                          </p:spTgt>
                                        </p:tgtEl>
                                        <p:attrNameLst>
                                          <p:attrName>style.visibility</p:attrName>
                                        </p:attrNameLst>
                                      </p:cBhvr>
                                      <p:to>
                                        <p:strVal val="visible"/>
                                      </p:to>
                                    </p:set>
                                    <p:animEffect transition="in" filter="wipe(down)">
                                      <p:cBhvr>
                                        <p:cTn id="22"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72CC9F-F23C-4FC2-95CC-D34BF9CC8603}"/>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 xmlns:a16="http://schemas.microsoft.com/office/drawing/2014/main" id="{6460904B-1FC2-43BD-A8BB-83CB1047E400}"/>
              </a:ext>
            </a:extLst>
          </p:cNvPr>
          <p:cNvSpPr>
            <a:spLocks noGrp="1"/>
          </p:cNvSpPr>
          <p:nvPr>
            <p:ph idx="1"/>
          </p:nvPr>
        </p:nvSpPr>
        <p:spPr/>
        <p:txBody>
          <a:bodyPr>
            <a:normAutofit/>
          </a:bodyPr>
          <a:lstStyle/>
          <a:p>
            <a:pPr algn="just"/>
            <a:r>
              <a:rPr lang="en-US" sz="2400" dirty="0"/>
              <a:t>A wooden frame will be prepared with LED attached behind the glass with all the sensors and the raspberry pi</a:t>
            </a:r>
            <a:r>
              <a:rPr lang="en-US" sz="2400" dirty="0" smtClean="0"/>
              <a:t>.</a:t>
            </a:r>
          </a:p>
          <a:p>
            <a:pPr algn="just"/>
            <a:r>
              <a:rPr lang="en-US" sz="2400" dirty="0" smtClean="0"/>
              <a:t> </a:t>
            </a:r>
            <a:r>
              <a:rPr lang="en-US" sz="2400" dirty="0"/>
              <a:t>The power supply is attached to the raspberry pi which will power the LED monitor and the sensors. </a:t>
            </a:r>
            <a:endParaRPr lang="en-US" sz="2400" dirty="0" smtClean="0"/>
          </a:p>
          <a:p>
            <a:pPr algn="just"/>
            <a:r>
              <a:rPr lang="en-US" sz="2400" dirty="0"/>
              <a:t>Once the mirror is activated, it </a:t>
            </a:r>
            <a:r>
              <a:rPr lang="en-US" sz="2400" dirty="0" smtClean="0"/>
              <a:t>will </a:t>
            </a:r>
            <a:r>
              <a:rPr lang="en-US" sz="2400" dirty="0"/>
              <a:t>connect to the </a:t>
            </a:r>
            <a:r>
              <a:rPr lang="en-US" sz="2400" dirty="0" err="1"/>
              <a:t>docker</a:t>
            </a:r>
            <a:r>
              <a:rPr lang="en-US" sz="2400" dirty="0"/>
              <a:t> which contains all </a:t>
            </a:r>
            <a:r>
              <a:rPr lang="en-US" sz="2400" dirty="0" err="1"/>
              <a:t>api</a:t>
            </a:r>
            <a:r>
              <a:rPr lang="en-US" sz="2400" dirty="0"/>
              <a:t> and software needed to run the mirror</a:t>
            </a:r>
            <a:r>
              <a:rPr lang="en-US" sz="2400" dirty="0" smtClean="0"/>
              <a:t>.</a:t>
            </a:r>
          </a:p>
          <a:p>
            <a:pPr algn="just"/>
            <a:r>
              <a:rPr lang="en-US" sz="2400" dirty="0" smtClean="0"/>
              <a:t> </a:t>
            </a:r>
            <a:r>
              <a:rPr lang="en-US" sz="2400" dirty="0"/>
              <a:t>This will require internet access which will be provided by the </a:t>
            </a:r>
            <a:r>
              <a:rPr lang="en-US" sz="2400" dirty="0" err="1"/>
              <a:t>wi-fi</a:t>
            </a:r>
            <a:r>
              <a:rPr lang="en-US" sz="2400" dirty="0"/>
              <a:t> module (LAN can be also used) on the raspberry pi.</a:t>
            </a:r>
          </a:p>
        </p:txBody>
      </p:sp>
      <p:sp>
        <p:nvSpPr>
          <p:cNvPr id="4" name="Slide Number Placeholder 3">
            <a:extLst>
              <a:ext uri="{FF2B5EF4-FFF2-40B4-BE49-F238E27FC236}">
                <a16:creationId xmlns="" xmlns:a16="http://schemas.microsoft.com/office/drawing/2014/main" id="{A7739449-76D0-4C08-97A6-BCD8E999BB38}"/>
              </a:ext>
            </a:extLst>
          </p:cNvPr>
          <p:cNvSpPr>
            <a:spLocks noGrp="1"/>
          </p:cNvSpPr>
          <p:nvPr>
            <p:ph type="sldNum" sz="quarter" idx="12"/>
          </p:nvPr>
        </p:nvSpPr>
        <p:spPr/>
        <p:txBody>
          <a:bodyPr/>
          <a:lstStyle/>
          <a:p>
            <a:fld id="{47FC17C1-C700-4D6F-976A-F84BD683E0F4}" type="slidenum">
              <a:rPr lang="en-US" smtClean="0"/>
              <a:t>9</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220520" y="176371"/>
            <a:ext cx="922655" cy="851535"/>
          </a:xfrm>
          <a:prstGeom prst="rect">
            <a:avLst/>
          </a:prstGeom>
        </p:spPr>
      </p:pic>
    </p:spTree>
    <p:extLst>
      <p:ext uri="{BB962C8B-B14F-4D97-AF65-F5344CB8AC3E}">
        <p14:creationId xmlns:p14="http://schemas.microsoft.com/office/powerpoint/2010/main" val="17934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798</Words>
  <Application>Microsoft Office PowerPoint</Application>
  <PresentationFormat>Widescreen</PresentationFormat>
  <Paragraphs>146</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Smart Mirror</vt:lpstr>
      <vt:lpstr>Outline</vt:lpstr>
      <vt:lpstr>Introduction   </vt:lpstr>
      <vt:lpstr>Working flow</vt:lpstr>
      <vt:lpstr>Applications And Comparison Table</vt:lpstr>
      <vt:lpstr>Problem statement</vt:lpstr>
      <vt:lpstr>Objectives </vt:lpstr>
      <vt:lpstr>METHODOLOGY</vt:lpstr>
      <vt:lpstr>MODERN TOOLS</vt:lpstr>
      <vt:lpstr>BENEFITS</vt:lpstr>
      <vt:lpstr>Future Work</vt:lpstr>
      <vt:lpstr>Interface</vt:lpstr>
      <vt:lpstr>Welcome Page</vt:lpstr>
      <vt:lpstr>Register Now</vt:lpstr>
      <vt:lpstr>Login Screen</vt:lpstr>
      <vt:lpstr>Forgot Password</vt:lpstr>
      <vt:lpstr>Verification of Email</vt:lpstr>
      <vt:lpstr>Dashboard</vt:lpstr>
      <vt:lpstr>Add Schedule</vt:lpstr>
      <vt:lpstr>Add Schedule</vt:lpstr>
      <vt:lpstr>Delete &amp; Update Schedule</vt:lpstr>
      <vt:lpstr>Weather</vt:lpstr>
      <vt:lpstr>Weather</vt:lpstr>
      <vt:lpstr>News</vt:lpstr>
      <vt:lpstr>Date &amp; Time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laraib un nisa</dc:creator>
  <cp:lastModifiedBy>Windows User</cp:lastModifiedBy>
  <cp:revision>39</cp:revision>
  <dcterms:created xsi:type="dcterms:W3CDTF">2020-11-01T19:46:55Z</dcterms:created>
  <dcterms:modified xsi:type="dcterms:W3CDTF">2021-04-14T18:47:49Z</dcterms:modified>
</cp:coreProperties>
</file>