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8" r:id="rId2"/>
    <p:sldId id="284" r:id="rId3"/>
    <p:sldId id="278" r:id="rId4"/>
    <p:sldId id="296" r:id="rId5"/>
    <p:sldId id="303" r:id="rId6"/>
    <p:sldId id="297" r:id="rId7"/>
    <p:sldId id="298" r:id="rId8"/>
    <p:sldId id="299" r:id="rId9"/>
    <p:sldId id="300" r:id="rId10"/>
    <p:sldId id="305" r:id="rId11"/>
    <p:sldId id="302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4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405" autoAdjust="0"/>
    <p:restoredTop sz="94444" autoAdjust="0"/>
  </p:normalViewPr>
  <p:slideViewPr>
    <p:cSldViewPr>
      <p:cViewPr varScale="1">
        <p:scale>
          <a:sx n="73" d="100"/>
          <a:sy n="73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3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674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181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1815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7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18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18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18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18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18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18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YED%20NATIQ%20HUSSAIN\Downloads\WhatsApp%20Video%202021-04-12%20at%209.30.43%20PM.mp4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3800" y="53309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48" y="1905000"/>
            <a:ext cx="8458200" cy="210909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Tools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74A9430-2125-4C0D-97B9-B33AB881D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2681391"/>
              </p:ext>
            </p:extLst>
          </p:nvPr>
        </p:nvGraphicFramePr>
        <p:xfrm>
          <a:off x="762000" y="1524000"/>
          <a:ext cx="7467600" cy="4495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541">
                  <a:extLst>
                    <a:ext uri="{9D8B030D-6E8A-4147-A177-3AD203B41FA5}">
                      <a16:colId xmlns:a16="http://schemas.microsoft.com/office/drawing/2014/main" xmlns="" val="2639723009"/>
                    </a:ext>
                  </a:extLst>
                </a:gridCol>
                <a:gridCol w="1491541">
                  <a:extLst>
                    <a:ext uri="{9D8B030D-6E8A-4147-A177-3AD203B41FA5}">
                      <a16:colId xmlns:a16="http://schemas.microsoft.com/office/drawing/2014/main" xmlns="" val="3831817138"/>
                    </a:ext>
                  </a:extLst>
                </a:gridCol>
                <a:gridCol w="2242259">
                  <a:extLst>
                    <a:ext uri="{9D8B030D-6E8A-4147-A177-3AD203B41FA5}">
                      <a16:colId xmlns:a16="http://schemas.microsoft.com/office/drawing/2014/main" xmlns="" val="2427549739"/>
                    </a:ext>
                  </a:extLst>
                </a:gridCol>
                <a:gridCol w="2242259">
                  <a:extLst>
                    <a:ext uri="{9D8B030D-6E8A-4147-A177-3AD203B41FA5}">
                      <a16:colId xmlns:a16="http://schemas.microsoft.com/office/drawing/2014/main" xmlns="" val="673596964"/>
                    </a:ext>
                  </a:extLst>
                </a:gridCol>
              </a:tblGrid>
              <a:tr h="408709">
                <a:tc rowSpan="1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800" dirty="0">
                          <a:effectLst/>
                        </a:rPr>
                        <a:t>Tools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800" dirty="0">
                          <a:effectLst/>
                        </a:rPr>
                        <a:t>And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800" dirty="0">
                          <a:effectLst/>
                        </a:rPr>
                        <a:t>Technologies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Tools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Version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Rationale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19208877"/>
                  </a:ext>
                </a:extLst>
              </a:tr>
              <a:tr h="4087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MS Word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 dirty="0">
                          <a:effectLst/>
                        </a:rPr>
                        <a:t>2016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Documentation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90334295"/>
                  </a:ext>
                </a:extLst>
              </a:tr>
              <a:tr h="4087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Power Point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Presentation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23174373"/>
                  </a:ext>
                </a:extLst>
              </a:tr>
              <a:tr h="4087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 dirty="0">
                          <a:effectLst/>
                        </a:rPr>
                        <a:t>Android studio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4.0.1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Android development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73895695"/>
                  </a:ext>
                </a:extLst>
              </a:tr>
              <a:tr h="4087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PyCharm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Python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9170445"/>
                  </a:ext>
                </a:extLst>
              </a:tr>
              <a:tr h="4087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Technology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Version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Rationale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69692621"/>
                  </a:ext>
                </a:extLst>
              </a:tr>
              <a:tr h="4087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Java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Programming Language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77355674"/>
                  </a:ext>
                </a:extLst>
              </a:tr>
              <a:tr h="4087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Flask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Python Framework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14634409"/>
                  </a:ext>
                </a:extLst>
              </a:tr>
              <a:tr h="4087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Firebase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Database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86662170"/>
                  </a:ext>
                </a:extLst>
              </a:tr>
              <a:tr h="4087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Xml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Android Designing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78044783"/>
                  </a:ext>
                </a:extLst>
              </a:tr>
              <a:tr h="4087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Python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95850" algn="l"/>
                        </a:tabLst>
                      </a:pPr>
                      <a:r>
                        <a:rPr lang="en-IE" sz="1200" dirty="0">
                          <a:effectLst/>
                        </a:rPr>
                        <a:t>Programming Language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46736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375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Benefits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75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carry paper cards.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your contacts easily.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with community and get help easily.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social circle of business.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nearby business easily.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information about business and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own business card and share with others.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particular business other branches in your preferred location(if available).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with the saved contact and get relevant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References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75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https://link.springer.com/article/10.1134/S1054661819010188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https://link.springer.com/chapter/10.1007/978-3-030-34365-1_18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https://play.google.com/store/apps/details?id=com.wantedly.android.namecard_scanner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https://play.google.com/store/apps/details?id=com.theHaystackApp.haystack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https://play.google.com/store/apps/details?id=com.c7.android.switchit</a:t>
            </a:r>
          </a:p>
          <a:p>
            <a:endParaRPr lang="en-US" sz="2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 Video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" name="WhatsApp Video 2021-04-12 at 9.30.43 PM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04800" y="1066800"/>
            <a:ext cx="8534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Content Placeholder 14" descr="WhatsApp Image 2021-04-14 at 8.47.37 AM (1).jpe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29200" y="1143000"/>
            <a:ext cx="2514600" cy="4470399"/>
          </a:xfr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7" name="Picture 16" descr="WhatsApp Image 2021-04-14 at 8.47.37 AM.jpeg"/>
          <p:cNvPicPr>
            <a:picLocks noChangeAspect="1"/>
          </p:cNvPicPr>
          <p:nvPr/>
        </p:nvPicPr>
        <p:blipFill>
          <a:blip r:embed="rId4"/>
          <a:srcRect t="10096" r="17949" b="48077"/>
          <a:stretch>
            <a:fillRect/>
          </a:stretch>
        </p:blipFill>
        <p:spPr>
          <a:xfrm>
            <a:off x="1371600" y="1447800"/>
            <a:ext cx="2438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8" name="Content Placeholder 17" descr="WhatsApp Image 2021-04-14 at 8.47.38 AM.jpe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1" y="1295400"/>
            <a:ext cx="2515171" cy="4471416"/>
          </a:xfrm>
        </p:spPr>
      </p:pic>
      <p:pic>
        <p:nvPicPr>
          <p:cNvPr id="19" name="Picture 18" descr="WhatsApp Image 2021-04-14 at 8.47.38 AM 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295400"/>
            <a:ext cx="2514600" cy="44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" name="Picture 10" descr="WhatsApp Image 2021-04-14 at 8.47.39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295400"/>
            <a:ext cx="2515172" cy="4471416"/>
          </a:xfrm>
          <a:prstGeom prst="rect">
            <a:avLst/>
          </a:prstGeom>
        </p:spPr>
      </p:pic>
      <p:pic>
        <p:nvPicPr>
          <p:cNvPr id="13" name="Picture 12" descr="WhatsApp Image 2021-04-14 at 8.47.39 AM 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295401"/>
            <a:ext cx="2514600" cy="44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Picture 10" descr="WhatsApp Image 2021-04-14 at 8.47.40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2514600" cy="4470399"/>
          </a:xfrm>
          <a:prstGeom prst="rect">
            <a:avLst/>
          </a:prstGeom>
        </p:spPr>
      </p:pic>
      <p:pic>
        <p:nvPicPr>
          <p:cNvPr id="13" name="Picture 12" descr="WhatsApp Image 2021-04-14 at 8.47.40 AM 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295400"/>
            <a:ext cx="2515172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Picture 11" descr="WhatsApp Image 2021-04-14 at 8.47.41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143000"/>
            <a:ext cx="2515172" cy="4471416"/>
          </a:xfrm>
          <a:prstGeom prst="rect">
            <a:avLst/>
          </a:prstGeom>
        </p:spPr>
      </p:pic>
      <p:pic>
        <p:nvPicPr>
          <p:cNvPr id="14" name="Picture 13" descr="WhatsApp Image 2021-04-14 at 8.47.41 AM (1)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1219200"/>
            <a:ext cx="2515172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" name="Picture 10" descr="WhatsApp Image 2021-04-14 at 8.47.42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95400"/>
            <a:ext cx="2515172" cy="4471416"/>
          </a:xfrm>
          <a:prstGeom prst="rect">
            <a:avLst/>
          </a:prstGeom>
        </p:spPr>
      </p:pic>
      <p:pic>
        <p:nvPicPr>
          <p:cNvPr id="13" name="Picture 12" descr="WhatsApp Image 2021-04-14 at 8.47.42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219200"/>
            <a:ext cx="2515172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3800" y="914400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Smart Card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05000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Jamal Ahmed</a:t>
            </a: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Hussain Shah   (SP18-BCS-001)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Yasir Iqbal 	 (SP18-BCS-015)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Islamabad,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Attock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Campus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2" name="Picture 11" descr="WhatsApp Image 2021-04-14 at 8.47.44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219200"/>
            <a:ext cx="2515172" cy="4471416"/>
          </a:xfrm>
          <a:prstGeom prst="rect">
            <a:avLst/>
          </a:prstGeom>
        </p:spPr>
      </p:pic>
      <p:pic>
        <p:nvPicPr>
          <p:cNvPr id="14" name="Picture 13" descr="WhatsApp Image 2021-04-14 at 8.47.44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219200"/>
            <a:ext cx="2515172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" name="Picture 10" descr="WhatsApp Image 2021-04-14 at 8.47.45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143000"/>
            <a:ext cx="2515172" cy="4471416"/>
          </a:xfrm>
          <a:prstGeom prst="rect">
            <a:avLst/>
          </a:prstGeom>
        </p:spPr>
      </p:pic>
      <p:pic>
        <p:nvPicPr>
          <p:cNvPr id="13" name="Picture 12" descr="WhatsApp Image 2021-04-14 at 8.47.45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143000"/>
            <a:ext cx="2515172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2" name="Picture 11" descr="WhatsApp Image 2021-04-14 at 8.47.43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2515172" cy="4471416"/>
          </a:xfrm>
          <a:prstGeom prst="rect">
            <a:avLst/>
          </a:prstGeom>
        </p:spPr>
      </p:pic>
      <p:pic>
        <p:nvPicPr>
          <p:cNvPr id="14" name="Picture 13" descr="WhatsApp Image 2021-04-14 at 8.47.44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143000"/>
            <a:ext cx="2515172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" name="Picture 10" descr="WhatsApp Image 2021-04-14 at 8.47.46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143000"/>
            <a:ext cx="2515172" cy="4471416"/>
          </a:xfrm>
          <a:prstGeom prst="rect">
            <a:avLst/>
          </a:prstGeom>
        </p:spPr>
      </p:pic>
      <p:pic>
        <p:nvPicPr>
          <p:cNvPr id="13" name="Picture 12" descr="WhatsApp Image 2021-04-14 at 8.47.46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143000"/>
            <a:ext cx="2515172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2" name="Picture 11" descr="WhatsApp Image 2021-04-14 at 8.48.07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2515172" cy="4471416"/>
          </a:xfrm>
          <a:prstGeom prst="rect">
            <a:avLst/>
          </a:prstGeom>
        </p:spPr>
      </p:pic>
      <p:pic>
        <p:nvPicPr>
          <p:cNvPr id="14" name="Picture 13" descr="WhatsApp Image 2021-04-14 at 9.22.49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2515172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1" name="Picture 10" descr="WhatsApp Image 2021-04-14 at 8.48.06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143000"/>
            <a:ext cx="2515172" cy="4471416"/>
          </a:xfrm>
          <a:prstGeom prst="rect">
            <a:avLst/>
          </a:prstGeom>
        </p:spPr>
      </p:pic>
      <p:pic>
        <p:nvPicPr>
          <p:cNvPr id="13" name="Picture 12" descr="WhatsApp Image 2021-04-14 at 8.48.06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143000"/>
            <a:ext cx="2515172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2" name="Picture 11" descr="WhatsApp Image 2021-04-14 at 8.47.40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143000"/>
            <a:ext cx="2515172" cy="4471416"/>
          </a:xfrm>
          <a:prstGeom prst="rect">
            <a:avLst/>
          </a:prstGeom>
        </p:spPr>
      </p:pic>
      <p:pic>
        <p:nvPicPr>
          <p:cNvPr id="14" name="Picture 13" descr="WhatsApp Image 2021-04-14 at 8.48.07 AM 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143000"/>
            <a:ext cx="2515172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1" name="Picture 10" descr="WhatsApp Image 2021-04-14 at 8.48.08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2515172" cy="4471416"/>
          </a:xfrm>
          <a:prstGeom prst="rect">
            <a:avLst/>
          </a:prstGeom>
        </p:spPr>
      </p:pic>
      <p:pic>
        <p:nvPicPr>
          <p:cNvPr id="13" name="Picture 12" descr="WhatsApp Image 2021-04-14 at 8.48.09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295400"/>
            <a:ext cx="2515172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2" name="Picture 11" descr="WhatsApp Image 2021-04-14 at 8.48.10 A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1295400"/>
            <a:ext cx="2515172" cy="4471416"/>
          </a:xfrm>
          <a:prstGeom prst="rect">
            <a:avLst/>
          </a:prstGeom>
        </p:spPr>
      </p:pic>
      <p:pic>
        <p:nvPicPr>
          <p:cNvPr id="14" name="Picture 13" descr="WhatsApp Image 2021-04-14 at 8.48.11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295400"/>
            <a:ext cx="2515172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1" name="Picture 10" descr="WhatsApp Image 2021-04-14 at 9.42.33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19200"/>
            <a:ext cx="2515172" cy="4471416"/>
          </a:xfrm>
          <a:prstGeom prst="rect">
            <a:avLst/>
          </a:prstGeom>
        </p:spPr>
      </p:pic>
      <p:pic>
        <p:nvPicPr>
          <p:cNvPr id="13" name="Picture 12" descr="WhatsApp Image 2021-04-14 at 9.42.33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219200"/>
            <a:ext cx="2515172" cy="4471416"/>
          </a:xfrm>
          <a:prstGeom prst="rect">
            <a:avLst/>
          </a:prstGeom>
        </p:spPr>
      </p:pic>
      <p:pic>
        <p:nvPicPr>
          <p:cNvPr id="15" name="Picture 14" descr="WhatsApp Image 2021-04-14 at 9.42.34 AM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00" y="1219200"/>
            <a:ext cx="2515172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Working flow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Comparison table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Objectives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Methodology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Modern tools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Benefits 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2" name="Picture 11" descr="WhatsApp Image 2021-04-14 at 8.48.11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143000"/>
            <a:ext cx="2515172" cy="4471416"/>
          </a:xfrm>
          <a:prstGeom prst="rect">
            <a:avLst/>
          </a:prstGeom>
        </p:spPr>
      </p:pic>
      <p:pic>
        <p:nvPicPr>
          <p:cNvPr id="17" name="Picture 16" descr="WhatsApp Image 2021-04-14 at 8.48.12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143000"/>
            <a:ext cx="2515172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Professional Smart card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1" name="Picture 10" descr="WhatsApp Image 2021-04-14 at 8.48.12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19200"/>
            <a:ext cx="2515172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7722" y="838200"/>
            <a:ext cx="7023277" cy="506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86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itchFamily="18" charset="0"/>
              </a:rPr>
              <a:t>Introduction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81000" y="1049020"/>
            <a:ext cx="8305800" cy="5181600"/>
          </a:xfrm>
        </p:spPr>
        <p:txBody>
          <a:bodyPr>
            <a:normAutofit fontScale="97500" lnSpcReduction="10000"/>
          </a:bodyPr>
          <a:lstStyle/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It is the android application which will be design for scanning the professional smart cards which have several implications.</a:t>
            </a:r>
          </a:p>
          <a:p>
            <a:pPr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User can take picture of the printed business card and can directly save the contact in his phone.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528"/>
              </a:spcBef>
              <a:tabLst>
                <a:tab pos="5715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can easily create a profile in this application and can save different cards in their profiles which are shared by the different communities.</a:t>
            </a:r>
          </a:p>
          <a:p>
            <a:pPr marL="0" indent="0"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Social circle would be defined by using QR code.</a:t>
            </a:r>
          </a:p>
          <a:p>
            <a:endParaRPr lang="en-US" sz="2300" dirty="0"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Suggest the cards of business which is running on the nearby vicinity so that two professionals can exchange it.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97162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dirty="0"/>
              <a:t>Working flow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34EC6DE-A2A0-44C7-9AFB-05B6D14A20D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960438"/>
            <a:ext cx="8229600" cy="54403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>
            <a:no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  <a:sym typeface="+mn-ea"/>
              </a:rPr>
              <a:t>Applications And Comparison Table</a:t>
            </a: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3892329"/>
              </p:ext>
            </p:extLst>
          </p:nvPr>
        </p:nvGraphicFramePr>
        <p:xfrm>
          <a:off x="1333500" y="914400"/>
          <a:ext cx="7124700" cy="5257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4940">
                  <a:extLst>
                    <a:ext uri="{9D8B030D-6E8A-4147-A177-3AD203B41FA5}">
                      <a16:colId xmlns:a16="http://schemas.microsoft.com/office/drawing/2014/main" xmlns="" val="524623494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xmlns="" val="413359223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xmlns="" val="4008253158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xmlns="" val="168947457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xmlns="" val="798205351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Functionality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Professional Smart Card (Proposed)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Haystack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Wantedly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Switchit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extLst>
                  <a:ext uri="{0D108BD9-81ED-4DB2-BD59-A6C34878D82A}">
                    <a16:rowId xmlns:a16="http://schemas.microsoft.com/office/drawing/2014/main" xmlns="" val="2680154097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Scan Cards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(Using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QR-Code &amp; OCR)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✔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✔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✔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✔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extLst>
                  <a:ext uri="{0D108BD9-81ED-4DB2-BD59-A6C34878D82A}">
                    <a16:rowId xmlns:a16="http://schemas.microsoft.com/office/drawing/2014/main" xmlns="" val="508474663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Social Circle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✔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✖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✖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✖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extLst>
                  <a:ext uri="{0D108BD9-81ED-4DB2-BD59-A6C34878D82A}">
                    <a16:rowId xmlns:a16="http://schemas.microsoft.com/office/drawing/2014/main" xmlns="" val="4070516514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Nearby Business Suggestion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✔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✖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✔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✔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extLst>
                  <a:ext uri="{0D108BD9-81ED-4DB2-BD59-A6C34878D82A}">
                    <a16:rowId xmlns:a16="http://schemas.microsoft.com/office/drawing/2014/main" xmlns="" val="201799528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QR Code Scan</a:t>
                      </a: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✔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✖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✖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✔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extLst>
                  <a:ext uri="{0D108BD9-81ED-4DB2-BD59-A6C34878D82A}">
                    <a16:rowId xmlns:a16="http://schemas.microsoft.com/office/drawing/2014/main" xmlns="" val="306405704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Update Contacts</a:t>
                      </a: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✔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✔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✖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✖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extLst>
                  <a:ext uri="{0D108BD9-81ED-4DB2-BD59-A6C34878D82A}">
                    <a16:rowId xmlns:a16="http://schemas.microsoft.com/office/drawing/2014/main" xmlns="" val="2807802604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Community Chat</a:t>
                      </a: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✔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✖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✖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✖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extLst>
                  <a:ext uri="{0D108BD9-81ED-4DB2-BD59-A6C34878D82A}">
                    <a16:rowId xmlns:a16="http://schemas.microsoft.com/office/drawing/2014/main" xmlns="" val="2497248147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Business Search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✔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✖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✔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✖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extLst>
                  <a:ext uri="{0D108BD9-81ED-4DB2-BD59-A6C34878D82A}">
                    <a16:rowId xmlns:a16="http://schemas.microsoft.com/office/drawing/2014/main" xmlns="" val="12110157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Problem statement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2989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E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somebody attends a workshop or seminar, he receives many cards that he will put into his pocket.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Whenever business changes its location or contact information, previous customers which have paper cards doesn’t get to know.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are unable to locate a particular business near you and find your preferred business.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Chat with community is not possible if you don’t have there contact information saved.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Whenever you change your location you don’t know that a particular business branch is available there or not.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are unable to find there social circle presence.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Objectives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  <a:tabLst>
                <a:tab pos="5715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can create a profile in which saved cards can be shared.</a:t>
            </a:r>
            <a:endParaRPr lang="en-US" sz="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528"/>
              </a:spcBef>
              <a:tabLst>
                <a:tab pos="5715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Businessmen can upload their digital card and share it with the customers. 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528"/>
              </a:spcBef>
              <a:tabLst>
                <a:tab pos="5715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 we easily get profile of the person.</a:t>
            </a:r>
            <a:endParaRPr lang="en-US" sz="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528"/>
              </a:spcBef>
              <a:tabLst>
                <a:tab pos="5715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community chat is available for help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528"/>
              </a:spcBef>
              <a:tabLst>
                <a:tab pos="5715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social circle will be defined using QR code.</a:t>
            </a:r>
            <a:endParaRPr lang="en-US" sz="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528"/>
              </a:spcBef>
              <a:tabLst>
                <a:tab pos="5715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phone numbers can be picked from the scanned image.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528"/>
              </a:spcBef>
              <a:tabLst>
                <a:tab pos="5715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Suggests the cards of business running on the nearby vicinity to exchange between professional.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5176"/>
          </a:xfrm>
        </p:spPr>
        <p:txBody>
          <a:bodyPr>
            <a:no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Rationale behind Selected Methodology</a:t>
            </a:r>
            <a:endParaRPr lang="en-US" sz="200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057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9182" y="762001"/>
            <a:ext cx="4674235" cy="2359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3208022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Selection of this methodology as we are developing in increment forms so if change require after result showing to supervisor.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 it is incremental based so we can add or remove some features according to needs and supervisor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can also change the procedure to preform a function when needed if it doesn’t fits in our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Different modules can be linked and used as a system in this way and it would be easy to add new features to the existing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728</Words>
  <Application>Microsoft Office PowerPoint</Application>
  <PresentationFormat>On-screen Show (4:3)</PresentationFormat>
  <Paragraphs>264</Paragraphs>
  <Slides>32</Slides>
  <Notes>30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Professional Smart Card</vt:lpstr>
      <vt:lpstr>Outline</vt:lpstr>
      <vt:lpstr>Introduction   </vt:lpstr>
      <vt:lpstr>Working flow</vt:lpstr>
      <vt:lpstr>Applications And Comparison Table</vt:lpstr>
      <vt:lpstr>Problem statement</vt:lpstr>
      <vt:lpstr>Objectives </vt:lpstr>
      <vt:lpstr>Rationale behind Selected Methodology</vt:lpstr>
      <vt:lpstr>Modern Tools </vt:lpstr>
      <vt:lpstr>Benefits </vt:lpstr>
      <vt:lpstr>References </vt:lpstr>
      <vt:lpstr>Professional Smart card Video</vt:lpstr>
      <vt:lpstr>Professional Smart card</vt:lpstr>
      <vt:lpstr>Professional Smart card</vt:lpstr>
      <vt:lpstr>Professional Smart card</vt:lpstr>
      <vt:lpstr>Professional Smart card</vt:lpstr>
      <vt:lpstr>Professional Smart card</vt:lpstr>
      <vt:lpstr>Professional Smart card</vt:lpstr>
      <vt:lpstr>Professional Smart card</vt:lpstr>
      <vt:lpstr>Professional Smart card</vt:lpstr>
      <vt:lpstr>Professional Smart card</vt:lpstr>
      <vt:lpstr>Professional Smart card</vt:lpstr>
      <vt:lpstr>Professional Smart card</vt:lpstr>
      <vt:lpstr>Professional Smart card</vt:lpstr>
      <vt:lpstr>Professional Smart card</vt:lpstr>
      <vt:lpstr>Professional Smart card</vt:lpstr>
      <vt:lpstr>Professional Smart card</vt:lpstr>
      <vt:lpstr>Professional Smart card</vt:lpstr>
      <vt:lpstr>Professional Smart card</vt:lpstr>
      <vt:lpstr>Professional Smart card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SYED NATIQ HUSSAIN</cp:lastModifiedBy>
  <cp:revision>377</cp:revision>
  <dcterms:created xsi:type="dcterms:W3CDTF">2014-09-12T06:08:00Z</dcterms:created>
  <dcterms:modified xsi:type="dcterms:W3CDTF">2021-04-14T16:53:47Z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