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3" r:id="rId19"/>
  </p:sldIdLst>
  <p:sldSz cx="6858000" cy="51435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HWrP+f3XpfBjvCjJweAOfWDu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239"/>
    <a:srgbClr val="FFC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641"/>
  </p:normalViewPr>
  <p:slideViewPr>
    <p:cSldViewPr snapToGrid="0">
      <p:cViewPr varScale="1">
        <p:scale>
          <a:sx n="241" d="100"/>
          <a:sy n="241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Director </a:t>
            </a:r>
            <a:r>
              <a:rPr lang="en-US" dirty="0" err="1"/>
              <a:t>Ingmire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Talk about my first job at PWPL 1995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878c6c10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878c6c102_0_3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f878c6c102_0_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878c6c10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878c6c102_0_4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f878c6c102_0_4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878c6c10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878c6c102_0_7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f878c6c102_0_7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878c6c10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878c6c102_0_8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f878c6c102_0_8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87f0818e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87f0818e7_0_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f87f0818e7_0_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87f0818e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87f0818e7_0_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f87f0818e7_0_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87f0818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87f0818e7_0_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f87f0818e7_0_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C28274D-42D7-B079-791B-DDBAA419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87f0818e7_0_14:notes">
            <a:extLst>
              <a:ext uri="{FF2B5EF4-FFF2-40B4-BE49-F238E27FC236}">
                <a16:creationId xmlns:a16="http://schemas.microsoft.com/office/drawing/2014/main" id="{23D76064-4918-893F-7972-A7497D8F5D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87f0818e7_0_14:notes">
            <a:extLst>
              <a:ext uri="{FF2B5EF4-FFF2-40B4-BE49-F238E27FC236}">
                <a16:creationId xmlns:a16="http://schemas.microsoft.com/office/drawing/2014/main" id="{F03FBA38-76D3-8A4D-6030-4B975D3304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f87f0818e7_0_14:notes">
            <a:extLst>
              <a:ext uri="{FF2B5EF4-FFF2-40B4-BE49-F238E27FC236}">
                <a16:creationId xmlns:a16="http://schemas.microsoft.com/office/drawing/2014/main" id="{1E12B2AA-33F4-4213-67FD-3D00E34A08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20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p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09CB1E0-CDC0-AC38-BC44-49069899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7B8880CC-223C-B68F-2026-F1351DAF7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BB5C5744-B62B-6CFB-E529-568264B21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A1A3FE60-700B-9306-8254-4B4C5D4FE4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71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e1ecd9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9e1ecd91c_0_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97" name="Google Shape;97;g269e1ecd91c_0_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e1ecd9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69e1ecd91c_0_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07" name="Google Shape;107;g269e1ecd91c_0_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e1ecd9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69e1ecd91c_0_2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17" name="Google Shape;117;g269e1ecd91c_0_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878c6c1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f878c6c102_0_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35" name="Google Shape;135;g2f878c6c102_0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878c6c10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f878c6c102_0_1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44" name="Google Shape;144;g2f878c6c102_0_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878c6c10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f878c6c102_0_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Play Video </a:t>
            </a:r>
            <a:endParaRPr/>
          </a:p>
        </p:txBody>
      </p:sp>
      <p:sp>
        <p:nvSpPr>
          <p:cNvPr id="153" name="Google Shape;153;g2f878c6c102_0_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4551318"/>
            <a:ext cx="6858000" cy="592183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465365" y="1506049"/>
            <a:ext cx="5143500" cy="133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3000"/>
              <a:buFont typeface="Cambria"/>
              <a:buNone/>
              <a:defRPr sz="3000" cap="none">
                <a:solidFill>
                  <a:srgbClr val="09533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65365" y="2908738"/>
            <a:ext cx="5143500" cy="86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FFC425"/>
              </a:buClr>
              <a:buSzPts val="1350"/>
              <a:buNone/>
              <a:defRPr sz="1350">
                <a:solidFill>
                  <a:srgbClr val="FFC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3304904" y="4718060"/>
            <a:ext cx="0" cy="261610"/>
          </a:xfrm>
          <a:prstGeom prst="straightConnector1">
            <a:avLst/>
          </a:prstGeom>
          <a:noFill/>
          <a:ln w="9525" cap="flat" cmpd="sng">
            <a:solidFill>
              <a:srgbClr val="09533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422072" y="4748542"/>
            <a:ext cx="33660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15"/>
          <p:cNvPicPr preferRelativeResize="0"/>
          <p:nvPr/>
        </p:nvPicPr>
        <p:blipFill rotWithShape="1">
          <a:blip r:embed="rId2">
            <a:alphaModFix/>
          </a:blip>
          <a:srcRect l="10526"/>
          <a:stretch/>
        </p:blipFill>
        <p:spPr>
          <a:xfrm>
            <a:off x="465365" y="4645697"/>
            <a:ext cx="2744054" cy="36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111" y="36899"/>
            <a:ext cx="1797488" cy="179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 rot="5400000">
            <a:off x="1797248" y="43458"/>
            <a:ext cx="3263504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 rot="5400000">
            <a:off x="3467696" y="1713907"/>
            <a:ext cx="4358879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467320" y="278013"/>
            <a:ext cx="4358879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7847" y="0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509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71488" y="1332347"/>
            <a:ext cx="5915025" cy="317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260477" y="-71055"/>
            <a:ext cx="4972658" cy="49726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467916" y="1030779"/>
            <a:ext cx="3098244" cy="21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3375"/>
              <a:buFont typeface="Cambria"/>
              <a:buNone/>
              <a:defRPr sz="3375">
                <a:solidFill>
                  <a:srgbClr val="09533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467916" y="3285342"/>
            <a:ext cx="3098244" cy="117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FFC425"/>
              </a:buClr>
              <a:buSzPts val="1350"/>
              <a:buNone/>
              <a:defRPr sz="1350">
                <a:solidFill>
                  <a:srgbClr val="FFC42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3471863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72381" y="1878807"/>
            <a:ext cx="2901255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3471863" y="1260872"/>
            <a:ext cx="2915543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3471863" y="1878807"/>
            <a:ext cx="291554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Font typeface="Cambria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861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marL="1371600" lvl="2" indent="-3143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marL="2286000" lvl="4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marL="2743200" lvl="5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marL="3200400" lvl="6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marL="3657600" lvl="7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marL="4114800" lvl="8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2"/>
          </p:nvPr>
        </p:nvSpPr>
        <p:spPr>
          <a:xfrm>
            <a:off x="472381" y="1543051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1800"/>
              <a:buFont typeface="Cambria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472381" y="1543051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397" y="172641"/>
            <a:ext cx="998151" cy="9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4551318"/>
            <a:ext cx="6858000" cy="592183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8612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4"/>
          <p:cNvCxnSpPr/>
          <p:nvPr/>
        </p:nvCxnSpPr>
        <p:spPr>
          <a:xfrm>
            <a:off x="2933429" y="4777329"/>
            <a:ext cx="0" cy="261610"/>
          </a:xfrm>
          <a:prstGeom prst="straightConnector1">
            <a:avLst/>
          </a:prstGeom>
          <a:noFill/>
          <a:ln w="9525" cap="flat" cmpd="sng">
            <a:solidFill>
              <a:srgbClr val="09533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471488" y="274639"/>
            <a:ext cx="591502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475"/>
              <a:buFont typeface="Cambria"/>
              <a:buNone/>
              <a:defRPr sz="2475" b="0" i="0" u="none" strike="noStrike" cap="none">
                <a:solidFill>
                  <a:srgbClr val="09533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2984864" y="4777329"/>
            <a:ext cx="34794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6849" y="4733528"/>
            <a:ext cx="2430379" cy="2870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SQL_Injection_Prevention_Cheat_Shee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0" y="745225"/>
            <a:ext cx="51435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ct val="111111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git/Docker/SQL Injection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ftr" idx="11"/>
          </p:nvPr>
        </p:nvSpPr>
        <p:spPr>
          <a:xfrm>
            <a:off x="3491922" y="4742238"/>
            <a:ext cx="33660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7217229" y="375557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25" y="1951400"/>
            <a:ext cx="6553131" cy="1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82E07-4E74-8EB6-25CF-5FE046405ADE}"/>
              </a:ext>
            </a:extLst>
          </p:cNvPr>
          <p:cNvSpPr txBox="1"/>
          <p:nvPr/>
        </p:nvSpPr>
        <p:spPr>
          <a:xfrm>
            <a:off x="264277" y="3699884"/>
            <a:ext cx="639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lab is for educational purposes. Performing hack attempts (without permission) on computers that you do not own is illegal.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78c6c102_0_36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build our docker containers</a:t>
            </a:r>
            <a:endParaRPr dirty="0"/>
          </a:p>
        </p:txBody>
      </p:sp>
      <p:sp>
        <p:nvSpPr>
          <p:cNvPr id="164" name="Google Shape;164;g2f878c6c102_0_36"/>
          <p:cNvSpPr txBox="1">
            <a:spLocks noGrp="1"/>
          </p:cNvSpPr>
          <p:nvPr>
            <p:ph type="body" idx="1"/>
          </p:nvPr>
        </p:nvSpPr>
        <p:spPr>
          <a:xfrm>
            <a:off x="471488" y="1332347"/>
            <a:ext cx="5915100" cy="317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Move back to the </a:t>
            </a:r>
            <a:r>
              <a:rPr lang="en-US" sz="1100" b="1" dirty="0" err="1"/>
              <a:t>NMU_SQL_Injection</a:t>
            </a:r>
            <a:r>
              <a:rPr lang="en-US" sz="1100" b="1" dirty="0"/>
              <a:t> </a:t>
            </a:r>
            <a:r>
              <a:rPr lang="en-US" sz="1100" dirty="0"/>
              <a:t>directory by typing: </a:t>
            </a:r>
            <a:r>
              <a:rPr lang="en-US" sz="1100" b="1" dirty="0"/>
              <a:t>cd ..  </a:t>
            </a:r>
            <a:br>
              <a:rPr lang="en-US" sz="1100" i="1" dirty="0"/>
            </a:br>
            <a:r>
              <a:rPr lang="en-US" sz="1100" dirty="0"/>
              <a:t>To confirm what directory you are in you can type: </a:t>
            </a:r>
            <a:r>
              <a:rPr lang="en-US" sz="1100" b="1" dirty="0" err="1"/>
              <a:t>pwd</a:t>
            </a:r>
            <a:br>
              <a:rPr lang="en-US" sz="1100" b="1" dirty="0"/>
            </a:br>
            <a:endParaRPr sz="11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Open the Docker Desktop by double-clicking the icon on the Desktop.</a:t>
            </a:r>
            <a:br>
              <a:rPr lang="en-US" sz="1100" dirty="0"/>
            </a:br>
            <a:endParaRPr sz="11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To build and run the Docker service, we will type: </a:t>
            </a:r>
            <a:r>
              <a:rPr lang="en-US" sz="1100" b="1" i="1" dirty="0"/>
              <a:t>docker compose up – build </a:t>
            </a:r>
            <a:r>
              <a:rPr lang="en-US" sz="1100" dirty="0"/>
              <a:t>in the terminal.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Docker will then go out and grab the necessary images to build the containers and start them on our local machine.</a:t>
            </a:r>
            <a:br>
              <a:rPr lang="en-US" sz="1100" dirty="0"/>
            </a:b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b="1" dirty="0"/>
              <a:t>Just like that, we now have a fully functional web application running, albeit a very vulnerable one.</a:t>
            </a:r>
            <a:endParaRPr sz="1100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Alpine  (a lightweight Linux distro that is only 5MB in size)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NGINX (web server daemon)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PHP (a server-side scripting environment)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MySQL (a relational database)</a:t>
            </a:r>
            <a:br>
              <a:rPr lang="en-US" sz="1100" dirty="0"/>
            </a:b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The beauty of docker is that it removes all the variables of developing on different systems and ensures your development team is working on a common baseline.</a:t>
            </a:r>
            <a:br>
              <a:rPr lang="en-US" sz="1100" dirty="0"/>
            </a:b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The docker containers can then easily be moved to AWS, Azure, or other cloud providers, and you know everything will be the same.</a:t>
            </a:r>
            <a:endParaRPr sz="1100" dirty="0"/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4F766C5D-958A-9A4F-D66E-EE3E7094A749}"/>
              </a:ext>
            </a:extLst>
          </p:cNvPr>
          <p:cNvSpPr/>
          <p:nvPr/>
        </p:nvSpPr>
        <p:spPr>
          <a:xfrm>
            <a:off x="5565683" y="1453526"/>
            <a:ext cx="776976" cy="385845"/>
          </a:xfrm>
          <a:prstGeom prst="wedgeEllipseCallout">
            <a:avLst>
              <a:gd name="adj1" fmla="val -56887"/>
              <a:gd name="adj2" fmla="val 120034"/>
            </a:avLst>
          </a:prstGeom>
          <a:solidFill>
            <a:srgbClr val="095239"/>
          </a:solidFill>
          <a:ln>
            <a:solidFill>
              <a:srgbClr val="FFC4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This is a double dash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878c6c102_0_43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Desktop (GUI)</a:t>
            </a:r>
            <a:endParaRPr/>
          </a:p>
        </p:txBody>
      </p:sp>
      <p:sp>
        <p:nvSpPr>
          <p:cNvPr id="171" name="Google Shape;171;g2f878c6c102_0_43"/>
          <p:cNvSpPr txBox="1">
            <a:spLocks noGrp="1"/>
          </p:cNvSpPr>
          <p:nvPr>
            <p:ph type="body" idx="1"/>
          </p:nvPr>
        </p:nvSpPr>
        <p:spPr>
          <a:xfrm>
            <a:off x="471500" y="1103775"/>
            <a:ext cx="5915100" cy="339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Let's explore the Docker Desktop</a:t>
            </a: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br>
              <a:rPr lang="en-US" sz="1100" dirty="0"/>
            </a:br>
            <a:endParaRPr sz="1100" dirty="0"/>
          </a:p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Walk through:</a:t>
            </a:r>
            <a:br>
              <a:rPr lang="en-US" sz="1100" dirty="0"/>
            </a:b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Containers (our services) and the concept of a multi-container app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Stopping/ Starting a container.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Images (the packages docker downloaded to build our containers)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Ports (what are we exposing outside of the container)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Docker Scout (scanning an image for known vulnerabilities)</a:t>
            </a:r>
            <a:br>
              <a:rPr lang="en-US" sz="1100" dirty="0"/>
            </a:br>
            <a:endParaRPr sz="1100" dirty="0"/>
          </a:p>
        </p:txBody>
      </p:sp>
      <p:pic>
        <p:nvPicPr>
          <p:cNvPr id="172" name="Google Shape;172;g2f878c6c10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14" y="1374638"/>
            <a:ext cx="5731626" cy="1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0;g269e1ecd91c_0_29">
            <a:extLst>
              <a:ext uri="{FF2B5EF4-FFF2-40B4-BE49-F238E27FC236}">
                <a16:creationId xmlns:a16="http://schemas.microsoft.com/office/drawing/2014/main" id="{F0024B00-844D-35FB-F094-C1464BFFD7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878c6c102_0_76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the Application</a:t>
            </a:r>
            <a:endParaRPr dirty="0"/>
          </a:p>
        </p:txBody>
      </p:sp>
      <p:sp>
        <p:nvSpPr>
          <p:cNvPr id="189" name="Google Shape;189;g2f878c6c102_0_76"/>
          <p:cNvSpPr txBox="1">
            <a:spLocks noGrp="1"/>
          </p:cNvSpPr>
          <p:nvPr>
            <p:ph type="body" idx="1"/>
          </p:nvPr>
        </p:nvSpPr>
        <p:spPr>
          <a:xfrm>
            <a:off x="471500" y="1103774"/>
            <a:ext cx="5915100" cy="34470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In the Docker Desktop click on the port hyperlink listed in the </a:t>
            </a:r>
            <a:r>
              <a:rPr lang="en-US" sz="1100" dirty="0" err="1"/>
              <a:t>upci</a:t>
            </a:r>
            <a:r>
              <a:rPr lang="en-US" sz="1100" dirty="0"/>
              <a:t>-payroll-nginx container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This will open a web browser to the applications login page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Type in some gibberish for username and password and notice that no data is returned.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Click the back button on the browser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Now, let’s try some real credentials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Username: jim_james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Password: VictoryDance!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We now see the salary information is displayed for that user</a:t>
            </a:r>
            <a:br>
              <a:rPr lang="en-US" sz="1100" dirty="0"/>
            </a:b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Go back to the Docker Desktop, and under containers, click on the </a:t>
            </a:r>
            <a:r>
              <a:rPr lang="en-US" sz="1100" b="1" dirty="0" err="1"/>
              <a:t>upci_payroll-php</a:t>
            </a:r>
            <a:r>
              <a:rPr lang="en-US" sz="1100" b="1" dirty="0"/>
              <a:t> </a:t>
            </a:r>
            <a:r>
              <a:rPr lang="en-US" sz="1100" dirty="0"/>
              <a:t>hyperlink.</a:t>
            </a:r>
            <a:endParaRPr sz="11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Now click on the </a:t>
            </a:r>
            <a:r>
              <a:rPr lang="en-US" sz="1100" b="1" dirty="0"/>
              <a:t>Logs</a:t>
            </a:r>
            <a:r>
              <a:rPr lang="en-US" sz="1100" dirty="0"/>
              <a:t> tab. </a:t>
            </a:r>
            <a:br>
              <a:rPr lang="en-US" sz="1100" dirty="0"/>
            </a:br>
            <a:r>
              <a:rPr lang="en-US" sz="1100" dirty="0"/>
              <a:t>Here, we can see how PHP is building </a:t>
            </a:r>
            <a:br>
              <a:rPr lang="en-US" sz="1100" dirty="0"/>
            </a:br>
            <a:r>
              <a:rPr lang="en-US" sz="1100" dirty="0"/>
              <a:t>the SQL to query the database</a:t>
            </a: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190" name="Google Shape;190;g2f878c6c102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25" y="1534529"/>
            <a:ext cx="5247378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f878c6c102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825" y="3667699"/>
            <a:ext cx="1969999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f878c6c102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0" y="3545475"/>
            <a:ext cx="3125275" cy="9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0;g269e1ecd91c_0_29">
            <a:extLst>
              <a:ext uri="{FF2B5EF4-FFF2-40B4-BE49-F238E27FC236}">
                <a16:creationId xmlns:a16="http://schemas.microsoft.com/office/drawing/2014/main" id="{C499C8FD-BD96-031B-2F50-3123BAD9238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878c6c102_0_85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SQL (Structured Query Language)</a:t>
            </a:r>
            <a:endParaRPr/>
          </a:p>
        </p:txBody>
      </p:sp>
      <p:sp>
        <p:nvSpPr>
          <p:cNvPr id="199" name="Google Shape;199;g2f878c6c102_0_85"/>
          <p:cNvSpPr txBox="1">
            <a:spLocks noGrp="1"/>
          </p:cNvSpPr>
          <p:nvPr>
            <p:ph type="body" idx="1"/>
          </p:nvPr>
        </p:nvSpPr>
        <p:spPr>
          <a:xfrm>
            <a:off x="471450" y="1066275"/>
            <a:ext cx="5915100" cy="133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We can see that PHP is taking the web forms POST variables and building the query with them.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$user = $_POST[‘user’];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$pass = $_POST[‘password’];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SELECT first_name, last_name, username, salary FROM users where username = '$user’ and password = '$pass’</a:t>
            </a:r>
            <a:br>
              <a:rPr lang="en-US" sz="1100" dirty="0"/>
            </a:br>
            <a:endParaRPr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 b="1" dirty="0"/>
              <a:t>SQL Injection Attack Logic</a:t>
            </a:r>
            <a:endParaRPr sz="1300" b="1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200" name="Google Shape;200;g2f878c6c10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25" y="2438475"/>
            <a:ext cx="5081370" cy="5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f878c6c102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425" y="2978599"/>
            <a:ext cx="3179050" cy="15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E3795E-96D4-2BE7-FAE5-F6053655BF68}"/>
              </a:ext>
            </a:extLst>
          </p:cNvPr>
          <p:cNvSpPr/>
          <p:nvPr/>
        </p:nvSpPr>
        <p:spPr>
          <a:xfrm>
            <a:off x="4184475" y="3023600"/>
            <a:ext cx="1805500" cy="1447975"/>
          </a:xfrm>
          <a:prstGeom prst="roundRect">
            <a:avLst/>
          </a:prstGeom>
          <a:solidFill>
            <a:srgbClr val="095239"/>
          </a:solidFill>
          <a:ln>
            <a:solidFill>
              <a:srgbClr val="FFC4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1"/>
                </a:solidFill>
              </a:rPr>
              <a:t>Notice that username is blank. However, because of the ‘OR’ statement, 1=1 will evaluate as true. The ‘#” remarks out the rest of the SQL statement and password is not passed.</a:t>
            </a:r>
          </a:p>
        </p:txBody>
      </p:sp>
      <p:sp>
        <p:nvSpPr>
          <p:cNvPr id="3" name="Google Shape;120;g269e1ecd91c_0_29">
            <a:extLst>
              <a:ext uri="{FF2B5EF4-FFF2-40B4-BE49-F238E27FC236}">
                <a16:creationId xmlns:a16="http://schemas.microsoft.com/office/drawing/2014/main" id="{DA90B28E-4894-B398-BF54-3297520607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87f0818e7_0_2"/>
          <p:cNvSpPr txBox="1">
            <a:spLocks noGrp="1"/>
          </p:cNvSpPr>
          <p:nvPr>
            <p:ph type="title"/>
          </p:nvPr>
        </p:nvSpPr>
        <p:spPr>
          <a:xfrm>
            <a:off x="369050" y="294824"/>
            <a:ext cx="5418600" cy="36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Demo: Attacking</a:t>
            </a:r>
            <a:endParaRPr/>
          </a:p>
        </p:txBody>
      </p:sp>
      <p:pic>
        <p:nvPicPr>
          <p:cNvPr id="208" name="Google Shape;208;g2f87f0818e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51" y="1527524"/>
            <a:ext cx="1996762" cy="26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f87f0818e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775" y="1590949"/>
            <a:ext cx="2735403" cy="22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f87f0818e7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87925"/>
            <a:ext cx="6553197" cy="1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f87f0818e7_0_2"/>
          <p:cNvSpPr txBox="1"/>
          <p:nvPr/>
        </p:nvSpPr>
        <p:spPr>
          <a:xfrm>
            <a:off x="531125" y="726800"/>
            <a:ext cx="53391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In the Docker Desktop click on the port hyperlink listed in the upci-payroll-nginx container. This will open the application in the browser</a:t>
            </a:r>
            <a:endParaRPr sz="1475">
              <a:solidFill>
                <a:schemeClr val="dk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A5B4754-6701-E749-95C8-9D1630874926}"/>
              </a:ext>
            </a:extLst>
          </p:cNvPr>
          <p:cNvSpPr/>
          <p:nvPr/>
        </p:nvSpPr>
        <p:spPr>
          <a:xfrm>
            <a:off x="2780199" y="2626918"/>
            <a:ext cx="648801" cy="190280"/>
          </a:xfrm>
          <a:prstGeom prst="rightArrow">
            <a:avLst/>
          </a:prstGeom>
          <a:solidFill>
            <a:srgbClr val="095239"/>
          </a:solidFill>
          <a:ln>
            <a:solidFill>
              <a:srgbClr val="FFC4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11F5C6EF-21A9-A2BF-1DF7-1C2B5A1383B3}"/>
              </a:ext>
            </a:extLst>
          </p:cNvPr>
          <p:cNvSpPr/>
          <p:nvPr/>
        </p:nvSpPr>
        <p:spPr>
          <a:xfrm>
            <a:off x="2691905" y="3214284"/>
            <a:ext cx="870870" cy="422173"/>
          </a:xfrm>
          <a:prstGeom prst="wedgeEllipseCallout">
            <a:avLst>
              <a:gd name="adj1" fmla="val -149905"/>
              <a:gd name="adj2" fmla="val 32773"/>
            </a:avLst>
          </a:prstGeom>
          <a:solidFill>
            <a:srgbClr val="095239"/>
          </a:solidFill>
          <a:ln>
            <a:solidFill>
              <a:srgbClr val="FFC4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Type in anything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CCE55-D02B-DC45-3CDB-E962B2E95970}"/>
              </a:ext>
            </a:extLst>
          </p:cNvPr>
          <p:cNvSpPr/>
          <p:nvPr/>
        </p:nvSpPr>
        <p:spPr>
          <a:xfrm>
            <a:off x="3673457" y="3817025"/>
            <a:ext cx="2584633" cy="374415"/>
          </a:xfrm>
          <a:prstGeom prst="rect">
            <a:avLst/>
          </a:prstGeom>
          <a:solidFill>
            <a:srgbClr val="095239"/>
          </a:solidFill>
          <a:ln>
            <a:solidFill>
              <a:srgbClr val="FFC4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Houston, we have a problem!</a:t>
            </a:r>
          </a:p>
        </p:txBody>
      </p:sp>
      <p:pic>
        <p:nvPicPr>
          <p:cNvPr id="6" name="Google Shape;190;g2f878c6c102_0_76">
            <a:extLst>
              <a:ext uri="{FF2B5EF4-FFF2-40B4-BE49-F238E27FC236}">
                <a16:creationId xmlns:a16="http://schemas.microsoft.com/office/drawing/2014/main" id="{28F220A9-A8D3-B645-6256-D16F25BDE41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0910" y="1203302"/>
            <a:ext cx="5247378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0;g269e1ecd91c_0_29">
            <a:extLst>
              <a:ext uri="{FF2B5EF4-FFF2-40B4-BE49-F238E27FC236}">
                <a16:creationId xmlns:a16="http://schemas.microsoft.com/office/drawing/2014/main" id="{6949B71F-8E04-A004-71C4-BB3053738D2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87f0818e7_0_24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Injection Mitigation</a:t>
            </a:r>
            <a:endParaRPr/>
          </a:p>
        </p:txBody>
      </p:sp>
      <p:sp>
        <p:nvSpPr>
          <p:cNvPr id="218" name="Google Shape;218;g2f87f0818e7_0_24"/>
          <p:cNvSpPr txBox="1">
            <a:spLocks noGrp="1"/>
          </p:cNvSpPr>
          <p:nvPr>
            <p:ph type="body" idx="1"/>
          </p:nvPr>
        </p:nvSpPr>
        <p:spPr>
          <a:xfrm>
            <a:off x="413297" y="986549"/>
            <a:ext cx="5915100" cy="35537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OWASP provide a 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SQL Injection Prevention Cheat Sheat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Primary </a:t>
            </a:r>
            <a:r>
              <a:rPr lang="en-US" sz="1100" dirty="0" err="1"/>
              <a:t>defences</a:t>
            </a:r>
            <a:r>
              <a:rPr lang="en-US" sz="1100" dirty="0"/>
              <a:t>: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Use of Prepared Statements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Use of Stored Procedures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Whitelist Input Validation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Escaping All User Supplied Input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b="1" dirty="0"/>
              <a:t>Basic Premise: </a:t>
            </a:r>
            <a:r>
              <a:rPr lang="en-US" sz="1100" b="1" u="sng" dirty="0"/>
              <a:t>SANITIZE USER INPUT!</a:t>
            </a:r>
            <a:br>
              <a:rPr lang="en-US" sz="1100" b="1" u="sng" dirty="0"/>
            </a:br>
            <a:endParaRPr sz="1100" b="1" u="sng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Stop the </a:t>
            </a:r>
            <a:r>
              <a:rPr lang="en-US" sz="1100" b="1" dirty="0" err="1"/>
              <a:t>upci</a:t>
            </a:r>
            <a:r>
              <a:rPr lang="en-US" sz="1100" b="1" dirty="0"/>
              <a:t>-payroll-nginx container</a:t>
            </a:r>
            <a:endParaRPr sz="1100" b="1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algn="l" rtl="0">
              <a:spcBef>
                <a:spcPts val="563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In the terminal type: </a:t>
            </a:r>
            <a:r>
              <a:rPr lang="en-US" sz="1100" b="1" i="1" dirty="0"/>
              <a:t>cd ~/repos/</a:t>
            </a:r>
            <a:r>
              <a:rPr lang="en-US" sz="1100" b="1" i="1" dirty="0" err="1"/>
              <a:t>NMU_SQL_Injection</a:t>
            </a:r>
            <a:r>
              <a:rPr lang="en-US" sz="1100" b="1" i="1" dirty="0"/>
              <a:t>/app</a:t>
            </a:r>
            <a:r>
              <a:rPr lang="en-US" sz="1100" dirty="0"/>
              <a:t> to change to that directory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Rename the </a:t>
            </a:r>
            <a:r>
              <a:rPr lang="en-US" sz="1100" b="1" dirty="0" err="1"/>
              <a:t>index.php</a:t>
            </a:r>
            <a:r>
              <a:rPr lang="en-US" sz="1100" b="1" dirty="0"/>
              <a:t> </a:t>
            </a:r>
            <a:r>
              <a:rPr lang="en-US" sz="1100" dirty="0"/>
              <a:t>file by typing: </a:t>
            </a:r>
            <a:r>
              <a:rPr lang="en-US" sz="1100" b="1" i="1" dirty="0"/>
              <a:t>mv </a:t>
            </a:r>
            <a:r>
              <a:rPr lang="en-US" sz="1100" b="1" i="1" dirty="0" err="1"/>
              <a:t>index.php</a:t>
            </a:r>
            <a:r>
              <a:rPr lang="en-US" sz="1100" b="1" i="1" dirty="0"/>
              <a:t> </a:t>
            </a:r>
            <a:r>
              <a:rPr lang="en-US" sz="1100" b="1" i="1" dirty="0" err="1"/>
              <a:t>index_old.php</a:t>
            </a:r>
            <a:endParaRPr sz="1100" b="1" i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Rename the </a:t>
            </a:r>
            <a:r>
              <a:rPr lang="en-US" sz="1100" b="1" dirty="0" err="1"/>
              <a:t>index_pdo.php</a:t>
            </a:r>
            <a:r>
              <a:rPr lang="en-US" sz="1100" b="1" dirty="0"/>
              <a:t> </a:t>
            </a:r>
            <a:r>
              <a:rPr lang="en-US" sz="1100" dirty="0"/>
              <a:t>file by typing: </a:t>
            </a:r>
            <a:r>
              <a:rPr lang="en-US" sz="1100" b="1" i="1" dirty="0"/>
              <a:t>mv </a:t>
            </a:r>
            <a:r>
              <a:rPr lang="en-US" sz="1100" b="1" i="1" dirty="0" err="1"/>
              <a:t>index_pdo.php</a:t>
            </a:r>
            <a:r>
              <a:rPr lang="en-US" sz="1100" b="1" i="1" dirty="0"/>
              <a:t> </a:t>
            </a:r>
            <a:r>
              <a:rPr lang="en-US" sz="1100" b="1" i="1" dirty="0" err="1"/>
              <a:t>index.php</a:t>
            </a:r>
            <a:endParaRPr sz="1100" b="1"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This PHP file uses the PHP Data Object library and allows prepared statements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Restart the </a:t>
            </a:r>
            <a:r>
              <a:rPr lang="en-US" sz="1100" b="1" dirty="0" err="1"/>
              <a:t>upci_payroll_nginx</a:t>
            </a:r>
            <a:r>
              <a:rPr lang="en-US" sz="1100" b="1" dirty="0"/>
              <a:t> container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 lang="en-US" sz="11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 lang="en-US" sz="11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endParaRPr lang="en-US" sz="11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dirty="0"/>
              <a:t>Retest and try to inject!  Username = anyone’ OR 1=1#  Password= anything</a:t>
            </a: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563"/>
              </a:spcBef>
              <a:spcAft>
                <a:spcPts val="0"/>
              </a:spcAft>
              <a:buNone/>
            </a:pPr>
            <a:br>
              <a:rPr lang="en-US" sz="1100" dirty="0"/>
            </a:br>
            <a:br>
              <a:rPr lang="en-US" sz="1100" dirty="0"/>
            </a:br>
            <a:endParaRPr sz="1100" dirty="0"/>
          </a:p>
        </p:txBody>
      </p:sp>
      <p:pic>
        <p:nvPicPr>
          <p:cNvPr id="219" name="Google Shape;219;g2f87f0818e7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875" y="2478992"/>
            <a:ext cx="5510950" cy="43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f87f0818e7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875" y="3938203"/>
            <a:ext cx="5510950" cy="3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0;g269e1ecd91c_0_29">
            <a:extLst>
              <a:ext uri="{FF2B5EF4-FFF2-40B4-BE49-F238E27FC236}">
                <a16:creationId xmlns:a16="http://schemas.microsoft.com/office/drawing/2014/main" id="{4F41B94E-5651-4F62-87AA-C9E57BE5F39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87f0818e7_0_14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Prepared Statement Example</a:t>
            </a:r>
            <a:endParaRPr/>
          </a:p>
        </p:txBody>
      </p:sp>
      <p:pic>
        <p:nvPicPr>
          <p:cNvPr id="227" name="Google Shape;227;g2f87f0818e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3550"/>
            <a:ext cx="6414550" cy="21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34E3499-F2E5-D636-A757-0AF92C019953}"/>
              </a:ext>
            </a:extLst>
          </p:cNvPr>
          <p:cNvSpPr/>
          <p:nvPr/>
        </p:nvSpPr>
        <p:spPr>
          <a:xfrm>
            <a:off x="1567763" y="3527825"/>
            <a:ext cx="3722474" cy="533841"/>
          </a:xfrm>
          <a:prstGeom prst="roundRect">
            <a:avLst/>
          </a:prstGeom>
          <a:solidFill>
            <a:srgbClr val="095239"/>
          </a:solidFill>
          <a:ln>
            <a:solidFill>
              <a:srgbClr val="FFC4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1"/>
                </a:solidFill>
              </a:rPr>
              <a:t>Notice that the prepared statement surrounds our injection in quotes and the vulnerability is mitigated. </a:t>
            </a:r>
          </a:p>
        </p:txBody>
      </p:sp>
      <p:sp>
        <p:nvSpPr>
          <p:cNvPr id="3" name="Google Shape;120;g269e1ecd91c_0_29">
            <a:extLst>
              <a:ext uri="{FF2B5EF4-FFF2-40B4-BE49-F238E27FC236}">
                <a16:creationId xmlns:a16="http://schemas.microsoft.com/office/drawing/2014/main" id="{7C7B32B3-496B-D396-EB8B-DF3FB64D8E2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>
          <a:extLst>
            <a:ext uri="{FF2B5EF4-FFF2-40B4-BE49-F238E27FC236}">
              <a16:creationId xmlns:a16="http://schemas.microsoft.com/office/drawing/2014/main" id="{DBE34A20-7C76-C2DE-8CFF-66064C0D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87f0818e7_0_14">
            <a:extLst>
              <a:ext uri="{FF2B5EF4-FFF2-40B4-BE49-F238E27FC236}">
                <a16:creationId xmlns:a16="http://schemas.microsoft.com/office/drawing/2014/main" id="{5751C16A-E82D-8FE4-6D7A-938EEB663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600" cy="9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Optional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dirty="0"/>
              <a:t>If there is time: Discuss and Demo sqlmap tool</a:t>
            </a:r>
            <a:br>
              <a:rPr lang="en-US" sz="2000" dirty="0"/>
            </a:br>
            <a:r>
              <a:rPr lang="en-US" sz="2000" dirty="0"/>
              <a:t>in Kali Linux</a:t>
            </a:r>
            <a:endParaRPr sz="2000" dirty="0"/>
          </a:p>
        </p:txBody>
      </p:sp>
      <p:sp>
        <p:nvSpPr>
          <p:cNvPr id="3" name="Google Shape;120;g269e1ecd91c_0_29">
            <a:extLst>
              <a:ext uri="{FF2B5EF4-FFF2-40B4-BE49-F238E27FC236}">
                <a16:creationId xmlns:a16="http://schemas.microsoft.com/office/drawing/2014/main" id="{C9178E44-97BB-DD93-302E-F821AEB6AF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DFCC0-0D95-3CCD-B680-C3551B20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011"/>
            <a:ext cx="6858000" cy="10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418509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sz="1800" b="1"/>
              <a:t>Wrap Up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-121918" y="1422945"/>
            <a:ext cx="5915025" cy="208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Thanks!</a:t>
            </a:r>
            <a:br>
              <a:rPr lang="en-US" b="1" dirty="0"/>
            </a:br>
            <a:endParaRPr b="1" dirty="0"/>
          </a:p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Questions?</a:t>
            </a:r>
            <a:br>
              <a:rPr lang="en-US" b="1" dirty="0"/>
            </a:br>
            <a:endParaRPr b="1" dirty="0"/>
          </a:p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Bonus Question: Can you name the Band whose members are in the UPCI Payroll Database?</a:t>
            </a:r>
            <a:br>
              <a:rPr lang="en-US" b="1" dirty="0"/>
            </a:br>
            <a:endParaRPr lang="en-US" b="1" dirty="0"/>
          </a:p>
          <a:p>
            <a:pPr marL="914400" lvl="1" indent="-31750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00"/>
              <a:buChar char="•"/>
            </a:pPr>
            <a:r>
              <a:rPr lang="en-US" b="1" dirty="0"/>
              <a:t>This lab was forked and modified from Dr. Thomas Laurenson’s public GitHub repo on SQL Injections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600"/>
              <a:buNone/>
            </a:pPr>
            <a:endParaRPr b="1" dirty="0"/>
          </a:p>
        </p:txBody>
      </p:sp>
      <p:sp>
        <p:nvSpPr>
          <p:cNvPr id="2" name="Google Shape;120;g269e1ecd91c_0_29">
            <a:extLst>
              <a:ext uri="{FF2B5EF4-FFF2-40B4-BE49-F238E27FC236}">
                <a16:creationId xmlns:a16="http://schemas.microsoft.com/office/drawing/2014/main" id="{34A8B79E-2496-1860-54B6-AA811B8F8D3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42900" y="891135"/>
            <a:ext cx="57231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Murdock</a:t>
            </a:r>
          </a:p>
          <a:p>
            <a:pPr marL="285750" lvl="1" indent="-285750">
              <a:buSzPts val="1400"/>
              <a:buFont typeface="Arial"/>
              <a:buChar char="•"/>
            </a:pPr>
            <a:r>
              <a:rPr lang="en-US" dirty="0"/>
              <a:t>Headshot and Bio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1BB2F-D35A-BD29-0992-9D7D1311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94" y="1517588"/>
            <a:ext cx="5056911" cy="27347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BA00D5C6-DA1A-35C3-91DF-28C4597D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DA93CE35-0E2E-6C6D-9F28-7547BB927D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2414B5CE-7708-B26B-EC7F-C79E79055321}"/>
              </a:ext>
            </a:extLst>
          </p:cNvPr>
          <p:cNvSpPr txBox="1"/>
          <p:nvPr/>
        </p:nvSpPr>
        <p:spPr>
          <a:xfrm>
            <a:off x="342900" y="891135"/>
            <a:ext cx="57231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version control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changes to computer 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for coordinating programming teams working on source code and software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Repositories can: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Hosted on the web - GitHub.  Great for open-source projects.  Allows forking!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Hosted on-prem for Enterprise development within an organization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SVN, users can work on on a file simultaneously as long as they are not working on the same line of code.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merge functionality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resource for researching CVEs and other cyber exploitation projects.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Pre-installed on LINUX and Mac OS. </a:t>
            </a:r>
            <a:r>
              <a:rPr lang="en-US">
                <a:solidFill>
                  <a:schemeClr val="dk1"/>
                </a:solidFill>
              </a:rPr>
              <a:t>Must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installed on </a:t>
            </a:r>
            <a:r>
              <a:rPr lang="en-US">
                <a:solidFill>
                  <a:schemeClr val="dk1"/>
                </a:solidFill>
              </a:rPr>
              <a:t>Windows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>
            <a:extLst>
              <a:ext uri="{FF2B5EF4-FFF2-40B4-BE49-F238E27FC236}">
                <a16:creationId xmlns:a16="http://schemas.microsoft.com/office/drawing/2014/main" id="{9F8E9266-F2BA-E18C-EC29-E96137B0A2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" y="315298"/>
            <a:ext cx="1032900" cy="45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1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e1ecd91c_0_1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00" name="Google Shape;100;g269e1ecd91c_0_1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69e1ecd91c_0_1"/>
          <p:cNvSpPr txBox="1"/>
          <p:nvPr/>
        </p:nvSpPr>
        <p:spPr>
          <a:xfrm>
            <a:off x="310175" y="907471"/>
            <a:ext cx="5723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 your servers like ‘cattle’ not like ‘pets’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Virtual machines but lighter weight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scalable and highly transportable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69e1ecd91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69e1ecd91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538" y="1789146"/>
            <a:ext cx="4584384" cy="238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e1ecd91c_0_19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10" name="Google Shape;110;g269e1ecd91c_0_1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9e1ecd91c_0_19"/>
          <p:cNvSpPr txBox="1"/>
          <p:nvPr/>
        </p:nvSpPr>
        <p:spPr>
          <a:xfrm>
            <a:off x="-250875" y="642525"/>
            <a:ext cx="69195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are stored in containers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NGINX - Web Server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- Server-side scripting language and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porocesor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- SQL Server Daemon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create multi-container applications on top of lightweight LINUX distros or simply the required Bins/Libs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developers to have the same baseline on their local desktop as in production.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tie networks together and present ports to localhost for testing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 containers is not persistent unless you want it to be.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Kubernetes to orchestrate/load balance/spawn production environments.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69e1ecd91c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69e1ecd91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899" y="2260499"/>
            <a:ext cx="4334799" cy="10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e1ecd91c_0_29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11979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Docker</a:t>
            </a:r>
            <a:endParaRPr b="1"/>
          </a:p>
        </p:txBody>
      </p:sp>
      <p:sp>
        <p:nvSpPr>
          <p:cNvPr id="120" name="Google Shape;120;g269e1ecd91c_0_2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 dirty="0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 dirty="0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9e1ecd91c_0_29"/>
          <p:cNvSpPr txBox="1"/>
          <p:nvPr/>
        </p:nvSpPr>
        <p:spPr>
          <a:xfrm>
            <a:off x="310175" y="907474"/>
            <a:ext cx="57231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has a CLI and a GUI called Docker Desktop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Integrates with Docker Hub where people share open-source containers and projects.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of Docker Projects are also stored on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69e1ecd91c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800" y="273418"/>
            <a:ext cx="936675" cy="6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9e1ecd91c_0_29"/>
          <p:cNvSpPr txBox="1"/>
          <p:nvPr/>
        </p:nvSpPr>
        <p:spPr>
          <a:xfrm>
            <a:off x="310175" y="2148600"/>
            <a:ext cx="57231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</a:rPr>
              <a:t>In terms of cybersecurity, there are a lot of great Docker containers that you can use to explore vulnerabilities</a:t>
            </a:r>
            <a:br>
              <a:rPr lang="en-US" sz="1400" b="1" i="0" u="none" strike="noStrike" cap="none" dirty="0">
                <a:solidFill>
                  <a:srgbClr val="000000"/>
                </a:solidFill>
              </a:rPr>
            </a:br>
            <a:endParaRPr sz="1400" b="1" i="0" u="none" strike="noStrike" cap="none"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a CVE of interest.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DefSec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perspective, Docker Desktop also presents known vulnerabilities in the images you are using!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878c6c102_0_9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f878c6c102_0_9"/>
          <p:cNvSpPr txBox="1"/>
          <p:nvPr/>
        </p:nvSpPr>
        <p:spPr>
          <a:xfrm>
            <a:off x="342900" y="1184650"/>
            <a:ext cx="65478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/>
              <a:t>The first thing we will do is open a terminal and clone the NMU Cyber - SQL Injection Repository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Open the terminal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type: </a:t>
            </a:r>
            <a:r>
              <a:rPr lang="en-US" b="1" i="1" dirty="0"/>
              <a:t>cd repos</a:t>
            </a:r>
            <a:endParaRPr b="1" i="1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List the contents of the directory</a:t>
            </a:r>
            <a:r>
              <a:rPr lang="en-US" b="1" i="1" dirty="0"/>
              <a:t> </a:t>
            </a:r>
            <a:r>
              <a:rPr lang="en-US" dirty="0"/>
              <a:t>type: </a:t>
            </a:r>
            <a:r>
              <a:rPr lang="en-US" b="1" i="1" dirty="0"/>
              <a:t>ls -l </a:t>
            </a:r>
            <a:r>
              <a:rPr lang="en-US" dirty="0"/>
              <a:t> </a:t>
            </a:r>
          </a:p>
          <a:p>
            <a:pPr marL="457200" lvl="1" indent="-317500">
              <a:buSzPts val="1400"/>
              <a:buFont typeface="Arial"/>
              <a:buChar char="●"/>
            </a:pPr>
            <a:r>
              <a:rPr lang="en-US" dirty="0"/>
              <a:t>Notice the directory is empty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Now, we will clone the git repository using this command: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i="1" dirty="0"/>
              <a:t>git clone </a:t>
            </a:r>
            <a:r>
              <a:rPr lang="en-US" b="1" i="1" dirty="0">
                <a:solidFill>
                  <a:schemeClr val="tx1"/>
                </a:solidFill>
              </a:rPr>
              <a:t>https://github.com/nmucyber/NMU_SQL_Injection.git</a:t>
            </a:r>
            <a:endParaRPr b="1" i="1" dirty="0">
              <a:solidFill>
                <a:schemeClr val="tx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If we type: </a:t>
            </a:r>
            <a:r>
              <a:rPr lang="en-US" b="1" i="1" dirty="0"/>
              <a:t>ls -l </a:t>
            </a:r>
            <a:r>
              <a:rPr lang="en-US" dirty="0"/>
              <a:t>again, we will now see a sub-directory in repos called </a:t>
            </a:r>
            <a:r>
              <a:rPr lang="en-US" b="1" dirty="0" err="1"/>
              <a:t>NMU_SQL_Injection</a:t>
            </a:r>
            <a:endParaRPr b="1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Let's go to that directory and look at the contents using these commands: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i="1" dirty="0"/>
              <a:t>cd </a:t>
            </a:r>
            <a:r>
              <a:rPr lang="en-US" b="1" i="1" dirty="0" err="1"/>
              <a:t>NMU_SQL_Injection</a:t>
            </a:r>
            <a:endParaRPr b="1" i="1"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i="1" dirty="0"/>
              <a:t>ls -l </a:t>
            </a:r>
            <a:endParaRPr b="1" i="1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Now, we have a version-controlled copy of the GitHub repository on our local machine.  Any changes we make we can commit back to GitHub.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f878c6c102_0_9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36414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Let’s Dig In !!!</a:t>
            </a:r>
            <a:endParaRPr b="1"/>
          </a:p>
        </p:txBody>
      </p:sp>
      <p:pic>
        <p:nvPicPr>
          <p:cNvPr id="140" name="Google Shape;140;g2f878c6c10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863" y="1675103"/>
            <a:ext cx="1549425" cy="4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78c6c102_0_17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f878c6c102_0_17"/>
          <p:cNvSpPr txBox="1"/>
          <p:nvPr/>
        </p:nvSpPr>
        <p:spPr>
          <a:xfrm>
            <a:off x="342900" y="1184650"/>
            <a:ext cx="654780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You will notice that the terminal prompt changes to let us know we are in a git-controlled folder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Let’s examine the docker </a:t>
            </a:r>
            <a:r>
              <a:rPr lang="en-US" dirty="0" err="1"/>
              <a:t>compose.yml</a:t>
            </a:r>
            <a:r>
              <a:rPr lang="en-US" dirty="0"/>
              <a:t> file before we build our containers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type: </a:t>
            </a:r>
            <a:r>
              <a:rPr lang="en-US" b="1" i="1" u="sng" dirty="0"/>
              <a:t>mousepad docker-compose.yml &amp;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f878c6c102_0_17"/>
          <p:cNvSpPr txBox="1">
            <a:spLocks noGrp="1"/>
          </p:cNvSpPr>
          <p:nvPr>
            <p:ph type="title"/>
          </p:nvPr>
        </p:nvSpPr>
        <p:spPr>
          <a:xfrm>
            <a:off x="342900" y="111100"/>
            <a:ext cx="36414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5339"/>
              </a:buClr>
              <a:buSzPts val="2200"/>
              <a:buFont typeface="Arial"/>
              <a:buNone/>
            </a:pPr>
            <a:r>
              <a:rPr lang="en-US" b="1"/>
              <a:t>Let’s Dig In !!!</a:t>
            </a:r>
            <a:endParaRPr b="1"/>
          </a:p>
        </p:txBody>
      </p:sp>
      <p:pic>
        <p:nvPicPr>
          <p:cNvPr id="149" name="Google Shape;149;g2f878c6c10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25" y="1704325"/>
            <a:ext cx="4100147" cy="145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878c6c102_0_26"/>
          <p:cNvSpPr txBox="1">
            <a:spLocks noGrp="1"/>
          </p:cNvSpPr>
          <p:nvPr>
            <p:ph type="ftr" idx="11"/>
          </p:nvPr>
        </p:nvSpPr>
        <p:spPr>
          <a:xfrm>
            <a:off x="2984864" y="4770798"/>
            <a:ext cx="35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cap="none">
                <a:solidFill>
                  <a:srgbClr val="095339"/>
                </a:solidFill>
                <a:latin typeface="Arial"/>
                <a:ea typeface="Arial"/>
                <a:cs typeface="Arial"/>
                <a:sym typeface="Arial"/>
              </a:rPr>
              <a:t>UPPER PENINSULA CYBERSECURITY INSTITUTE</a:t>
            </a:r>
            <a:endParaRPr cap="none">
              <a:solidFill>
                <a:srgbClr val="0953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f878c6c10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" y="162971"/>
            <a:ext cx="2680063" cy="438048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f878c6c102_0_26"/>
          <p:cNvSpPr txBox="1"/>
          <p:nvPr/>
        </p:nvSpPr>
        <p:spPr>
          <a:xfrm>
            <a:off x="3081900" y="1020325"/>
            <a:ext cx="36969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We can see this will install three services</a:t>
            </a:r>
            <a:endParaRPr sz="875" dirty="0">
              <a:solidFill>
                <a:schemeClr val="dk1"/>
              </a:solidFill>
            </a:endParaRPr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-US" sz="875" dirty="0" err="1">
                <a:solidFill>
                  <a:schemeClr val="dk1"/>
                </a:solidFill>
              </a:rPr>
              <a:t>mysql</a:t>
            </a:r>
            <a:r>
              <a:rPr lang="en-US" sz="875" dirty="0">
                <a:solidFill>
                  <a:schemeClr val="dk1"/>
                </a:solidFill>
              </a:rPr>
              <a:t> (open-source relational database)</a:t>
            </a:r>
            <a:endParaRPr sz="875" dirty="0">
              <a:solidFill>
                <a:schemeClr val="dk1"/>
              </a:solidFill>
            </a:endParaRPr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-US" sz="875" dirty="0" err="1">
                <a:solidFill>
                  <a:schemeClr val="dk1"/>
                </a:solidFill>
              </a:rPr>
              <a:t>php</a:t>
            </a:r>
            <a:r>
              <a:rPr lang="en-US" sz="875" dirty="0">
                <a:solidFill>
                  <a:schemeClr val="dk1"/>
                </a:solidFill>
              </a:rPr>
              <a:t> (open-source server-side scripting)</a:t>
            </a:r>
            <a:endParaRPr sz="875" dirty="0">
              <a:solidFill>
                <a:schemeClr val="dk1"/>
              </a:solidFill>
            </a:endParaRPr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-US" sz="875" dirty="0">
                <a:solidFill>
                  <a:schemeClr val="dk1"/>
                </a:solidFill>
              </a:rPr>
              <a:t>nginx (open-source web daemon)</a:t>
            </a:r>
            <a:br>
              <a:rPr lang="en-US" sz="875" dirty="0">
                <a:solidFill>
                  <a:schemeClr val="dk1"/>
                </a:solidFill>
              </a:rPr>
            </a:br>
            <a:endParaRPr sz="875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Here, we can open ports outside of the docker container.</a:t>
            </a:r>
            <a:br>
              <a:rPr lang="en-US" sz="875" dirty="0">
                <a:solidFill>
                  <a:schemeClr val="dk1"/>
                </a:solidFill>
              </a:rPr>
            </a:br>
            <a:endParaRPr sz="875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Create volumes to our local filesystem from the docker </a:t>
            </a:r>
            <a:br>
              <a:rPr lang="en-US" sz="875" dirty="0">
                <a:solidFill>
                  <a:schemeClr val="dk1"/>
                </a:solidFill>
              </a:rPr>
            </a:br>
            <a:r>
              <a:rPr lang="en-US" sz="875" dirty="0">
                <a:solidFill>
                  <a:schemeClr val="dk1"/>
                </a:solidFill>
              </a:rPr>
              <a:t>container.  This is great for development as any changes we make in our local filesystem will be reflected in the docker container and vice-versa.  The volume can map to a whole folder or a specific file.</a:t>
            </a:r>
            <a:br>
              <a:rPr lang="en-US" sz="875" dirty="0">
                <a:solidFill>
                  <a:schemeClr val="dk1"/>
                </a:solidFill>
              </a:rPr>
            </a:br>
            <a:endParaRPr sz="875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You will also notice that each service has a context attribute that corresponds to a subdirectory.</a:t>
            </a:r>
            <a:br>
              <a:rPr lang="en-US" sz="875" dirty="0">
                <a:solidFill>
                  <a:schemeClr val="dk1"/>
                </a:solidFill>
              </a:rPr>
            </a:br>
            <a:endParaRPr sz="875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Close the mousepad text editor.</a:t>
            </a:r>
            <a:endParaRPr sz="875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Type: </a:t>
            </a:r>
            <a:r>
              <a:rPr lang="en-US" sz="875" b="1" i="1" dirty="0">
                <a:solidFill>
                  <a:schemeClr val="dk1"/>
                </a:solidFill>
              </a:rPr>
              <a:t>cd </a:t>
            </a:r>
            <a:r>
              <a:rPr lang="en-US" sz="875" b="1" i="1" dirty="0" err="1">
                <a:solidFill>
                  <a:schemeClr val="dk1"/>
                </a:solidFill>
              </a:rPr>
              <a:t>mysql</a:t>
            </a:r>
            <a:br>
              <a:rPr lang="en-US" sz="875" i="1" dirty="0">
                <a:solidFill>
                  <a:schemeClr val="dk1"/>
                </a:solidFill>
              </a:rPr>
            </a:br>
            <a:r>
              <a:rPr lang="en-US" sz="875" i="1" dirty="0">
                <a:solidFill>
                  <a:schemeClr val="dk1"/>
                </a:solidFill>
              </a:rPr>
              <a:t>         </a:t>
            </a:r>
            <a:r>
              <a:rPr lang="en-US" sz="875" b="1" i="1" dirty="0">
                <a:solidFill>
                  <a:schemeClr val="dk1"/>
                </a:solidFill>
              </a:rPr>
              <a:t> ls -l</a:t>
            </a:r>
            <a:endParaRPr sz="875" b="1" i="1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In each of the service subdirectories, you will see a </a:t>
            </a:r>
            <a:r>
              <a:rPr lang="en-US" sz="875" dirty="0" err="1">
                <a:solidFill>
                  <a:schemeClr val="dk1"/>
                </a:solidFill>
              </a:rPr>
              <a:t>Dockerfile</a:t>
            </a:r>
            <a:r>
              <a:rPr lang="en-US" sz="875" dirty="0">
                <a:solidFill>
                  <a:schemeClr val="dk1"/>
                </a:solidFill>
              </a:rPr>
              <a:t>. This tells Docker what image and version to run.</a:t>
            </a:r>
            <a:endParaRPr sz="875" dirty="0">
              <a:solidFill>
                <a:schemeClr val="dk1"/>
              </a:solidFill>
            </a:endParaRPr>
          </a:p>
          <a:p>
            <a:pPr marL="457200" lvl="0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en-US" sz="875" dirty="0">
                <a:solidFill>
                  <a:schemeClr val="dk1"/>
                </a:solidFill>
              </a:rPr>
              <a:t>If we type: </a:t>
            </a:r>
            <a:r>
              <a:rPr lang="en-US" sz="875" b="1" i="1" dirty="0">
                <a:solidFill>
                  <a:schemeClr val="dk1"/>
                </a:solidFill>
              </a:rPr>
              <a:t>cat </a:t>
            </a:r>
            <a:r>
              <a:rPr lang="en-US" sz="875" b="1" i="1" dirty="0" err="1">
                <a:solidFill>
                  <a:schemeClr val="dk1"/>
                </a:solidFill>
              </a:rPr>
              <a:t>Dockerfile</a:t>
            </a:r>
            <a:endParaRPr sz="875" b="1" i="1" dirty="0">
              <a:solidFill>
                <a:schemeClr val="dk1"/>
              </a:solidFill>
            </a:endParaRPr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-US" sz="875" dirty="0">
                <a:solidFill>
                  <a:schemeClr val="dk1"/>
                </a:solidFill>
              </a:rPr>
              <a:t>We can see that Docker will pull version 8.3.0 of the MySQL image</a:t>
            </a:r>
            <a:endParaRPr sz="875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578466-BD94-41DE-5FD5-EF3798C164AB}"/>
              </a:ext>
            </a:extLst>
          </p:cNvPr>
          <p:cNvSpPr/>
          <p:nvPr/>
        </p:nvSpPr>
        <p:spPr>
          <a:xfrm>
            <a:off x="204374" y="309646"/>
            <a:ext cx="402583" cy="14271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276A83-4FFC-ED88-DC6B-160DA078D01E}"/>
              </a:ext>
            </a:extLst>
          </p:cNvPr>
          <p:cNvSpPr/>
          <p:nvPr/>
        </p:nvSpPr>
        <p:spPr>
          <a:xfrm>
            <a:off x="191599" y="2134304"/>
            <a:ext cx="402583" cy="14271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0CCB80-BAE1-9736-37C1-08C530811105}"/>
              </a:ext>
            </a:extLst>
          </p:cNvPr>
          <p:cNvSpPr/>
          <p:nvPr/>
        </p:nvSpPr>
        <p:spPr>
          <a:xfrm>
            <a:off x="191598" y="3887607"/>
            <a:ext cx="402583" cy="14271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4E7FB3-AD6D-B4B5-C7B4-C0600D29D729}"/>
              </a:ext>
            </a:extLst>
          </p:cNvPr>
          <p:cNvSpPr/>
          <p:nvPr/>
        </p:nvSpPr>
        <p:spPr>
          <a:xfrm>
            <a:off x="282776" y="1667593"/>
            <a:ext cx="729406" cy="25370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B26D62-1B33-8389-F5DD-365624AA86DE}"/>
              </a:ext>
            </a:extLst>
          </p:cNvPr>
          <p:cNvSpPr/>
          <p:nvPr/>
        </p:nvSpPr>
        <p:spPr>
          <a:xfrm>
            <a:off x="227937" y="3361785"/>
            <a:ext cx="839083" cy="30480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1562</Words>
  <Application>Microsoft Macintosh PowerPoint</Application>
  <PresentationFormat>Custom</PresentationFormat>
  <Paragraphs>213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Office Theme</vt:lpstr>
      <vt:lpstr>git/Docker/SQL Injection  </vt:lpstr>
      <vt:lpstr>PowerPoint Presentation</vt:lpstr>
      <vt:lpstr>PowerPoint Presentation</vt:lpstr>
      <vt:lpstr>Docker</vt:lpstr>
      <vt:lpstr>Docker</vt:lpstr>
      <vt:lpstr>Docker</vt:lpstr>
      <vt:lpstr>Let’s Dig In !!!</vt:lpstr>
      <vt:lpstr>Let’s Dig In !!!</vt:lpstr>
      <vt:lpstr>PowerPoint Presentation</vt:lpstr>
      <vt:lpstr>Let’s build our docker containers</vt:lpstr>
      <vt:lpstr>Docker Desktop (GUI)</vt:lpstr>
      <vt:lpstr>Exploring the Application</vt:lpstr>
      <vt:lpstr>The SQL (Structured Query Language)</vt:lpstr>
      <vt:lpstr>Demo: Attacking</vt:lpstr>
      <vt:lpstr>SQL Injection Mitigation</vt:lpstr>
      <vt:lpstr>Prepared Statement Example</vt:lpstr>
      <vt:lpstr>Optional  If there is time: Discuss and Demo sqlmap tool in Kali Linux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Douglas Miller</dc:creator>
  <cp:lastModifiedBy>Michael Sauer</cp:lastModifiedBy>
  <cp:revision>2</cp:revision>
  <dcterms:created xsi:type="dcterms:W3CDTF">2020-03-02T13:59:16Z</dcterms:created>
  <dcterms:modified xsi:type="dcterms:W3CDTF">2024-09-24T02:11:12Z</dcterms:modified>
</cp:coreProperties>
</file>