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7" r:id="rId5"/>
    <p:sldId id="259" r:id="rId6"/>
    <p:sldId id="265" r:id="rId7"/>
    <p:sldId id="258" r:id="rId8"/>
    <p:sldId id="260" r:id="rId9"/>
    <p:sldId id="261" r:id="rId10"/>
    <p:sldId id="263" r:id="rId11"/>
    <p:sldId id="268" r:id="rId12"/>
    <p:sldId id="266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4584-0323-4525-A9FB-633151EE039C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BBD3-E933-46AF-BC14-36D9673D2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2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4584-0323-4525-A9FB-633151EE039C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BBD3-E933-46AF-BC14-36D9673D2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1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4584-0323-4525-A9FB-633151EE039C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BBD3-E933-46AF-BC14-36D9673D2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6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4584-0323-4525-A9FB-633151EE039C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BBD3-E933-46AF-BC14-36D9673D2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3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4584-0323-4525-A9FB-633151EE039C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BBD3-E933-46AF-BC14-36D9673D2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0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4584-0323-4525-A9FB-633151EE039C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BBD3-E933-46AF-BC14-36D9673D2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9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4584-0323-4525-A9FB-633151EE039C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BBD3-E933-46AF-BC14-36D9673D2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9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4584-0323-4525-A9FB-633151EE039C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BBD3-E933-46AF-BC14-36D9673D2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8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4584-0323-4525-A9FB-633151EE039C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BBD3-E933-46AF-BC14-36D9673D2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7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4584-0323-4525-A9FB-633151EE039C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BBD3-E933-46AF-BC14-36D9673D2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9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4584-0323-4525-A9FB-633151EE039C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BBD3-E933-46AF-BC14-36D9673D2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5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C4584-0323-4525-A9FB-633151EE039C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BBD3-E933-46AF-BC14-36D9673D2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8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9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6.emf"/><Relationship Id="rId3" Type="http://schemas.openxmlformats.org/officeDocument/2006/relationships/package" Target="../embeddings/Microsoft_Visio_Drawing2.vsdx"/><Relationship Id="rId7" Type="http://schemas.openxmlformats.org/officeDocument/2006/relationships/package" Target="../embeddings/Microsoft_Visio_Drawing4.vsdx"/><Relationship Id="rId12" Type="http://schemas.openxmlformats.org/officeDocument/2006/relationships/package" Target="../embeddings/Microsoft_Visio_Drawing6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11" Type="http://schemas.openxmlformats.org/officeDocument/2006/relationships/image" Target="../media/image7.png"/><Relationship Id="rId5" Type="http://schemas.openxmlformats.org/officeDocument/2006/relationships/package" Target="../embeddings/Microsoft_Visio_Drawing3.vsdx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package" Target="../embeddings/Microsoft_Visio_Drawing5.vsdx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7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8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and Optimization of a CDS Circuit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Mahmoud Sawaby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4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Considerations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CLS does </a:t>
            </a:r>
            <a:r>
              <a:rPr lang="en-US" i="1" dirty="0" smtClean="0"/>
              <a:t>NOT</a:t>
            </a:r>
            <a:r>
              <a:rPr lang="en-US" dirty="0" smtClean="0"/>
              <a:t> enhance the CM loop gain. Special care is paid to minimize systematic offsets around the loop.</a:t>
            </a:r>
          </a:p>
          <a:p>
            <a:pPr lvl="1"/>
            <a:r>
              <a:rPr lang="en-US" dirty="0" smtClean="0"/>
              <a:t>‘Constant VDS’ current mirrors.</a:t>
            </a:r>
          </a:p>
          <a:p>
            <a:r>
              <a:rPr lang="en-US" dirty="0" smtClean="0"/>
              <a:t>CMFB placement to prevent latching.</a:t>
            </a: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656644"/>
              </p:ext>
            </p:extLst>
          </p:nvPr>
        </p:nvGraphicFramePr>
        <p:xfrm>
          <a:off x="1246995" y="3283527"/>
          <a:ext cx="9899443" cy="369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Visio" r:id="rId3" imgW="7422066" imgH="2766249" progId="Visio.Drawing.15">
                  <p:embed/>
                </p:oleObj>
              </mc:Choice>
              <mc:Fallback>
                <p:oleObj name="Visio" r:id="rId3" imgW="7422066" imgH="276624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6995" y="3283527"/>
                        <a:ext cx="9899443" cy="369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468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 of 73.9 at 1.5Vp output.</a:t>
            </a:r>
          </a:p>
          <a:p>
            <a:r>
              <a:rPr lang="en-US" dirty="0" smtClean="0"/>
              <a:t>Settling &lt; 33ns.</a:t>
            </a:r>
          </a:p>
          <a:p>
            <a:r>
              <a:rPr lang="en-US" dirty="0" smtClean="0"/>
              <a:t>Effective gain about 81dB.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095" y="1825625"/>
            <a:ext cx="5886450" cy="4581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93" y="3433157"/>
            <a:ext cx="4236720" cy="317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8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CLS is good for low supply </a:t>
            </a:r>
            <a:r>
              <a:rPr lang="en-US" dirty="0" err="1" smtClean="0">
                <a:sym typeface="Wingdings" panose="05000000000000000000" pitchFamily="2" charset="2"/>
              </a:rPr>
              <a:t>desings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Here a </a:t>
            </a:r>
            <a:r>
              <a:rPr lang="en-US" dirty="0" err="1" smtClean="0">
                <a:sym typeface="Wingdings" panose="05000000000000000000" pitchFamily="2" charset="2"/>
              </a:rPr>
              <a:t>cascode</a:t>
            </a:r>
            <a:r>
              <a:rPr lang="en-US" dirty="0" smtClean="0">
                <a:sym typeface="Wingdings" panose="05000000000000000000" pitchFamily="2" charset="2"/>
              </a:rPr>
              <a:t> would still work.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Noise in two stage OTA is high for designs with different loading/phase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Using variable Cc solves the issue.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Circuits is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50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It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2011680"/>
            <a:ext cx="10515600" cy="318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Thanks!</a:t>
            </a:r>
          </a:p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9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Definition Summary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996678"/>
              </p:ext>
            </p:extLst>
          </p:nvPr>
        </p:nvGraphicFramePr>
        <p:xfrm>
          <a:off x="365763" y="1191348"/>
          <a:ext cx="6415434" cy="5504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Visio" r:id="rId3" imgW="4465453" imgH="3832703" progId="Visio.Drawing.15">
                  <p:embed/>
                </p:oleObj>
              </mc:Choice>
              <mc:Fallback>
                <p:oleObj name="Visio" r:id="rId3" imgW="4465453" imgH="383270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763" y="1191348"/>
                        <a:ext cx="6415434" cy="5504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566944"/>
              </p:ext>
            </p:extLst>
          </p:nvPr>
        </p:nvGraphicFramePr>
        <p:xfrm>
          <a:off x="7121852" y="1644914"/>
          <a:ext cx="441590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953"/>
                <a:gridCol w="220795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0.18µm CMOS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Dynamic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74dB (12bits)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Settling</a:t>
                      </a:r>
                      <a:r>
                        <a:rPr lang="en-US" baseline="0" dirty="0" smtClean="0"/>
                        <a:t> Time (0.1%)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&lt;33ns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OTA DC Gain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79dB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Minimize!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874625" y="4513810"/>
            <a:ext cx="4479175" cy="2044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Tactics for minimizing power:</a:t>
            </a:r>
          </a:p>
          <a:p>
            <a:r>
              <a:rPr lang="en-US" sz="2000" dirty="0" smtClean="0"/>
              <a:t>Minimize noise contributors without sacrificing swing (using adaptive compensation)</a:t>
            </a:r>
          </a:p>
          <a:p>
            <a:r>
              <a:rPr lang="en-US" sz="2000" dirty="0" smtClean="0"/>
              <a:t>Use gain enhancement techniques and still use small ‘L’ signal devices (CLS)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068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838200" y="1825625"/>
            <a:ext cx="7391400" cy="4841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 Smaller ‘L’ can be used. [ (</a:t>
            </a:r>
            <a:r>
              <a:rPr lang="en-US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g</a:t>
            </a:r>
            <a:r>
              <a:rPr lang="en-US" baseline="-25000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m</a:t>
            </a:r>
            <a:r>
              <a:rPr lang="en-US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r</a:t>
            </a:r>
            <a:r>
              <a:rPr lang="en-US" baseline="-25000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o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)</a:t>
            </a:r>
            <a:r>
              <a:rPr lang="en-US" baseline="30000" dirty="0" smtClean="0">
                <a:solidFill>
                  <a:srgbClr val="00B050"/>
                </a:solidFill>
                <a:sym typeface="Wingdings" panose="05000000000000000000" pitchFamily="2" charset="2"/>
              </a:rPr>
              <a:t>2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amplifier with min ‘L’ is enough!]</a:t>
            </a:r>
            <a:endParaRPr lang="en-US" baseline="300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 </a:t>
            </a:r>
            <a:r>
              <a:rPr lang="en-US" dirty="0" smtClean="0">
                <a:solidFill>
                  <a:srgbClr val="FF0000"/>
                </a:solidFill>
              </a:rPr>
              <a:t>Slightly faster amp, to settle in tighter durations.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Correlated Level Shifting (CLS) [Moon, 2008]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071806"/>
              </p:ext>
            </p:extLst>
          </p:nvPr>
        </p:nvGraphicFramePr>
        <p:xfrm>
          <a:off x="114705" y="2790880"/>
          <a:ext cx="3900342" cy="1924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" name="Visio" r:id="rId3" imgW="3352694" imgH="1653556" progId="Visio.Drawing.15">
                  <p:embed/>
                </p:oleObj>
              </mc:Choice>
              <mc:Fallback>
                <p:oleObj name="Visio" r:id="rId3" imgW="3352694" imgH="165355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705" y="2790880"/>
                        <a:ext cx="3900342" cy="1924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Content Placeholder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461764"/>
              </p:ext>
            </p:extLst>
          </p:nvPr>
        </p:nvGraphicFramePr>
        <p:xfrm>
          <a:off x="2258461" y="1373994"/>
          <a:ext cx="3153122" cy="1925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" name="Visio" r:id="rId5" imgW="2682240" imgH="1638284" progId="Visio.Drawing.15">
                  <p:embed/>
                </p:oleObj>
              </mc:Choice>
              <mc:Fallback>
                <p:oleObj name="Visio" r:id="rId5" imgW="2682240" imgH="163828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58461" y="1373994"/>
                        <a:ext cx="3153122" cy="1925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ontent Placeholder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07412"/>
              </p:ext>
            </p:extLst>
          </p:nvPr>
        </p:nvGraphicFramePr>
        <p:xfrm>
          <a:off x="3989531" y="2657873"/>
          <a:ext cx="3900342" cy="1924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" name="Visio" r:id="rId7" imgW="3352694" imgH="1653556" progId="Visio.Drawing.15">
                  <p:embed/>
                </p:oleObj>
              </mc:Choice>
              <mc:Fallback>
                <p:oleObj name="Visio" r:id="rId7" imgW="3352694" imgH="165355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89531" y="2657873"/>
                        <a:ext cx="3900342" cy="1924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Content Placeholder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739823"/>
              </p:ext>
            </p:extLst>
          </p:nvPr>
        </p:nvGraphicFramePr>
        <p:xfrm>
          <a:off x="7909620" y="4017203"/>
          <a:ext cx="4102100" cy="240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" name="Visio" r:id="rId9" imgW="3490093" imgH="2034493" progId="Visio.Drawing.15">
                  <p:embed/>
                </p:oleObj>
              </mc:Choice>
              <mc:Fallback>
                <p:oleObj name="Visio" r:id="rId9" imgW="3490093" imgH="203449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09620" y="4017203"/>
                        <a:ext cx="4102100" cy="240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88720" y="2468879"/>
            <a:ext cx="1180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Estimation</a:t>
            </a:r>
            <a:br>
              <a:rPr lang="en-US" dirty="0" smtClean="0"/>
            </a:br>
            <a:r>
              <a:rPr lang="en-US" dirty="0" smtClean="0"/>
              <a:t>Phase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65764" y="2468879"/>
            <a:ext cx="1147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Level Shift</a:t>
            </a:r>
            <a:br>
              <a:rPr lang="en-US" dirty="0" smtClean="0"/>
            </a:br>
            <a:r>
              <a:rPr lang="en-US" dirty="0" smtClean="0"/>
              <a:t>Phase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800676" y="3961139"/>
                <a:ext cx="2428742" cy="6238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𝐶𝐿𝑆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676" y="3961139"/>
                <a:ext cx="2428742" cy="62382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999777" y="5824223"/>
            <a:ext cx="1692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Two Stage</a:t>
            </a:r>
            <a:br>
              <a:rPr lang="en-US" dirty="0" smtClean="0"/>
            </a:br>
            <a:r>
              <a:rPr lang="en-US" dirty="0" smtClean="0"/>
              <a:t>Implementation</a:t>
            </a:r>
            <a:endParaRPr lang="en-US" dirty="0"/>
          </a:p>
        </p:txBody>
      </p:sp>
      <p:graphicFrame>
        <p:nvGraphicFramePr>
          <p:cNvPr id="17" name="Content Placeholder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352763"/>
              </p:ext>
            </p:extLst>
          </p:nvPr>
        </p:nvGraphicFramePr>
        <p:xfrm>
          <a:off x="8044658" y="1608966"/>
          <a:ext cx="3360737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" name="Visio" r:id="rId12" imgW="2865014" imgH="1928017" progId="Visio.Drawing.15">
                  <p:embed/>
                </p:oleObj>
              </mc:Choice>
              <mc:Fallback>
                <p:oleObj name="Visio" r:id="rId12" imgW="2865014" imgH="192801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044658" y="1608966"/>
                        <a:ext cx="3360737" cy="227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932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are possible candidates for the OTA:</a:t>
            </a:r>
          </a:p>
          <a:p>
            <a:pPr lvl="1"/>
            <a:r>
              <a:rPr lang="en-US" dirty="0" smtClean="0"/>
              <a:t>Telescopic/folded </a:t>
            </a:r>
            <a:r>
              <a:rPr lang="en-US" dirty="0" err="1" smtClean="0"/>
              <a:t>cascode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Current reuse.</a:t>
            </a:r>
          </a:p>
          <a:p>
            <a:pPr lvl="1"/>
            <a:r>
              <a:rPr lang="en-US" dirty="0" smtClean="0"/>
              <a:t>Miller-compensated two stage:</a:t>
            </a:r>
          </a:p>
          <a:p>
            <a:pPr lvl="2"/>
            <a:r>
              <a:rPr lang="en-US" dirty="0" smtClean="0"/>
              <a:t>Higher swing (~1.4x), meaning less capacitance (a factor of ~ 2), and less currents.</a:t>
            </a:r>
          </a:p>
          <a:p>
            <a:pPr lvl="2"/>
            <a:r>
              <a:rPr lang="en-US" dirty="0" smtClean="0"/>
              <a:t>Better contingency, in case CLS did not work. (would add cascades to the first stage, with minimal tweaks)</a:t>
            </a:r>
          </a:p>
          <a:p>
            <a:r>
              <a:rPr lang="en-US" dirty="0" smtClean="0"/>
              <a:t>Went with the Miller-compensated two stage.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8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smtClean="0"/>
              <a:t>Parameters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57808" cy="48162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can use min. ‘L’ for signal transistors.</a:t>
            </a:r>
          </a:p>
          <a:p>
            <a:pPr lvl="1"/>
            <a:r>
              <a:rPr lang="en-US" dirty="0" smtClean="0"/>
              <a:t>Plenty of ‘</a:t>
            </a:r>
            <a:r>
              <a:rPr lang="en-US" dirty="0" err="1" smtClean="0"/>
              <a:t>f</a:t>
            </a:r>
            <a:r>
              <a:rPr lang="en-US" baseline="-25000" dirty="0" err="1" smtClean="0"/>
              <a:t>T</a:t>
            </a:r>
            <a:r>
              <a:rPr lang="en-US" dirty="0" smtClean="0"/>
              <a:t>’ to spare</a:t>
            </a:r>
            <a:r>
              <a:rPr lang="en-US" dirty="0" smtClean="0"/>
              <a:t>. </a:t>
            </a:r>
            <a:r>
              <a:rPr lang="en-US" dirty="0" smtClean="0"/>
              <a:t>Use current efficiencies of 20 for signal devices.</a:t>
            </a:r>
            <a:endParaRPr lang="en-US" dirty="0" smtClean="0"/>
          </a:p>
          <a:p>
            <a:r>
              <a:rPr lang="en-US" dirty="0" smtClean="0"/>
              <a:t>Use larger ‘L’ for load transistors (500nm)</a:t>
            </a:r>
          </a:p>
          <a:p>
            <a:pPr lvl="1"/>
            <a:r>
              <a:rPr lang="en-US" dirty="0" smtClean="0"/>
              <a:t>As long as headroom is not an issue.</a:t>
            </a:r>
          </a:p>
          <a:p>
            <a:pPr lvl="1"/>
            <a:r>
              <a:rPr lang="en-US" dirty="0" smtClean="0"/>
              <a:t>Only interested in drain capacitance.</a:t>
            </a:r>
            <a:endParaRPr lang="en-US" dirty="0"/>
          </a:p>
          <a:p>
            <a:r>
              <a:rPr lang="en-US" dirty="0" smtClean="0"/>
              <a:t>Assume duty cycle of CLS clocking is 70% / 30%.</a:t>
            </a:r>
          </a:p>
          <a:p>
            <a:pPr lvl="1"/>
            <a:r>
              <a:rPr lang="en-US" dirty="0" smtClean="0"/>
              <a:t>All the slewing is in the estimation phase</a:t>
            </a:r>
          </a:p>
          <a:p>
            <a:pPr lvl="1"/>
            <a:r>
              <a:rPr lang="en-US" dirty="0" smtClean="0"/>
              <a:t>LS phase only takes care of the error.</a:t>
            </a:r>
          </a:p>
          <a:p>
            <a:r>
              <a:rPr lang="en-US" dirty="0" smtClean="0"/>
              <a:t>Set C</a:t>
            </a:r>
            <a:r>
              <a:rPr lang="en-US" baseline="-25000" dirty="0" smtClean="0"/>
              <a:t>L</a:t>
            </a:r>
            <a:r>
              <a:rPr lang="en-US" dirty="0" smtClean="0"/>
              <a:t> = C</a:t>
            </a:r>
            <a:r>
              <a:rPr lang="en-US" baseline="-25000" dirty="0" smtClean="0"/>
              <a:t>S</a:t>
            </a:r>
            <a:r>
              <a:rPr lang="en-US" dirty="0" smtClean="0"/>
              <a:t>/4, minimum implied by project requirements.</a:t>
            </a:r>
          </a:p>
          <a:p>
            <a:r>
              <a:rPr lang="en-US" dirty="0" smtClean="0"/>
              <a:t>Assume the C</a:t>
            </a:r>
            <a:r>
              <a:rPr lang="en-US" baseline="-25000" dirty="0" smtClean="0"/>
              <a:t>CLS</a:t>
            </a:r>
            <a:r>
              <a:rPr lang="en-US" dirty="0" smtClean="0"/>
              <a:t> to be equal to C</a:t>
            </a:r>
            <a:r>
              <a:rPr lang="en-US" baseline="-25000" dirty="0" smtClean="0"/>
              <a:t>L</a:t>
            </a:r>
          </a:p>
          <a:p>
            <a:pPr lvl="1"/>
            <a:r>
              <a:rPr lang="en-US" dirty="0" smtClean="0"/>
              <a:t>Slight sacrifice in effective loop gain, without much loading at estimation phase.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1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Stage </a:t>
            </a:r>
            <a:r>
              <a:rPr lang="en-US" dirty="0" smtClean="0"/>
              <a:t>Noise, Key equation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Depending on output pole relation to the dominant pole, the second stage noise at the output can be significant.</a:t>
                </a:r>
              </a:p>
              <a:p>
                <a:pPr lvl="1"/>
                <a:r>
                  <a:rPr lang="en-US" dirty="0" smtClean="0"/>
                  <a:t>Generally: higher phase margin means higher noise contribution from the second stage.</a:t>
                </a:r>
              </a:p>
              <a:p>
                <a:r>
                  <a:rPr lang="en-US" dirty="0" smtClean="0"/>
                  <a:t>We have two different phases with two different loop gains and total load capacitances. </a:t>
                </a:r>
              </a:p>
              <a:p>
                <a:pPr lvl="1"/>
                <a:r>
                  <a:rPr lang="en-US" dirty="0" smtClean="0"/>
                  <a:t>Use a different compensation cap for each phase!</a:t>
                </a:r>
                <a:endParaRPr lang="en-US" dirty="0"/>
              </a:p>
              <a:p>
                <a:r>
                  <a:rPr lang="en-US" dirty="0" smtClean="0"/>
                  <a:t>Total output integrated noise at </a:t>
                </a:r>
                <a:r>
                  <a:rPr lang="en-US" dirty="0" smtClean="0"/>
                  <a:t>output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 </a:t>
                </a:r>
                <a:r>
                  <a:rPr lang="en-US" dirty="0" smtClean="0"/>
                  <a:t>is:</a:t>
                </a:r>
                <a:r>
                  <a:rPr lang="en-US" baseline="-25000" dirty="0" smtClean="0"/>
                  <a:t/>
                </a:r>
                <a:br>
                  <a:rPr lang="en-US" baseline="-25000" dirty="0" smtClean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kT</m:t>
                        </m:r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∅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∅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den>
                            </m:f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𝐿𝑡𝑜𝑡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∅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 rot="20738834">
            <a:off x="7438327" y="5095702"/>
            <a:ext cx="377200" cy="7232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45578" y="5453756"/>
            <a:ext cx="773084" cy="7232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4" idx="6"/>
          </p:cNvCxnSpPr>
          <p:nvPr/>
        </p:nvCxnSpPr>
        <p:spPr>
          <a:xfrm flipH="1" flipV="1">
            <a:off x="7809641" y="5410554"/>
            <a:ext cx="735843" cy="8738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5"/>
          </p:cNvCxnSpPr>
          <p:nvPr/>
        </p:nvCxnSpPr>
        <p:spPr>
          <a:xfrm flipH="1" flipV="1">
            <a:off x="5805446" y="6071052"/>
            <a:ext cx="2723412" cy="221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45484" y="6157949"/>
            <a:ext cx="183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design nobs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Methodology, </a:t>
            </a:r>
            <a:r>
              <a:rPr lang="en-US" dirty="0" smtClean="0"/>
              <a:t>MATLAB Optimization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628699"/>
              </p:ext>
            </p:extLst>
          </p:nvPr>
        </p:nvGraphicFramePr>
        <p:xfrm>
          <a:off x="4206240" y="1346662"/>
          <a:ext cx="2994575" cy="5608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Visio" r:id="rId3" imgW="2164027" imgH="4518644" progId="Visio.Drawing.15">
                  <p:embed/>
                </p:oleObj>
              </mc:Choice>
              <mc:Fallback>
                <p:oleObj name="Visio" r:id="rId3" imgW="2164027" imgH="451864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06240" y="1346662"/>
                        <a:ext cx="2994575" cy="5608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342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Output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0" dirty="0" smtClean="0"/>
              <a:t>NMOS input pair</a:t>
            </a:r>
            <a:endParaRPr lang="en-US" b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79" y="2505075"/>
            <a:ext cx="4927405" cy="3684588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b="0" dirty="0" smtClean="0"/>
              <a:t>PMOS input pair</a:t>
            </a:r>
            <a:endParaRPr lang="en-US" b="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235925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2746"/>
          </a:xfrm>
        </p:spPr>
        <p:txBody>
          <a:bodyPr/>
          <a:lstStyle/>
          <a:p>
            <a:r>
              <a:rPr lang="en-US" dirty="0" smtClean="0"/>
              <a:t>MATLAB design was loaded to Cadence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Gain, noise specs were a good match.</a:t>
            </a:r>
          </a:p>
          <a:p>
            <a:r>
              <a:rPr lang="en-US" dirty="0" smtClean="0"/>
              <a:t>Settling issues due to:</a:t>
            </a:r>
          </a:p>
          <a:p>
            <a:pPr lvl="1"/>
            <a:r>
              <a:rPr lang="en-US" dirty="0" smtClean="0"/>
              <a:t>Slewing more than anticipated.</a:t>
            </a:r>
          </a:p>
          <a:p>
            <a:pPr lvl="1"/>
            <a:r>
              <a:rPr lang="en-US" dirty="0" smtClean="0"/>
              <a:t>Drain cap at internal output</a:t>
            </a:r>
            <a:br>
              <a:rPr lang="en-US" dirty="0" smtClean="0"/>
            </a:br>
            <a:r>
              <a:rPr lang="en-US" dirty="0" smtClean="0"/>
              <a:t>node interaction with CLS.</a:t>
            </a:r>
          </a:p>
          <a:p>
            <a:r>
              <a:rPr lang="en-US" dirty="0" smtClean="0"/>
              <a:t>Iterating on Cadence:</a:t>
            </a:r>
          </a:p>
          <a:p>
            <a:pPr lvl="1"/>
            <a:r>
              <a:rPr lang="en-US" dirty="0" smtClean="0"/>
              <a:t>Reducing the current efficiency of </a:t>
            </a:r>
            <a:br>
              <a:rPr lang="en-US" dirty="0" smtClean="0"/>
            </a:br>
            <a:r>
              <a:rPr lang="en-US" dirty="0" smtClean="0"/>
              <a:t>M5/M6</a:t>
            </a:r>
          </a:p>
          <a:p>
            <a:pPr lvl="1"/>
            <a:r>
              <a:rPr lang="en-US" dirty="0" smtClean="0"/>
              <a:t>Increasing the current slightly.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562793"/>
              </p:ext>
            </p:extLst>
          </p:nvPr>
        </p:nvGraphicFramePr>
        <p:xfrm>
          <a:off x="5611815" y="2514197"/>
          <a:ext cx="6859528" cy="3562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Visio" r:id="rId3" imgW="4892067" imgH="2537601" progId="Visio.Drawing.15">
                  <p:embed/>
                </p:oleObj>
              </mc:Choice>
              <mc:Fallback>
                <p:oleObj name="Visio" r:id="rId3" imgW="4892067" imgH="2537601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11815" y="2514197"/>
                        <a:ext cx="6859528" cy="3562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2428" y="5856735"/>
            <a:ext cx="2618302" cy="294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2428" y="5828973"/>
            <a:ext cx="2665755" cy="32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7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527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 Theme</vt:lpstr>
      <vt:lpstr>Visio</vt:lpstr>
      <vt:lpstr>Microsoft Visio Drawing</vt:lpstr>
      <vt:lpstr>Design and Optimization of a CDS Circuit</vt:lpstr>
      <vt:lpstr>Project Definition Summary</vt:lpstr>
      <vt:lpstr>Correlated Level Shifting (CLS) [Moon, 2008]</vt:lpstr>
      <vt:lpstr>Amp Topology</vt:lpstr>
      <vt:lpstr>Design Parameters Reduction</vt:lpstr>
      <vt:lpstr>Two Stage Noise, Key equation</vt:lpstr>
      <vt:lpstr>Design Methodology, MATLAB Optimization</vt:lpstr>
      <vt:lpstr>MATLAB Output</vt:lpstr>
      <vt:lpstr>Circuit Model</vt:lpstr>
      <vt:lpstr>Implementation Considerations </vt:lpstr>
      <vt:lpstr>Results</vt:lpstr>
      <vt:lpstr>Summary</vt:lpstr>
      <vt:lpstr>That’s 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MSawaby</dc:creator>
  <cp:lastModifiedBy>MSawaby</cp:lastModifiedBy>
  <cp:revision>51</cp:revision>
  <dcterms:created xsi:type="dcterms:W3CDTF">2014-12-03T07:15:09Z</dcterms:created>
  <dcterms:modified xsi:type="dcterms:W3CDTF">2014-12-04T00:59:29Z</dcterms:modified>
</cp:coreProperties>
</file>