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80" r:id="rId10"/>
    <p:sldId id="282" r:id="rId11"/>
    <p:sldId id="281" r:id="rId12"/>
    <p:sldId id="264" r:id="rId13"/>
    <p:sldId id="265" r:id="rId14"/>
    <p:sldId id="284" r:id="rId15"/>
    <p:sldId id="283" r:id="rId16"/>
    <p:sldId id="266" r:id="rId17"/>
    <p:sldId id="267" r:id="rId18"/>
    <p:sldId id="286" r:id="rId19"/>
    <p:sldId id="268" r:id="rId20"/>
    <p:sldId id="285" r:id="rId21"/>
    <p:sldId id="270" r:id="rId22"/>
    <p:sldId id="269" r:id="rId23"/>
    <p:sldId id="271" r:id="rId24"/>
    <p:sldId id="272" r:id="rId25"/>
    <p:sldId id="273" r:id="rId26"/>
    <p:sldId id="274" r:id="rId27"/>
    <p:sldId id="287" r:id="rId28"/>
    <p:sldId id="275" r:id="rId29"/>
    <p:sldId id="276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9"/>
    <p:restoredTop sz="94703"/>
  </p:normalViewPr>
  <p:slideViewPr>
    <p:cSldViewPr snapToGrid="0" snapToObjects="1">
      <p:cViewPr varScale="1">
        <p:scale>
          <a:sx n="111" d="100"/>
          <a:sy n="111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334C-31D7-9242-9B26-2654A1EEA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120A9-D0FE-0A43-A1EA-8036673AE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6903-2C1F-0749-8BAD-F1BE4370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8A8F-8744-0542-8DFF-3198EAA2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2FC3-126F-134B-B40D-7F353FBA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F5BC-D299-274E-A2E4-1A13E93F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2870E-A9FA-FE45-820C-2DFDD6A5C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1345-8F24-394C-AABB-3049AA9A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6CFA-E19C-9744-8099-5E61C4AB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7CA2-F44C-B841-9015-7719A644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8D8D5-15DD-AA4B-A5C0-35C075A11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1357-840B-6E4A-BE3F-78A16DEB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B62C-6176-7C44-AE77-CD93A348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3228-5602-A647-B20D-B7638229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66BA-8046-9A40-A689-A582FE3F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980C-E96F-9843-B5E5-90EBAFA2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21F0-DEF4-D44E-853A-C87F5115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F6B9-9947-1F4F-88C7-731E0C4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2E21-1A6A-B540-9D4B-590C659C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0E416-5363-4243-A9A9-2C456F8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BD01-7AF7-D340-B88A-72BDF622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D7D6-433B-464B-9B49-76DD435A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16DE-03B5-554B-A089-697A5A20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3FB2C-C7F7-8646-A5EB-1DDD563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F94D-75CA-814A-A75A-C9AAE9DF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DBA0-A91E-3144-AECB-8C093D8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6F2F-103D-C941-963E-43C86AE8A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C8250-A474-6A47-8691-2D2D0D75F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2CEB-8421-D14A-9CFF-D0CF0E10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DC878-BB03-EF42-8324-DACD3295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2BB65-041C-6345-A7B6-C24060E2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10BF-6772-A841-823C-5D6BB992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68EE4-9218-BF44-A18A-E4B2A15D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A80C1-0D41-9849-A4FD-055F8F93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07283-A810-6D42-B0F7-ED23E81FA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13A68-A5DC-0749-A7DE-098FA3C51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74AB5-A63B-1344-A65B-2D2F75C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21E95-B7A5-2543-9BDB-DE89B6C5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8CA29-41D8-DC47-A4BB-C3F5E3F9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8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EB2C-4043-4645-BF85-A923038B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94CE0-B102-E748-80DD-C87BBC61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CAB4B-2F3E-C44D-B506-866A35DA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136CC-586F-914D-A8B0-DDF1DC6E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2083F-AB87-7545-83D2-5879CAAD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8D08B-A497-D84C-AD8E-A739FF40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6A4B4-7C0B-4F4B-878D-71B749D9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8B13-6697-1C42-8063-3BB99BB4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902F-01FB-4946-B71A-FDC66FC0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BC345-0D8F-0746-8C70-447C5B80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357BE-CFC0-6243-BFE0-D4288005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A72A6-D012-5D40-A3A4-1640D9AC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44A7-5E82-374C-A030-6B50261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2FC2-C2D3-C545-8AE2-5BE439F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6BCD5-4DF6-4A4D-BCC0-9F1CD18DD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D1B0-653A-D04D-8D37-4D18E959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4256-3417-414B-BF27-F8D998A1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F1226-C585-5D47-93EF-F492E64C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3480-51E1-F246-A523-27BF9671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F8E17-83F0-0A47-8173-73450F0F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4C09-0477-A549-9841-70C48508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A18A-5BA3-6144-8DB8-FB0D0AAB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2B46-0CE6-ED46-BC66-C1F4BE419D1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B463-7E2F-3A40-BF57-2471FB7F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BB5A-E64A-2C4B-879E-2E25DA5E0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66B2-809F-D343-9055-2C76B76C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473A-6406-804B-9B59-9F2F29800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7" y="234857"/>
            <a:ext cx="9144000" cy="2387600"/>
          </a:xfrm>
        </p:spPr>
        <p:txBody>
          <a:bodyPr>
            <a:normAutofit/>
          </a:bodyPr>
          <a:lstStyle/>
          <a:p>
            <a:r>
              <a:rPr lang="en-US" sz="7000" dirty="0" err="1"/>
              <a:t>Ekstazi</a:t>
            </a:r>
            <a:endParaRPr lang="en-US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1A2AF-32DD-2648-A215-041E3060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48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Practical Regression Test Selection with Dynamic File Selection (ISSTA ‘15)</a:t>
            </a:r>
          </a:p>
          <a:p>
            <a:r>
              <a:rPr lang="en-US" sz="2000" i="1" dirty="0"/>
              <a:t>Milos </a:t>
            </a:r>
            <a:r>
              <a:rPr lang="en-US" sz="2000" i="1" dirty="0" err="1"/>
              <a:t>Gilgoric</a:t>
            </a:r>
            <a:r>
              <a:rPr lang="en-US" sz="2000" i="1" dirty="0"/>
              <a:t>, </a:t>
            </a:r>
            <a:r>
              <a:rPr lang="en-US" sz="2000" i="1" dirty="0" err="1">
                <a:latin typeface="Helvetica" pitchFamily="2" charset="0"/>
              </a:rPr>
              <a:t>Lamyaa</a:t>
            </a:r>
            <a:r>
              <a:rPr lang="en-US" sz="2000" i="1" dirty="0">
                <a:latin typeface="Helvetica" pitchFamily="2" charset="0"/>
              </a:rPr>
              <a:t> </a:t>
            </a:r>
            <a:r>
              <a:rPr lang="en-US" sz="2000" i="1" dirty="0" err="1">
                <a:latin typeface="Helvetica" pitchFamily="2" charset="0"/>
              </a:rPr>
              <a:t>Eloussi</a:t>
            </a:r>
            <a:r>
              <a:rPr lang="en-US" sz="2000" i="1" dirty="0">
                <a:latin typeface="Helvetica" pitchFamily="2" charset="0"/>
              </a:rPr>
              <a:t>, </a:t>
            </a:r>
            <a:r>
              <a:rPr lang="en-US" sz="2000" dirty="0">
                <a:latin typeface="Helvetica" pitchFamily="2" charset="0"/>
              </a:rPr>
              <a:t>and</a:t>
            </a:r>
            <a:r>
              <a:rPr lang="en-US" sz="2000" i="1" dirty="0">
                <a:latin typeface="Helvetica" pitchFamily="2" charset="0"/>
              </a:rPr>
              <a:t> Darko </a:t>
            </a:r>
            <a:r>
              <a:rPr lang="en-US" sz="2000" i="1" dirty="0" err="1">
                <a:latin typeface="Helvetica" pitchFamily="2" charset="0"/>
              </a:rPr>
              <a:t>Marinov</a:t>
            </a:r>
            <a:r>
              <a:rPr lang="en-US" sz="2000" i="1" dirty="0">
                <a:latin typeface="Helvetica" pitchFamily="2" charset="0"/>
              </a:rPr>
              <a:t> </a:t>
            </a:r>
            <a:endParaRPr lang="en-US" sz="20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28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64E9-8C5D-1949-8A38-0FE56787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Esktazi</a:t>
            </a:r>
            <a:r>
              <a:rPr lang="en-US" dirty="0"/>
              <a:t> Implementation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3DA59C-5E69-7A42-87EA-927BE5781ACC}"/>
              </a:ext>
            </a:extLst>
          </p:cNvPr>
          <p:cNvGrpSpPr/>
          <p:nvPr/>
        </p:nvGrpSpPr>
        <p:grpSpPr>
          <a:xfrm>
            <a:off x="1268632" y="1682365"/>
            <a:ext cx="1466661" cy="4570537"/>
            <a:chOff x="425513" y="1690688"/>
            <a:chExt cx="1466661" cy="45705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A3FA13-BFF4-FD42-A98C-839B7190F6B8}"/>
                </a:ext>
              </a:extLst>
            </p:cNvPr>
            <p:cNvGrpSpPr/>
            <p:nvPr/>
          </p:nvGrpSpPr>
          <p:grpSpPr>
            <a:xfrm>
              <a:off x="858192" y="2855957"/>
              <a:ext cx="601301" cy="516047"/>
              <a:chOff x="838200" y="2100404"/>
              <a:chExt cx="601301" cy="516047"/>
            </a:xfrm>
          </p:grpSpPr>
          <p:sp>
            <p:nvSpPr>
              <p:cNvPr id="9" name="Double Brace 8">
                <a:extLst>
                  <a:ext uri="{FF2B5EF4-FFF2-40B4-BE49-F238E27FC236}">
                    <a16:creationId xmlns:a16="http://schemas.microsoft.com/office/drawing/2014/main" id="{C131433B-CF8D-9D4C-AE0E-0270047A8D18}"/>
                  </a:ext>
                </a:extLst>
              </p:cNvPr>
              <p:cNvSpPr/>
              <p:nvPr/>
            </p:nvSpPr>
            <p:spPr>
              <a:xfrm>
                <a:off x="838200" y="2100404"/>
                <a:ext cx="601301" cy="516047"/>
              </a:xfrm>
              <a:prstGeom prst="brace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7DF59D-2332-C341-848C-072F4DD6070F}"/>
                  </a:ext>
                </a:extLst>
              </p:cNvPr>
              <p:cNvSpPr txBox="1"/>
              <p:nvPr/>
            </p:nvSpPr>
            <p:spPr>
              <a:xfrm>
                <a:off x="952297" y="2204538"/>
                <a:ext cx="39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T1</a:t>
                </a:r>
              </a:p>
            </p:txBody>
          </p:sp>
        </p:grp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74E2E7A2-1454-B74E-8453-F8127B4D07E6}"/>
                </a:ext>
              </a:extLst>
            </p:cNvPr>
            <p:cNvSpPr/>
            <p:nvPr/>
          </p:nvSpPr>
          <p:spPr>
            <a:xfrm>
              <a:off x="799309" y="4709870"/>
              <a:ext cx="601301" cy="516047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6D1494-62D3-CD42-BDF1-1517234BCD86}"/>
                </a:ext>
              </a:extLst>
            </p:cNvPr>
            <p:cNvSpPr/>
            <p:nvPr/>
          </p:nvSpPr>
          <p:spPr>
            <a:xfrm>
              <a:off x="425513" y="1690688"/>
              <a:ext cx="1466661" cy="45705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1E23D4-488B-8345-8EB9-665FD24922EF}"/>
                </a:ext>
              </a:extLst>
            </p:cNvPr>
            <p:cNvSpPr txBox="1"/>
            <p:nvPr/>
          </p:nvSpPr>
          <p:spPr>
            <a:xfrm>
              <a:off x="561315" y="1883121"/>
              <a:ext cx="122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Suite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0F0AAC-1221-4548-9E72-9EB9BC813CD7}"/>
              </a:ext>
            </a:extLst>
          </p:cNvPr>
          <p:cNvGrpSpPr/>
          <p:nvPr/>
        </p:nvGrpSpPr>
        <p:grpSpPr>
          <a:xfrm>
            <a:off x="7994964" y="1212937"/>
            <a:ext cx="1466661" cy="5509392"/>
            <a:chOff x="8153768" y="1108691"/>
            <a:chExt cx="1466661" cy="55093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F67F39-0125-4F4C-A8F3-EA6F546033BC}"/>
                </a:ext>
              </a:extLst>
            </p:cNvPr>
            <p:cNvGrpSpPr/>
            <p:nvPr/>
          </p:nvGrpSpPr>
          <p:grpSpPr>
            <a:xfrm>
              <a:off x="8588696" y="1625097"/>
              <a:ext cx="601301" cy="516047"/>
              <a:chOff x="838200" y="2100404"/>
              <a:chExt cx="601301" cy="516047"/>
            </a:xfrm>
          </p:grpSpPr>
          <p:sp>
            <p:nvSpPr>
              <p:cNvPr id="22" name="Double Brace 21">
                <a:extLst>
                  <a:ext uri="{FF2B5EF4-FFF2-40B4-BE49-F238E27FC236}">
                    <a16:creationId xmlns:a16="http://schemas.microsoft.com/office/drawing/2014/main" id="{64644093-665D-2944-8FDA-CD16E6F73A4F}"/>
                  </a:ext>
                </a:extLst>
              </p:cNvPr>
              <p:cNvSpPr/>
              <p:nvPr/>
            </p:nvSpPr>
            <p:spPr>
              <a:xfrm>
                <a:off x="838200" y="2100404"/>
                <a:ext cx="601301" cy="516047"/>
              </a:xfrm>
              <a:prstGeom prst="brace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9F2468-30BF-F74B-B8E7-4AFF9C6F717A}"/>
                  </a:ext>
                </a:extLst>
              </p:cNvPr>
              <p:cNvSpPr txBox="1"/>
              <p:nvPr/>
            </p:nvSpPr>
            <p:spPr>
              <a:xfrm>
                <a:off x="942342" y="2237619"/>
                <a:ext cx="39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D1</a:t>
                </a:r>
              </a:p>
            </p:txBody>
          </p:sp>
        </p:grpSp>
        <p:sp>
          <p:nvSpPr>
            <p:cNvPr id="25" name="Double Brace 24">
              <a:extLst>
                <a:ext uri="{FF2B5EF4-FFF2-40B4-BE49-F238E27FC236}">
                  <a16:creationId xmlns:a16="http://schemas.microsoft.com/office/drawing/2014/main" id="{0FAD2F8F-D61F-354C-91B4-1B5D64511AF7}"/>
                </a:ext>
              </a:extLst>
            </p:cNvPr>
            <p:cNvSpPr/>
            <p:nvPr/>
          </p:nvSpPr>
          <p:spPr>
            <a:xfrm>
              <a:off x="8588696" y="5745178"/>
              <a:ext cx="601301" cy="516047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Double Brace 27">
              <a:extLst>
                <a:ext uri="{FF2B5EF4-FFF2-40B4-BE49-F238E27FC236}">
                  <a16:creationId xmlns:a16="http://schemas.microsoft.com/office/drawing/2014/main" id="{E0AD6A61-2ED4-C949-B0D8-A096D82873F0}"/>
                </a:ext>
              </a:extLst>
            </p:cNvPr>
            <p:cNvSpPr/>
            <p:nvPr/>
          </p:nvSpPr>
          <p:spPr>
            <a:xfrm>
              <a:off x="8581047" y="4783227"/>
              <a:ext cx="601301" cy="516047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e 30">
              <a:extLst>
                <a:ext uri="{FF2B5EF4-FFF2-40B4-BE49-F238E27FC236}">
                  <a16:creationId xmlns:a16="http://schemas.microsoft.com/office/drawing/2014/main" id="{C04C45D0-7112-7A49-ACFA-608153B338E4}"/>
                </a:ext>
              </a:extLst>
            </p:cNvPr>
            <p:cNvSpPr/>
            <p:nvPr/>
          </p:nvSpPr>
          <p:spPr>
            <a:xfrm>
              <a:off x="8588696" y="3259559"/>
              <a:ext cx="601301" cy="516047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uble Brace 33">
              <a:extLst>
                <a:ext uri="{FF2B5EF4-FFF2-40B4-BE49-F238E27FC236}">
                  <a16:creationId xmlns:a16="http://schemas.microsoft.com/office/drawing/2014/main" id="{4D7965BB-72DC-9E49-8450-92129C481185}"/>
                </a:ext>
              </a:extLst>
            </p:cNvPr>
            <p:cNvSpPr/>
            <p:nvPr/>
          </p:nvSpPr>
          <p:spPr>
            <a:xfrm>
              <a:off x="8573572" y="2392751"/>
              <a:ext cx="601301" cy="516047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963C70-A7F9-0544-9068-7515392630D2}"/>
                </a:ext>
              </a:extLst>
            </p:cNvPr>
            <p:cNvSpPr/>
            <p:nvPr/>
          </p:nvSpPr>
          <p:spPr>
            <a:xfrm>
              <a:off x="8153768" y="1108691"/>
              <a:ext cx="1466661" cy="550939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810C07-8D5F-C846-BE2E-2042EF71D3BE}"/>
                </a:ext>
              </a:extLst>
            </p:cNvPr>
            <p:cNvSpPr txBox="1"/>
            <p:nvPr/>
          </p:nvSpPr>
          <p:spPr>
            <a:xfrm>
              <a:off x="8300815" y="1200464"/>
              <a:ext cx="117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Codebase</a:t>
              </a:r>
            </a:p>
          </p:txBody>
        </p:sp>
      </p:grpSp>
      <p:sp>
        <p:nvSpPr>
          <p:cNvPr id="42" name="Snip Single Corner Rectangle 41">
            <a:extLst>
              <a:ext uri="{FF2B5EF4-FFF2-40B4-BE49-F238E27FC236}">
                <a16:creationId xmlns:a16="http://schemas.microsoft.com/office/drawing/2014/main" id="{B3C9C858-37E1-8D48-B0F5-A2271D254EE4}"/>
              </a:ext>
            </a:extLst>
          </p:cNvPr>
          <p:cNvSpPr/>
          <p:nvPr/>
        </p:nvSpPr>
        <p:spPr>
          <a:xfrm>
            <a:off x="4618218" y="1690688"/>
            <a:ext cx="1936492" cy="186279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2A347-493D-334A-B13B-BE0264CBE5EE}"/>
              </a:ext>
            </a:extLst>
          </p:cNvPr>
          <p:cNvSpPr txBox="1"/>
          <p:nvPr/>
        </p:nvSpPr>
        <p:spPr>
          <a:xfrm>
            <a:off x="4689695" y="1770677"/>
            <a:ext cx="162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Dependency 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151CE-3F9E-B643-9066-EF1064AC9ACF}"/>
              </a:ext>
            </a:extLst>
          </p:cNvPr>
          <p:cNvSpPr txBox="1"/>
          <p:nvPr/>
        </p:nvSpPr>
        <p:spPr>
          <a:xfrm>
            <a:off x="4762598" y="2385688"/>
            <a:ext cx="164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22ECC2-AE23-7743-BA4A-51E039E46A9A}"/>
              </a:ext>
            </a:extLst>
          </p:cNvPr>
          <p:cNvSpPr txBox="1"/>
          <p:nvPr/>
        </p:nvSpPr>
        <p:spPr>
          <a:xfrm>
            <a:off x="8531874" y="2598635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EABC86-FD6B-FA4F-B294-5572E5C99BDB}"/>
              </a:ext>
            </a:extLst>
          </p:cNvPr>
          <p:cNvSpPr txBox="1"/>
          <p:nvPr/>
        </p:nvSpPr>
        <p:spPr>
          <a:xfrm>
            <a:off x="8531273" y="3462278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B4B13A-BEF8-A946-A5E5-3AD838C50B9F}"/>
              </a:ext>
            </a:extLst>
          </p:cNvPr>
          <p:cNvSpPr txBox="1"/>
          <p:nvPr/>
        </p:nvSpPr>
        <p:spPr>
          <a:xfrm>
            <a:off x="8518910" y="4990347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06F11-C80D-104A-8CD6-BC3EBF99561B}"/>
              </a:ext>
            </a:extLst>
          </p:cNvPr>
          <p:cNvSpPr txBox="1"/>
          <p:nvPr/>
        </p:nvSpPr>
        <p:spPr>
          <a:xfrm>
            <a:off x="8539144" y="5954132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2A54F-E7F3-F946-B991-3F8A815926F9}"/>
              </a:ext>
            </a:extLst>
          </p:cNvPr>
          <p:cNvSpPr txBox="1"/>
          <p:nvPr/>
        </p:nvSpPr>
        <p:spPr>
          <a:xfrm>
            <a:off x="1746570" y="4805681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C097F7-A119-AD41-BB03-FDDF7152C990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984341" y="1987367"/>
            <a:ext cx="2445551" cy="61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91C7A6-E9F1-7C43-8DAB-9C5E4D644AA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969217" y="2755021"/>
            <a:ext cx="2445551" cy="7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06B46F-1344-EF4A-8D16-9E2B2C99B84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61114" y="3109879"/>
            <a:ext cx="2468778" cy="5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nip Single Corner Rectangle 57">
            <a:extLst>
              <a:ext uri="{FF2B5EF4-FFF2-40B4-BE49-F238E27FC236}">
                <a16:creationId xmlns:a16="http://schemas.microsoft.com/office/drawing/2014/main" id="{FCFB513E-2EF3-BA4B-966A-6F42BA2D415A}"/>
              </a:ext>
            </a:extLst>
          </p:cNvPr>
          <p:cNvSpPr/>
          <p:nvPr/>
        </p:nvSpPr>
        <p:spPr>
          <a:xfrm>
            <a:off x="4619265" y="4286196"/>
            <a:ext cx="1936492" cy="186279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A38525-CAB8-FF44-AE0C-98AFBD6C45B1}"/>
              </a:ext>
            </a:extLst>
          </p:cNvPr>
          <p:cNvSpPr txBox="1"/>
          <p:nvPr/>
        </p:nvSpPr>
        <p:spPr>
          <a:xfrm>
            <a:off x="4689695" y="4378381"/>
            <a:ext cx="162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Dependency File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BF33D6-481C-AD4C-AE87-239FB494496E}"/>
              </a:ext>
            </a:extLst>
          </p:cNvPr>
          <p:cNvSpPr txBox="1"/>
          <p:nvPr/>
        </p:nvSpPr>
        <p:spPr>
          <a:xfrm>
            <a:off x="4762597" y="5162381"/>
            <a:ext cx="164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Hash(D5)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F109D0-A3C4-2247-B6E3-6EEAFBC162E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973565" y="5145497"/>
            <a:ext cx="2448678" cy="23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DD86BA-6EB6-DF4A-9AFD-D9DC6856EB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59163" y="5642023"/>
            <a:ext cx="2470729" cy="46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C90F55-28C6-F944-8268-391893F03BC5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2281326" y="2622086"/>
            <a:ext cx="2336892" cy="4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A740EE-6DBC-2A42-AC6B-495EC50EB9BF}"/>
              </a:ext>
            </a:extLst>
          </p:cNvPr>
          <p:cNvCxnSpPr>
            <a:cxnSpLocks/>
          </p:cNvCxnSpPr>
          <p:nvPr/>
        </p:nvCxnSpPr>
        <p:spPr>
          <a:xfrm>
            <a:off x="2243727" y="4963203"/>
            <a:ext cx="2374491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64E9-8C5D-1949-8A38-0FE56787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Esktazi</a:t>
            </a:r>
            <a:r>
              <a:rPr lang="en-US" dirty="0"/>
              <a:t> Analysis (A) Phase</a:t>
            </a:r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C131433B-CF8D-9D4C-AE0E-0270047A8D18}"/>
              </a:ext>
            </a:extLst>
          </p:cNvPr>
          <p:cNvSpPr/>
          <p:nvPr/>
        </p:nvSpPr>
        <p:spPr>
          <a:xfrm>
            <a:off x="1701311" y="2847634"/>
            <a:ext cx="601301" cy="516047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DF59D-2332-C341-848C-072F4DD6070F}"/>
              </a:ext>
            </a:extLst>
          </p:cNvPr>
          <p:cNvSpPr txBox="1"/>
          <p:nvPr/>
        </p:nvSpPr>
        <p:spPr>
          <a:xfrm>
            <a:off x="1815408" y="2951768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T1</a:t>
            </a:r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74E2E7A2-1454-B74E-8453-F8127B4D07E6}"/>
              </a:ext>
            </a:extLst>
          </p:cNvPr>
          <p:cNvSpPr/>
          <p:nvPr/>
        </p:nvSpPr>
        <p:spPr>
          <a:xfrm>
            <a:off x="1642428" y="4701547"/>
            <a:ext cx="601301" cy="516047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6D1494-62D3-CD42-BDF1-1517234BCD86}"/>
              </a:ext>
            </a:extLst>
          </p:cNvPr>
          <p:cNvSpPr/>
          <p:nvPr/>
        </p:nvSpPr>
        <p:spPr>
          <a:xfrm>
            <a:off x="1268632" y="1682365"/>
            <a:ext cx="1466661" cy="45705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1E23D4-488B-8345-8EB9-665FD24922EF}"/>
              </a:ext>
            </a:extLst>
          </p:cNvPr>
          <p:cNvSpPr txBox="1"/>
          <p:nvPr/>
        </p:nvSpPr>
        <p:spPr>
          <a:xfrm>
            <a:off x="1404434" y="1874798"/>
            <a:ext cx="12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Suite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0F0AAC-1221-4548-9E72-9EB9BC813CD7}"/>
              </a:ext>
            </a:extLst>
          </p:cNvPr>
          <p:cNvGrpSpPr/>
          <p:nvPr/>
        </p:nvGrpSpPr>
        <p:grpSpPr>
          <a:xfrm>
            <a:off x="7994964" y="1212937"/>
            <a:ext cx="1466661" cy="5509392"/>
            <a:chOff x="8153768" y="1108691"/>
            <a:chExt cx="1466661" cy="55093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F67F39-0125-4F4C-A8F3-EA6F546033BC}"/>
                </a:ext>
              </a:extLst>
            </p:cNvPr>
            <p:cNvGrpSpPr/>
            <p:nvPr/>
          </p:nvGrpSpPr>
          <p:grpSpPr>
            <a:xfrm>
              <a:off x="8588696" y="1625097"/>
              <a:ext cx="601301" cy="516047"/>
              <a:chOff x="838200" y="2100404"/>
              <a:chExt cx="601301" cy="516047"/>
            </a:xfrm>
          </p:grpSpPr>
          <p:sp>
            <p:nvSpPr>
              <p:cNvPr id="22" name="Double Brace 21">
                <a:extLst>
                  <a:ext uri="{FF2B5EF4-FFF2-40B4-BE49-F238E27FC236}">
                    <a16:creationId xmlns:a16="http://schemas.microsoft.com/office/drawing/2014/main" id="{64644093-665D-2944-8FDA-CD16E6F73A4F}"/>
                  </a:ext>
                </a:extLst>
              </p:cNvPr>
              <p:cNvSpPr/>
              <p:nvPr/>
            </p:nvSpPr>
            <p:spPr>
              <a:xfrm>
                <a:off x="838200" y="2100404"/>
                <a:ext cx="601301" cy="516047"/>
              </a:xfrm>
              <a:prstGeom prst="brace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9F2468-30BF-F74B-B8E7-4AFF9C6F717A}"/>
                  </a:ext>
                </a:extLst>
              </p:cNvPr>
              <p:cNvSpPr txBox="1"/>
              <p:nvPr/>
            </p:nvSpPr>
            <p:spPr>
              <a:xfrm>
                <a:off x="942342" y="2237619"/>
                <a:ext cx="39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D1</a:t>
                </a:r>
              </a:p>
            </p:txBody>
          </p:sp>
        </p:grpSp>
        <p:sp>
          <p:nvSpPr>
            <p:cNvPr id="25" name="Double Brace 24">
              <a:extLst>
                <a:ext uri="{FF2B5EF4-FFF2-40B4-BE49-F238E27FC236}">
                  <a16:creationId xmlns:a16="http://schemas.microsoft.com/office/drawing/2014/main" id="{0FAD2F8F-D61F-354C-91B4-1B5D64511AF7}"/>
                </a:ext>
              </a:extLst>
            </p:cNvPr>
            <p:cNvSpPr/>
            <p:nvPr/>
          </p:nvSpPr>
          <p:spPr>
            <a:xfrm>
              <a:off x="8588696" y="5745178"/>
              <a:ext cx="601301" cy="516047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Double Brace 27">
              <a:extLst>
                <a:ext uri="{FF2B5EF4-FFF2-40B4-BE49-F238E27FC236}">
                  <a16:creationId xmlns:a16="http://schemas.microsoft.com/office/drawing/2014/main" id="{E0AD6A61-2ED4-C949-B0D8-A096D82873F0}"/>
                </a:ext>
              </a:extLst>
            </p:cNvPr>
            <p:cNvSpPr/>
            <p:nvPr/>
          </p:nvSpPr>
          <p:spPr>
            <a:xfrm>
              <a:off x="8581047" y="4783227"/>
              <a:ext cx="601301" cy="516047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e 30">
              <a:extLst>
                <a:ext uri="{FF2B5EF4-FFF2-40B4-BE49-F238E27FC236}">
                  <a16:creationId xmlns:a16="http://schemas.microsoft.com/office/drawing/2014/main" id="{C04C45D0-7112-7A49-ACFA-608153B338E4}"/>
                </a:ext>
              </a:extLst>
            </p:cNvPr>
            <p:cNvSpPr/>
            <p:nvPr/>
          </p:nvSpPr>
          <p:spPr>
            <a:xfrm>
              <a:off x="8588696" y="3259559"/>
              <a:ext cx="601301" cy="516047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uble Brace 33">
              <a:extLst>
                <a:ext uri="{FF2B5EF4-FFF2-40B4-BE49-F238E27FC236}">
                  <a16:creationId xmlns:a16="http://schemas.microsoft.com/office/drawing/2014/main" id="{4D7965BB-72DC-9E49-8450-92129C481185}"/>
                </a:ext>
              </a:extLst>
            </p:cNvPr>
            <p:cNvSpPr/>
            <p:nvPr/>
          </p:nvSpPr>
          <p:spPr>
            <a:xfrm>
              <a:off x="8573572" y="2392751"/>
              <a:ext cx="601301" cy="516047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963C70-A7F9-0544-9068-7515392630D2}"/>
                </a:ext>
              </a:extLst>
            </p:cNvPr>
            <p:cNvSpPr/>
            <p:nvPr/>
          </p:nvSpPr>
          <p:spPr>
            <a:xfrm>
              <a:off x="8153768" y="1108691"/>
              <a:ext cx="1466661" cy="550939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810C07-8D5F-C846-BE2E-2042EF71D3BE}"/>
                </a:ext>
              </a:extLst>
            </p:cNvPr>
            <p:cNvSpPr txBox="1"/>
            <p:nvPr/>
          </p:nvSpPr>
          <p:spPr>
            <a:xfrm>
              <a:off x="8300815" y="1200464"/>
              <a:ext cx="117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Codebase</a:t>
              </a:r>
            </a:p>
          </p:txBody>
        </p:sp>
      </p:grpSp>
      <p:sp>
        <p:nvSpPr>
          <p:cNvPr id="42" name="Snip Single Corner Rectangle 41">
            <a:extLst>
              <a:ext uri="{FF2B5EF4-FFF2-40B4-BE49-F238E27FC236}">
                <a16:creationId xmlns:a16="http://schemas.microsoft.com/office/drawing/2014/main" id="{B3C9C858-37E1-8D48-B0F5-A2271D254EE4}"/>
              </a:ext>
            </a:extLst>
          </p:cNvPr>
          <p:cNvSpPr/>
          <p:nvPr/>
        </p:nvSpPr>
        <p:spPr>
          <a:xfrm>
            <a:off x="4618218" y="1690688"/>
            <a:ext cx="1936492" cy="186279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2A347-493D-334A-B13B-BE0264CBE5EE}"/>
              </a:ext>
            </a:extLst>
          </p:cNvPr>
          <p:cNvSpPr txBox="1"/>
          <p:nvPr/>
        </p:nvSpPr>
        <p:spPr>
          <a:xfrm>
            <a:off x="4689695" y="1770677"/>
            <a:ext cx="162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Dependency 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151CE-3F9E-B643-9066-EF1064AC9ACF}"/>
              </a:ext>
            </a:extLst>
          </p:cNvPr>
          <p:cNvSpPr txBox="1"/>
          <p:nvPr/>
        </p:nvSpPr>
        <p:spPr>
          <a:xfrm>
            <a:off x="4762598" y="2385688"/>
            <a:ext cx="164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22ECC2-AE23-7743-BA4A-51E039E46A9A}"/>
              </a:ext>
            </a:extLst>
          </p:cNvPr>
          <p:cNvSpPr txBox="1"/>
          <p:nvPr/>
        </p:nvSpPr>
        <p:spPr>
          <a:xfrm>
            <a:off x="8531874" y="2598635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EABC86-FD6B-FA4F-B294-5572E5C99BDB}"/>
              </a:ext>
            </a:extLst>
          </p:cNvPr>
          <p:cNvSpPr txBox="1"/>
          <p:nvPr/>
        </p:nvSpPr>
        <p:spPr>
          <a:xfrm>
            <a:off x="8531273" y="3462278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B4B13A-BEF8-A946-A5E5-3AD838C50B9F}"/>
              </a:ext>
            </a:extLst>
          </p:cNvPr>
          <p:cNvSpPr txBox="1"/>
          <p:nvPr/>
        </p:nvSpPr>
        <p:spPr>
          <a:xfrm>
            <a:off x="8518910" y="4990347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06F11-C80D-104A-8CD6-BC3EBF99561B}"/>
              </a:ext>
            </a:extLst>
          </p:cNvPr>
          <p:cNvSpPr txBox="1"/>
          <p:nvPr/>
        </p:nvSpPr>
        <p:spPr>
          <a:xfrm>
            <a:off x="8539144" y="5954132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2A54F-E7F3-F946-B991-3F8A815926F9}"/>
              </a:ext>
            </a:extLst>
          </p:cNvPr>
          <p:cNvSpPr txBox="1"/>
          <p:nvPr/>
        </p:nvSpPr>
        <p:spPr>
          <a:xfrm>
            <a:off x="1746570" y="4805681"/>
            <a:ext cx="39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C097F7-A119-AD41-BB03-FDDF7152C990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984341" y="1987367"/>
            <a:ext cx="2445551" cy="61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91C7A6-E9F1-7C43-8DAB-9C5E4D644AA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969217" y="2755021"/>
            <a:ext cx="2445551" cy="7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06B46F-1344-EF4A-8D16-9E2B2C99B84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61114" y="3109879"/>
            <a:ext cx="2468778" cy="5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nip Single Corner Rectangle 57">
            <a:extLst>
              <a:ext uri="{FF2B5EF4-FFF2-40B4-BE49-F238E27FC236}">
                <a16:creationId xmlns:a16="http://schemas.microsoft.com/office/drawing/2014/main" id="{FCFB513E-2EF3-BA4B-966A-6F42BA2D415A}"/>
              </a:ext>
            </a:extLst>
          </p:cNvPr>
          <p:cNvSpPr/>
          <p:nvPr/>
        </p:nvSpPr>
        <p:spPr>
          <a:xfrm>
            <a:off x="4619265" y="4286196"/>
            <a:ext cx="1936492" cy="186279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A38525-CAB8-FF44-AE0C-98AFBD6C45B1}"/>
              </a:ext>
            </a:extLst>
          </p:cNvPr>
          <p:cNvSpPr txBox="1"/>
          <p:nvPr/>
        </p:nvSpPr>
        <p:spPr>
          <a:xfrm>
            <a:off x="4689695" y="4378381"/>
            <a:ext cx="162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Dependency File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BF33D6-481C-AD4C-AE87-239FB494496E}"/>
              </a:ext>
            </a:extLst>
          </p:cNvPr>
          <p:cNvSpPr txBox="1"/>
          <p:nvPr/>
        </p:nvSpPr>
        <p:spPr>
          <a:xfrm>
            <a:off x="4762597" y="5162381"/>
            <a:ext cx="164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Hash(D5)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F109D0-A3C4-2247-B6E3-6EEAFBC162E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973565" y="5145497"/>
            <a:ext cx="2448678" cy="23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DD86BA-6EB6-DF4A-9AFD-D9DC6856EB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59163" y="5642023"/>
            <a:ext cx="2470729" cy="46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C90F55-28C6-F944-8268-391893F03BC5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2281326" y="2622086"/>
            <a:ext cx="2336892" cy="4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A740EE-6DBC-2A42-AC6B-495EC50EB9BF}"/>
              </a:ext>
            </a:extLst>
          </p:cNvPr>
          <p:cNvCxnSpPr>
            <a:cxnSpLocks/>
          </p:cNvCxnSpPr>
          <p:nvPr/>
        </p:nvCxnSpPr>
        <p:spPr>
          <a:xfrm>
            <a:off x="2243727" y="4963203"/>
            <a:ext cx="2374491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3DC883-25AD-B74C-97B6-90FC7FB51B2E}"/>
              </a:ext>
            </a:extLst>
          </p:cNvPr>
          <p:cNvSpPr txBox="1"/>
          <p:nvPr/>
        </p:nvSpPr>
        <p:spPr>
          <a:xfrm>
            <a:off x="1539433" y="3553483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1101-71BA-9945-A540-656DCFE9DFA6}"/>
              </a:ext>
            </a:extLst>
          </p:cNvPr>
          <p:cNvSpPr txBox="1"/>
          <p:nvPr/>
        </p:nvSpPr>
        <p:spPr>
          <a:xfrm>
            <a:off x="1514204" y="5298124"/>
            <a:ext cx="99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14155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64E9-8C5D-1949-8A38-0FE56787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Esktazi</a:t>
            </a:r>
            <a:r>
              <a:rPr lang="en-US" dirty="0"/>
              <a:t> Analysis (A)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DB3E-7195-A840-B2B6-4727B791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a dependency file for each test entity</a:t>
            </a:r>
          </a:p>
          <a:p>
            <a:r>
              <a:rPr lang="en-US" dirty="0"/>
              <a:t>During analysis of an entity:</a:t>
            </a:r>
          </a:p>
          <a:p>
            <a:pPr lvl="1"/>
            <a:r>
              <a:rPr lang="en-US" dirty="0"/>
              <a:t>Checks if checksum of all dependency files are same</a:t>
            </a:r>
          </a:p>
          <a:p>
            <a:pPr lvl="1"/>
            <a:r>
              <a:rPr lang="en-US" dirty="0"/>
              <a:t>Doesn’t require analysis of the old version revision</a:t>
            </a:r>
          </a:p>
          <a:p>
            <a:pPr lvl="1"/>
            <a:r>
              <a:rPr lang="en-US" dirty="0"/>
              <a:t>Changes in sources that don’t affect executables discarded. For e.g. renaming variables/formatting won’t change executable, hence ignored by </a:t>
            </a:r>
            <a:r>
              <a:rPr lang="en-US" dirty="0" err="1"/>
              <a:t>Ekstazi</a:t>
            </a:r>
            <a:endParaRPr lang="en-US" dirty="0"/>
          </a:p>
          <a:p>
            <a:pPr lvl="1"/>
            <a:r>
              <a:rPr lang="en-US" dirty="0"/>
              <a:t>Works naturally for new test entities. If dependency file is missing, entity is selected</a:t>
            </a:r>
          </a:p>
        </p:txBody>
      </p:sp>
    </p:spTree>
    <p:extLst>
      <p:ext uri="{BB962C8B-B14F-4D97-AF65-F5344CB8AC3E}">
        <p14:creationId xmlns:p14="http://schemas.microsoft.com/office/powerpoint/2010/main" val="347556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D274-388B-D444-9129-44781D01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Estazi</a:t>
            </a:r>
            <a:r>
              <a:rPr lang="en-US" dirty="0"/>
              <a:t> Execution (E) Phase (Tight Integration)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3FDA4A-4C68-9C47-8122-2EECEBE2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61" y="1362338"/>
            <a:ext cx="7933477" cy="2677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CF41A-6305-A14B-90E2-84D120757495}"/>
              </a:ext>
            </a:extLst>
          </p:cNvPr>
          <p:cNvSpPr txBox="1"/>
          <p:nvPr/>
        </p:nvSpPr>
        <p:spPr>
          <a:xfrm>
            <a:off x="1222094" y="4382482"/>
            <a:ext cx="1032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system invokes test-target with all </a:t>
            </a:r>
            <a:r>
              <a:rPr lang="en-US" sz="2400" i="1" dirty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Ekstazi</a:t>
            </a:r>
            <a:r>
              <a:rPr lang="en-US" sz="2400" dirty="0"/>
              <a:t> only runs selected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loaded / JVM spawned for each entity (including rejected tests)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Simpler setup – “</a:t>
            </a:r>
            <a:r>
              <a:rPr lang="en-US" sz="2400" dirty="0" err="1"/>
              <a:t>testingframework.jar</a:t>
            </a:r>
            <a:r>
              <a:rPr lang="en-US" sz="2400" dirty="0"/>
              <a:t>” with “</a:t>
            </a:r>
            <a:r>
              <a:rPr lang="en-US" sz="2400" dirty="0" err="1"/>
              <a:t>esktazi.jar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45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D274-388B-D444-9129-44781D01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Estazi</a:t>
            </a:r>
            <a:r>
              <a:rPr lang="en-US" dirty="0"/>
              <a:t> Execution (E) Phase (Loose Integration)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CF41A-6305-A14B-90E2-84D120757495}"/>
              </a:ext>
            </a:extLst>
          </p:cNvPr>
          <p:cNvSpPr txBox="1"/>
          <p:nvPr/>
        </p:nvSpPr>
        <p:spPr>
          <a:xfrm>
            <a:off x="1222094" y="4382482"/>
            <a:ext cx="1032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Separate analysis phases generates “</a:t>
            </a:r>
            <a:r>
              <a:rPr lang="en-US" sz="2400" i="1" dirty="0"/>
              <a:t>excludes” </a:t>
            </a:r>
            <a:r>
              <a:rPr lang="en-US" sz="24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Excludes list of classes passed to build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Excluded classes not loaded in execution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Involves higher setup cost</a:t>
            </a:r>
          </a:p>
        </p:txBody>
      </p:sp>
      <p:pic>
        <p:nvPicPr>
          <p:cNvPr id="8" name="Picture 7" descr="Diagram, table&#10;&#10;Description automatically generated">
            <a:extLst>
              <a:ext uri="{FF2B5EF4-FFF2-40B4-BE49-F238E27FC236}">
                <a16:creationId xmlns:a16="http://schemas.microsoft.com/office/drawing/2014/main" id="{16639280-1735-3243-8D5A-6DCAFD60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82" y="1316591"/>
            <a:ext cx="6467235" cy="27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D274-388B-D444-9129-44781D01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Estazi</a:t>
            </a:r>
            <a:r>
              <a:rPr lang="en-US" dirty="0"/>
              <a:t> Execution (E)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1C09-10B2-4749-BE9C-78EDF095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Tight Integration with </a:t>
            </a:r>
            <a:r>
              <a:rPr lang="en-US" dirty="0" err="1"/>
              <a:t>Ekstazi</a:t>
            </a:r>
            <a:r>
              <a:rPr lang="en-US" dirty="0"/>
              <a:t> – </a:t>
            </a:r>
          </a:p>
          <a:p>
            <a:r>
              <a:rPr lang="en-US" dirty="0"/>
              <a:t>In </a:t>
            </a:r>
            <a:r>
              <a:rPr lang="en-US" i="1" dirty="0"/>
              <a:t>tight Integration </a:t>
            </a:r>
            <a:r>
              <a:rPr lang="en-US" dirty="0"/>
              <a:t>approach, testing framework replaced by </a:t>
            </a:r>
            <a:r>
              <a:rPr lang="en-US" dirty="0" err="1"/>
              <a:t>Ekstazi</a:t>
            </a:r>
            <a:r>
              <a:rPr lang="en-US" dirty="0"/>
              <a:t>-enabled version</a:t>
            </a:r>
          </a:p>
          <a:p>
            <a:r>
              <a:rPr lang="en-US" dirty="0"/>
              <a:t>Build system find all classes and invokes test framework assuming all tests will run</a:t>
            </a:r>
          </a:p>
          <a:p>
            <a:r>
              <a:rPr lang="en-US" dirty="0" err="1"/>
              <a:t>Ekstazi</a:t>
            </a:r>
            <a:r>
              <a:rPr lang="en-US" dirty="0"/>
              <a:t> checks each entity and decided whether to run or not</a:t>
            </a:r>
          </a:p>
          <a:p>
            <a:r>
              <a:rPr lang="en-US" dirty="0"/>
              <a:t>Easier to setup – requires changing the testing framework jar with </a:t>
            </a:r>
            <a:r>
              <a:rPr lang="en-US" dirty="0" err="1"/>
              <a:t>ekstazi</a:t>
            </a:r>
            <a:r>
              <a:rPr lang="en-US" dirty="0"/>
              <a:t> jar.</a:t>
            </a:r>
          </a:p>
          <a:p>
            <a:r>
              <a:rPr lang="en-US" dirty="0"/>
              <a:t>Uses more resources as all entities loaded into JVM, even ones that are skipped</a:t>
            </a:r>
          </a:p>
        </p:txBody>
      </p:sp>
    </p:spTree>
    <p:extLst>
      <p:ext uri="{BB962C8B-B14F-4D97-AF65-F5344CB8AC3E}">
        <p14:creationId xmlns:p14="http://schemas.microsoft.com/office/powerpoint/2010/main" val="399702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D274-388B-D444-9129-44781D01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Estazi</a:t>
            </a:r>
            <a:r>
              <a:rPr lang="en-US" dirty="0"/>
              <a:t> Execution (E)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1C09-10B2-4749-BE9C-78EDF095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Loose Integration with </a:t>
            </a:r>
            <a:r>
              <a:rPr lang="en-US" dirty="0" err="1"/>
              <a:t>Ekstazi</a:t>
            </a:r>
            <a:r>
              <a:rPr lang="en-US" dirty="0"/>
              <a:t> – </a:t>
            </a:r>
          </a:p>
          <a:p>
            <a:r>
              <a:rPr lang="en-US" dirty="0"/>
              <a:t>In A phase, </a:t>
            </a:r>
            <a:r>
              <a:rPr lang="en-US" dirty="0" err="1"/>
              <a:t>ecstazi</a:t>
            </a:r>
            <a:r>
              <a:rPr lang="en-US" dirty="0"/>
              <a:t> decides all entities that must not be run</a:t>
            </a:r>
          </a:p>
          <a:p>
            <a:r>
              <a:rPr lang="en-US" dirty="0"/>
              <a:t>Build system invokes test framework on all tests </a:t>
            </a:r>
          </a:p>
          <a:p>
            <a:r>
              <a:rPr lang="en-US" dirty="0" err="1"/>
              <a:t>Ekstazi</a:t>
            </a:r>
            <a:r>
              <a:rPr lang="en-US" dirty="0"/>
              <a:t> checks each entity and decided whether to run or not</a:t>
            </a:r>
          </a:p>
          <a:p>
            <a:r>
              <a:rPr lang="en-US" dirty="0"/>
              <a:t>Build script is then instructed to exclude classes that must not be run</a:t>
            </a:r>
          </a:p>
          <a:p>
            <a:r>
              <a:rPr lang="en-US" dirty="0"/>
              <a:t>Saves resources, as classes are never loaded into JVM</a:t>
            </a:r>
          </a:p>
          <a:p>
            <a:r>
              <a:rPr lang="en-US" dirty="0"/>
              <a:t>Not as straightforward to setup as tight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3F65-9371-3140-9A23-223B2601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Ekstazi</a:t>
            </a:r>
            <a:r>
              <a:rPr lang="en-US" dirty="0"/>
              <a:t> Collection (C) Phase</a:t>
            </a:r>
          </a:p>
        </p:txBody>
      </p:sp>
      <p:pic>
        <p:nvPicPr>
          <p:cNvPr id="9" name="Picture 8" descr="Diagram, table&#10;&#10;Description automatically generated">
            <a:extLst>
              <a:ext uri="{FF2B5EF4-FFF2-40B4-BE49-F238E27FC236}">
                <a16:creationId xmlns:a16="http://schemas.microsoft.com/office/drawing/2014/main" id="{B06F522D-10B5-FC4B-A5DB-8A8FB63AE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72" y="1444165"/>
            <a:ext cx="6598856" cy="28280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89008D-36CD-894F-B28A-38A0B50B0168}"/>
              </a:ext>
            </a:extLst>
          </p:cNvPr>
          <p:cNvSpPr/>
          <p:nvPr/>
        </p:nvSpPr>
        <p:spPr>
          <a:xfrm>
            <a:off x="6273479" y="3429000"/>
            <a:ext cx="1215341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62197-9F67-604F-97A5-E8EE80C82DC0}"/>
              </a:ext>
            </a:extLst>
          </p:cNvPr>
          <p:cNvSpPr txBox="1"/>
          <p:nvPr/>
        </p:nvSpPr>
        <p:spPr>
          <a:xfrm>
            <a:off x="1376423" y="4490976"/>
            <a:ext cx="9977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Collection Phase updates dependency file for </a:t>
            </a:r>
            <a:r>
              <a:rPr lang="en-US" sz="2400" i="1" dirty="0"/>
              <a:t>next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One Pass  - </a:t>
            </a:r>
            <a:r>
              <a:rPr lang="en-US" sz="2400" dirty="0"/>
              <a:t>Collection runs alongside (A + 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Double Pass – Collection run as separate parallel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Results of AE Phase dispatched as soon as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D1892-6F6F-3F4C-B4EF-8DE2CC6CAF55}"/>
              </a:ext>
            </a:extLst>
          </p:cNvPr>
          <p:cNvSpPr/>
          <p:nvPr/>
        </p:nvSpPr>
        <p:spPr>
          <a:xfrm>
            <a:off x="1724627" y="4928435"/>
            <a:ext cx="1192193" cy="291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161108-082F-FD4D-812A-77377AB1C75D}"/>
              </a:ext>
            </a:extLst>
          </p:cNvPr>
          <p:cNvGrpSpPr/>
          <p:nvPr/>
        </p:nvGrpSpPr>
        <p:grpSpPr>
          <a:xfrm>
            <a:off x="7836543" y="2233914"/>
            <a:ext cx="1307457" cy="729204"/>
            <a:chOff x="7975279" y="2407534"/>
            <a:chExt cx="1064549" cy="62503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8609057-C692-664C-9DCB-F088246C5653}"/>
                </a:ext>
              </a:extLst>
            </p:cNvPr>
            <p:cNvSpPr/>
            <p:nvPr/>
          </p:nvSpPr>
          <p:spPr>
            <a:xfrm>
              <a:off x="7975279" y="2407534"/>
              <a:ext cx="1064549" cy="625033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69FE71-82CC-3E4C-9D89-240DCFD4E249}"/>
                </a:ext>
              </a:extLst>
            </p:cNvPr>
            <p:cNvCxnSpPr>
              <a:cxnSpLocks/>
            </p:cNvCxnSpPr>
            <p:nvPr/>
          </p:nvCxnSpPr>
          <p:spPr>
            <a:xfrm>
              <a:off x="7975279" y="2789499"/>
              <a:ext cx="1064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1363615-D8FE-214F-BE9B-1E70898D8CAD}"/>
              </a:ext>
            </a:extLst>
          </p:cNvPr>
          <p:cNvSpPr txBox="1"/>
          <p:nvPr/>
        </p:nvSpPr>
        <p:spPr>
          <a:xfrm>
            <a:off x="8074146" y="2361476"/>
            <a:ext cx="78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C Phase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7E528-47B2-D844-B767-4DA328D502C1}"/>
              </a:ext>
            </a:extLst>
          </p:cNvPr>
          <p:cNvSpPr txBox="1"/>
          <p:nvPr/>
        </p:nvSpPr>
        <p:spPr>
          <a:xfrm>
            <a:off x="8074146" y="2655341"/>
            <a:ext cx="78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" pitchFamily="2" charset="0"/>
              </a:rPr>
              <a:t>JVM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DC1356-08FB-C041-BCEA-75F53B2A648E}"/>
              </a:ext>
            </a:extLst>
          </p:cNvPr>
          <p:cNvCxnSpPr>
            <a:stCxn id="13" idx="2"/>
          </p:cNvCxnSpPr>
          <p:nvPr/>
        </p:nvCxnSpPr>
        <p:spPr>
          <a:xfrm>
            <a:off x="8490272" y="2963118"/>
            <a:ext cx="17120" cy="4658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4782C-0AB2-104B-9CDC-13866AD3202F}"/>
              </a:ext>
            </a:extLst>
          </p:cNvPr>
          <p:cNvSpPr/>
          <p:nvPr/>
        </p:nvSpPr>
        <p:spPr>
          <a:xfrm>
            <a:off x="7911657" y="2347564"/>
            <a:ext cx="1157228" cy="3077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865317-885D-C247-A2D7-E326DB3D14B7}"/>
              </a:ext>
            </a:extLst>
          </p:cNvPr>
          <p:cNvSpPr/>
          <p:nvPr/>
        </p:nvSpPr>
        <p:spPr>
          <a:xfrm>
            <a:off x="1724627" y="5293039"/>
            <a:ext cx="1551008" cy="2917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1" grpId="1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C43C-F5C1-2A49-A82F-09A5A475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Esktazi</a:t>
            </a:r>
            <a:r>
              <a:rPr lang="en-US" dirty="0"/>
              <a:t> Collection (C)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471CE-FD62-C74E-B895-75C8B1C222A0}"/>
              </a:ext>
            </a:extLst>
          </p:cNvPr>
          <p:cNvSpPr txBox="1"/>
          <p:nvPr/>
        </p:nvSpPr>
        <p:spPr>
          <a:xfrm>
            <a:off x="4446607" y="1506022"/>
            <a:ext cx="329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Accessed File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9B818-3C7A-2540-80AF-E708380C6B34}"/>
              </a:ext>
            </a:extLst>
          </p:cNvPr>
          <p:cNvSpPr/>
          <p:nvPr/>
        </p:nvSpPr>
        <p:spPr>
          <a:xfrm>
            <a:off x="4815068" y="1464982"/>
            <a:ext cx="2766350" cy="4514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918E2-2C45-F245-B21F-6A0693EA780C}"/>
              </a:ext>
            </a:extLst>
          </p:cNvPr>
          <p:cNvSpPr/>
          <p:nvPr/>
        </p:nvSpPr>
        <p:spPr>
          <a:xfrm>
            <a:off x="520861" y="2115093"/>
            <a:ext cx="5575139" cy="42857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C3BD1-0E1B-5145-BD3F-89039C52899C}"/>
              </a:ext>
            </a:extLst>
          </p:cNvPr>
          <p:cNvSpPr/>
          <p:nvPr/>
        </p:nvSpPr>
        <p:spPr>
          <a:xfrm>
            <a:off x="6411409" y="2115093"/>
            <a:ext cx="5259729" cy="42857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4B042C8-3CF7-814F-B807-8FF0158186B9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3308432" y="1690687"/>
            <a:ext cx="1506637" cy="424405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399658C-C0F6-6E4C-81D0-BBA70429F406}"/>
              </a:ext>
            </a:extLst>
          </p:cNvPr>
          <p:cNvCxnSpPr>
            <a:endCxn id="7" idx="0"/>
          </p:cNvCxnSpPr>
          <p:nvPr/>
        </p:nvCxnSpPr>
        <p:spPr>
          <a:xfrm>
            <a:off x="7581418" y="1690688"/>
            <a:ext cx="1459856" cy="424405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13DEC3-4E8A-8349-A72F-8D3FC59AEDC0}"/>
              </a:ext>
            </a:extLst>
          </p:cNvPr>
          <p:cNvSpPr txBox="1"/>
          <p:nvPr/>
        </p:nvSpPr>
        <p:spPr>
          <a:xfrm>
            <a:off x="520861" y="2157141"/>
            <a:ext cx="5393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Explicitly (non </a:t>
            </a:r>
            <a:r>
              <a:rPr lang="en-US" sz="2400" i="1" dirty="0"/>
              <a:t>class</a:t>
            </a:r>
            <a:r>
              <a:rPr lang="en-US" sz="2400" dirty="0"/>
              <a:t> files)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Files accessed via </a:t>
            </a:r>
            <a:r>
              <a:rPr lang="en-US" sz="2200" dirty="0" err="1"/>
              <a:t>java.io</a:t>
            </a:r>
            <a:r>
              <a:rPr lang="en-US" sz="2200" dirty="0"/>
              <a:t>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Dynamically instrument methods that open files (e.g. </a:t>
            </a:r>
            <a:r>
              <a:rPr lang="en-US" sz="2200" dirty="0" err="1"/>
              <a:t>FileInputStream</a:t>
            </a:r>
            <a:r>
              <a:rPr lang="en-US" sz="2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63376-6B79-C241-899F-B19F74C7090D}"/>
              </a:ext>
            </a:extLst>
          </p:cNvPr>
          <p:cNvSpPr txBox="1"/>
          <p:nvPr/>
        </p:nvSpPr>
        <p:spPr>
          <a:xfrm>
            <a:off x="6411409" y="2074053"/>
            <a:ext cx="525972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Implicitly (</a:t>
            </a:r>
            <a:r>
              <a:rPr lang="en-US" sz="2400" i="1" dirty="0"/>
              <a:t>class files)</a:t>
            </a:r>
            <a:endParaRPr lang="en-US" sz="2400" dirty="0"/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Maintain set of </a:t>
            </a:r>
            <a:r>
              <a:rPr lang="en-US" sz="2200" dirty="0" err="1"/>
              <a:t>java.lang.Class</a:t>
            </a:r>
            <a:r>
              <a:rPr lang="en-US" sz="2200" dirty="0"/>
              <a:t>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For each class, find where it was loaded 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loaded from disk, track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dynamically created, don’t track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Can only change if generator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Instrument constructors, static initializers, use of class literal, </a:t>
            </a:r>
            <a:r>
              <a:rPr lang="en-US" sz="2200" dirty="0" err="1"/>
              <a:t>etc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444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CC61-ACDE-9A49-98E8-95EF4F20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Ekstazi</a:t>
            </a:r>
            <a:r>
              <a:rPr lang="en-US" dirty="0"/>
              <a:t> Dependency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8B1C-FE71-FB4A-B021-2C9BC6A6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One file per test entity named after entity</a:t>
            </a:r>
          </a:p>
          <a:p>
            <a:pPr lvl="1"/>
            <a:r>
              <a:rPr lang="en-US" dirty="0"/>
              <a:t>For </a:t>
            </a:r>
            <a:r>
              <a:rPr lang="en-US" i="1" dirty="0"/>
              <a:t>Selection Granularity </a:t>
            </a:r>
            <a:r>
              <a:rPr lang="en-US" dirty="0"/>
              <a:t>method, files named TestA.test1, …</a:t>
            </a:r>
          </a:p>
          <a:p>
            <a:r>
              <a:rPr lang="en-US" dirty="0"/>
              <a:t>Trade-off space for concurrent execution</a:t>
            </a:r>
          </a:p>
          <a:p>
            <a:pPr lvl="1"/>
            <a:r>
              <a:rPr lang="en-US" dirty="0"/>
              <a:t>Larger files would need synchronization on updates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BE37-E972-4B46-B350-0A908F1F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Motivations – Why do Regression Test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14AB-9BB6-C64B-9CFD-0E00F256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Testing (RT) has </a:t>
            </a:r>
            <a:r>
              <a:rPr lang="en-US" b="1" dirty="0"/>
              <a:t>significant costs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b="1" dirty="0"/>
              <a:t>80%</a:t>
            </a:r>
            <a:r>
              <a:rPr lang="en-US" dirty="0"/>
              <a:t> of Testing Budget</a:t>
            </a:r>
          </a:p>
          <a:p>
            <a:pPr lvl="1"/>
            <a:r>
              <a:rPr lang="en-US" b="1" dirty="0"/>
              <a:t>50% </a:t>
            </a:r>
            <a:r>
              <a:rPr lang="en-US" dirty="0"/>
              <a:t>of Maintenance cost</a:t>
            </a:r>
          </a:p>
          <a:p>
            <a:r>
              <a:rPr lang="en-US" dirty="0"/>
              <a:t>Total time for RT increases </a:t>
            </a:r>
            <a:r>
              <a:rPr lang="en-US" b="1" dirty="0"/>
              <a:t>non-linearly </a:t>
            </a:r>
            <a:r>
              <a:rPr lang="en-US" dirty="0"/>
              <a:t>with size of codebase</a:t>
            </a:r>
          </a:p>
          <a:p>
            <a:pPr lvl="1"/>
            <a:r>
              <a:rPr lang="en-US" dirty="0"/>
              <a:t>Google observed linear increases in </a:t>
            </a:r>
            <a:r>
              <a:rPr lang="en-US" i="1" dirty="0"/>
              <a:t>software changes </a:t>
            </a:r>
            <a:r>
              <a:rPr lang="en-US" dirty="0"/>
              <a:t>and </a:t>
            </a:r>
            <a:r>
              <a:rPr lang="en-US" i="1" dirty="0"/>
              <a:t>test-suit execution time.</a:t>
            </a:r>
          </a:p>
          <a:p>
            <a:pPr lvl="1"/>
            <a:r>
              <a:rPr lang="en-US" b="1" dirty="0" err="1"/>
              <a:t>Quadractic</a:t>
            </a:r>
            <a:r>
              <a:rPr lang="en-US" b="1" dirty="0"/>
              <a:t> </a:t>
            </a:r>
            <a:r>
              <a:rPr lang="en-US" dirty="0"/>
              <a:t>increase in total test suite execution time</a:t>
            </a:r>
          </a:p>
          <a:p>
            <a:r>
              <a:rPr lang="en-US" dirty="0"/>
              <a:t>Regression Test Selection (RTS) promising approach to solve problems with 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76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701F-A9F0-4947-B99A-F8ACC624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0A88-490A-3E4E-BF6E-D5BC2FB7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files track </a:t>
            </a:r>
            <a:r>
              <a:rPr lang="en-US" i="1" dirty="0"/>
              <a:t>class </a:t>
            </a:r>
            <a:r>
              <a:rPr lang="en-US" dirty="0"/>
              <a:t>files</a:t>
            </a:r>
          </a:p>
          <a:p>
            <a:pPr lvl="1"/>
            <a:r>
              <a:rPr lang="en-US" dirty="0"/>
              <a:t>Ignores semantically equivalent changes</a:t>
            </a:r>
          </a:p>
          <a:p>
            <a:pPr lvl="1"/>
            <a:r>
              <a:rPr lang="en-US" dirty="0"/>
              <a:t>E.g. , </a:t>
            </a:r>
            <a:r>
              <a:rPr lang="en-US" dirty="0" err="1"/>
              <a:t>i</a:t>
            </a:r>
            <a:r>
              <a:rPr lang="en-US" dirty="0"/>
              <a:t> += 1 and </a:t>
            </a:r>
            <a:r>
              <a:rPr lang="en-US" dirty="0" err="1"/>
              <a:t>i</a:t>
            </a:r>
            <a:r>
              <a:rPr lang="en-US" dirty="0"/>
              <a:t>++ may produce same bytecode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Ignores irrelevant parts of </a:t>
            </a:r>
            <a:r>
              <a:rPr lang="en-US" i="1" dirty="0"/>
              <a:t>class </a:t>
            </a:r>
            <a:r>
              <a:rPr lang="en-US" dirty="0"/>
              <a:t>files in </a:t>
            </a:r>
            <a:r>
              <a:rPr lang="en-US" i="1" dirty="0"/>
              <a:t>most contexts</a:t>
            </a:r>
            <a:endParaRPr lang="en-US" dirty="0"/>
          </a:p>
          <a:p>
            <a:pPr lvl="1"/>
            <a:r>
              <a:rPr lang="en-US" dirty="0"/>
              <a:t>E.g., Compile time annotations, debug section</a:t>
            </a:r>
          </a:p>
          <a:p>
            <a:pPr lvl="1"/>
            <a:endParaRPr lang="en-US" dirty="0"/>
          </a:p>
          <a:p>
            <a:r>
              <a:rPr lang="en-US" dirty="0"/>
              <a:t>A and C Phases </a:t>
            </a:r>
            <a:r>
              <a:rPr lang="en-US" i="1" dirty="0">
                <a:solidFill>
                  <a:srgbClr val="FF0000"/>
                </a:solidFill>
              </a:rPr>
              <a:t>slower </a:t>
            </a:r>
            <a:r>
              <a:rPr lang="en-US" dirty="0"/>
              <a:t>but E Phase </a:t>
            </a:r>
            <a:r>
              <a:rPr lang="en-US" i="1" dirty="0">
                <a:solidFill>
                  <a:schemeClr val="accent6"/>
                </a:solidFill>
              </a:rPr>
              <a:t>faster </a:t>
            </a:r>
            <a:r>
              <a:rPr lang="en-US" dirty="0"/>
              <a:t>as fewer tests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89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5926-50C9-9D46-ADCA-240AA921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42F9-AD24-0E4E-9AF4-7B83D42D1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open source projects from </a:t>
            </a:r>
            <a:r>
              <a:rPr lang="en-US" dirty="0" err="1"/>
              <a:t>Github</a:t>
            </a:r>
            <a:r>
              <a:rPr lang="en-US" dirty="0"/>
              <a:t>, Google Code, Apache,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Run tool on 20 subsequent versions of chosen project</a:t>
            </a:r>
          </a:p>
          <a:p>
            <a:r>
              <a:rPr lang="en-US" dirty="0"/>
              <a:t>Use unmodified for any project</a:t>
            </a:r>
          </a:p>
          <a:p>
            <a:r>
              <a:rPr lang="en-US" dirty="0"/>
              <a:t>The standard </a:t>
            </a:r>
            <a:r>
              <a:rPr lang="en-US" dirty="0" err="1"/>
              <a:t>build+test</a:t>
            </a:r>
            <a:r>
              <a:rPr lang="en-US" dirty="0"/>
              <a:t> lifecycle for underlying tool is used: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test (for maven) or ant </a:t>
            </a:r>
            <a:r>
              <a:rPr lang="en-US" dirty="0" err="1"/>
              <a:t>junit</a:t>
            </a:r>
            <a:r>
              <a:rPr lang="en-US" dirty="0"/>
              <a:t>-test (for ant)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7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664F-2E43-7343-A18B-6686C3A0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63" y="213757"/>
            <a:ext cx="10306050" cy="880110"/>
          </a:xfrm>
        </p:spPr>
        <p:txBody>
          <a:bodyPr/>
          <a:lstStyle/>
          <a:p>
            <a:r>
              <a:rPr lang="en-US" dirty="0"/>
              <a:t>Evaluation – Short Running Tests (&lt; 1 min)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75F009A6-FEE8-E042-AE75-0D8C5BCC2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45" y="1355124"/>
            <a:ext cx="11731109" cy="49826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D51C1-E7D9-C04F-8A1B-E669B427A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3" y="6337786"/>
            <a:ext cx="9334717" cy="3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23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EDBA-42EE-C140-BCB7-570DD6EE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41" y="12757"/>
            <a:ext cx="10515600" cy="1325563"/>
          </a:xfrm>
        </p:spPr>
        <p:txBody>
          <a:bodyPr/>
          <a:lstStyle/>
          <a:p>
            <a:r>
              <a:rPr lang="en-US" dirty="0"/>
              <a:t>Evaluation – Long Running Tests ( &gt; 1 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D7D97-9004-DB4C-957F-033C49623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59" y="1338320"/>
            <a:ext cx="11544387" cy="70473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F22E8BB-51F1-0147-A988-45C3D4CB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9" y="2043055"/>
            <a:ext cx="11401882" cy="4177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0A9A2-AB45-6640-8F00-07BAB7EB5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3" y="6337786"/>
            <a:ext cx="9334717" cy="3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3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4EF1-E4CE-1E4E-B1A7-96EA7D7A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dirty="0" err="1"/>
              <a:t>GraphHopper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033E02-C805-B244-B992-49B926BA3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11" y="1301205"/>
            <a:ext cx="10193977" cy="5191670"/>
          </a:xfrm>
        </p:spPr>
      </p:pic>
    </p:spTree>
    <p:extLst>
      <p:ext uri="{BB962C8B-B14F-4D97-AF65-F5344CB8AC3E}">
        <p14:creationId xmlns:p14="http://schemas.microsoft.com/office/powerpoint/2010/main" val="157298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CF74-DA0B-5E4B-A35C-AB4852D7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CommonsLang3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7E5C4ECD-C91F-B44E-B62C-425E39262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762" y="1505625"/>
            <a:ext cx="10146475" cy="4987250"/>
          </a:xfrm>
        </p:spPr>
      </p:pic>
    </p:spTree>
    <p:extLst>
      <p:ext uri="{BB962C8B-B14F-4D97-AF65-F5344CB8AC3E}">
        <p14:creationId xmlns:p14="http://schemas.microsoft.com/office/powerpoint/2010/main" val="234386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7D77-0D16-2D44-9B7F-B0976624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184153"/>
            <a:ext cx="10515600" cy="1325563"/>
          </a:xfrm>
        </p:spPr>
        <p:txBody>
          <a:bodyPr/>
          <a:lstStyle/>
          <a:p>
            <a:r>
              <a:rPr lang="en-US" dirty="0"/>
              <a:t>Evaluation – Selection Granularity</a:t>
            </a:r>
          </a:p>
        </p:txBody>
      </p:sp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47F6AE3-05C7-664B-817D-0BC47E224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968" y="1217705"/>
            <a:ext cx="5899041" cy="54561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45DCE-50D7-5F4E-AB45-8C96F40D36C5}"/>
              </a:ext>
            </a:extLst>
          </p:cNvPr>
          <p:cNvSpPr txBox="1"/>
          <p:nvPr/>
        </p:nvSpPr>
        <p:spPr>
          <a:xfrm>
            <a:off x="7037408" y="1217705"/>
            <a:ext cx="4780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most cases, </a:t>
            </a:r>
            <a:r>
              <a:rPr lang="en-US" sz="2400" i="1" dirty="0"/>
              <a:t>classes</a:t>
            </a:r>
            <a:r>
              <a:rPr lang="en-US" sz="2400" dirty="0"/>
              <a:t> outperform </a:t>
            </a:r>
            <a:r>
              <a:rPr lang="en-US" sz="2400" i="1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other cases, </a:t>
            </a:r>
            <a:r>
              <a:rPr lang="en-US" sz="2400" i="1" dirty="0"/>
              <a:t>classes </a:t>
            </a:r>
            <a:r>
              <a:rPr lang="en-US" sz="2400" dirty="0"/>
              <a:t>are only slightly worse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0460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9F01-9D34-CB4C-8325-8C0EE129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Smart Checksums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B54E6788-F607-D249-9B2F-A0A02680F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50" y="1690688"/>
            <a:ext cx="8140700" cy="4191000"/>
          </a:xfrm>
        </p:spPr>
      </p:pic>
    </p:spTree>
    <p:extLst>
      <p:ext uri="{BB962C8B-B14F-4D97-AF65-F5344CB8AC3E}">
        <p14:creationId xmlns:p14="http://schemas.microsoft.com/office/powerpoint/2010/main" val="372676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2A28-5367-D34C-8E21-230B5AB8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Versus Other RTS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93AC6013-62D7-484D-AF87-D6E702B3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32" y="1921397"/>
            <a:ext cx="7029539" cy="388259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26A93-50AD-A449-88BF-EF73AB9B66AE}"/>
              </a:ext>
            </a:extLst>
          </p:cNvPr>
          <p:cNvSpPr txBox="1"/>
          <p:nvPr/>
        </p:nvSpPr>
        <p:spPr>
          <a:xfrm>
            <a:off x="8079129" y="1921397"/>
            <a:ext cx="3946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FaultTracer</a:t>
            </a:r>
            <a:r>
              <a:rPr lang="en-US" sz="2400" dirty="0"/>
              <a:t> uses Extended Control Flow Graph for each test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Comparing actual versions instead of checksum takes longer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Selects fewer tests but AC time negate E benefits</a:t>
            </a:r>
          </a:p>
        </p:txBody>
      </p:sp>
    </p:spTree>
    <p:extLst>
      <p:ext uri="{BB962C8B-B14F-4D97-AF65-F5344CB8AC3E}">
        <p14:creationId xmlns:p14="http://schemas.microsoft.com/office/powerpoint/2010/main" val="3235096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DAA7-E988-A64D-A9FE-D259B171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92EF-4C16-EA40-ADE2-C88BB8F6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Parameterized Tests </a:t>
            </a:r>
            <a:r>
              <a:rPr lang="en-US" dirty="0"/>
              <a:t>– </a:t>
            </a:r>
            <a:r>
              <a:rPr lang="en-US" dirty="0" err="1"/>
              <a:t>Ekstazi</a:t>
            </a:r>
            <a:r>
              <a:rPr lang="en-US" dirty="0"/>
              <a:t> runs all parameters for selected tests</a:t>
            </a:r>
          </a:p>
          <a:p>
            <a:endParaRPr lang="en-US" dirty="0"/>
          </a:p>
          <a:p>
            <a:r>
              <a:rPr lang="en-US" i="1" dirty="0"/>
              <a:t>External Resources –  </a:t>
            </a:r>
            <a:r>
              <a:rPr lang="en-US" dirty="0"/>
              <a:t>Dependencies like databases and web services may lead to missed tests</a:t>
            </a:r>
          </a:p>
          <a:p>
            <a:endParaRPr lang="en-US" i="1" dirty="0"/>
          </a:p>
          <a:p>
            <a:r>
              <a:rPr lang="en-US" i="1" dirty="0"/>
              <a:t>Safety –  </a:t>
            </a:r>
            <a:r>
              <a:rPr lang="en-US" dirty="0" err="1"/>
              <a:t>Ekstazi</a:t>
            </a:r>
            <a:r>
              <a:rPr lang="en-US" dirty="0"/>
              <a:t> codebase not verified. Manual inspection of selected tests may be insufficient justification for safety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4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CA49-1099-4544-B986-66357C56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8414-9A76-E246-84D3-EEACEC98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Usefulness</a:t>
            </a:r>
            <a:r>
              <a:rPr lang="en-US" dirty="0"/>
              <a:t> – Total RTS time &lt; Non-RTS execution time</a:t>
            </a:r>
          </a:p>
          <a:p>
            <a:pPr lvl="1"/>
            <a:r>
              <a:rPr lang="en-US" dirty="0"/>
              <a:t>pre-execution analysis to select tests + execution + post-execution data collection must be faster than non-RTS execution</a:t>
            </a:r>
          </a:p>
          <a:p>
            <a:r>
              <a:rPr lang="en-US" i="1" dirty="0"/>
              <a:t>Correctness – </a:t>
            </a:r>
            <a:r>
              <a:rPr lang="en-US" dirty="0"/>
              <a:t>Selected tests must include all tests affected by changes</a:t>
            </a:r>
          </a:p>
          <a:p>
            <a:pPr lvl="1"/>
            <a:r>
              <a:rPr lang="en-US" dirty="0"/>
              <a:t>Ideally need a formal proof of correctness </a:t>
            </a:r>
          </a:p>
          <a:p>
            <a:r>
              <a:rPr lang="en-US" i="1" dirty="0"/>
              <a:t>Integration – </a:t>
            </a:r>
            <a:r>
              <a:rPr lang="en-US" dirty="0"/>
              <a:t>RTS must work well with testing frameworks.</a:t>
            </a:r>
          </a:p>
          <a:p>
            <a:pPr lvl="1"/>
            <a:r>
              <a:rPr lang="en-US" dirty="0"/>
              <a:t>Must be easy for Projects using Junit, TestNG to adopt RTS</a:t>
            </a:r>
          </a:p>
          <a:p>
            <a:r>
              <a:rPr lang="en-US" i="1" dirty="0"/>
              <a:t>Parametric Tests – </a:t>
            </a:r>
            <a:r>
              <a:rPr lang="en-US" dirty="0"/>
              <a:t>Safe selection of subset of parameters for a test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2578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4F4E-DB73-4A41-810E-DE6E1591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E3C9-02AE-5944-9412-DA353182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Ekstazi</a:t>
            </a:r>
            <a:r>
              <a:rPr lang="en-US" dirty="0"/>
              <a:t> – lightweight and effective RTS</a:t>
            </a:r>
          </a:p>
          <a:p>
            <a:endParaRPr lang="en-US" dirty="0"/>
          </a:p>
          <a:p>
            <a:r>
              <a:rPr lang="en-US" dirty="0"/>
              <a:t>Robust implementation – well integrated with Junit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use with teams like Apache CXF</a:t>
            </a:r>
            <a:r>
              <a:rPr lang="en-US"/>
              <a:t>,  Common Math and Camel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11E-4AD5-EB4F-89BE-069F4861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5ED7-7573-A949-B195-629810AF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/>
              <a:t>Ekstazi</a:t>
            </a:r>
            <a:r>
              <a:rPr lang="en-US" dirty="0"/>
              <a:t> (</a:t>
            </a:r>
            <a:r>
              <a:rPr lang="en-US" i="1" dirty="0"/>
              <a:t>pronounced “ecstasy” /'</a:t>
            </a:r>
            <a:r>
              <a:rPr lang="en-US" i="1" dirty="0" err="1"/>
              <a:t>ɛkstəsi</a:t>
            </a:r>
            <a:r>
              <a:rPr lang="en-US" i="1" dirty="0"/>
              <a:t>/) – </a:t>
            </a:r>
            <a:r>
              <a:rPr lang="en-US" dirty="0"/>
              <a:t>a </a:t>
            </a:r>
            <a:r>
              <a:rPr lang="en-US" i="1" dirty="0"/>
              <a:t>lightweight Regression Test Selection (RTS) </a:t>
            </a:r>
            <a:r>
              <a:rPr lang="en-US" dirty="0"/>
              <a:t>Suite</a:t>
            </a:r>
          </a:p>
          <a:p>
            <a:r>
              <a:rPr lang="en-US" i="1" dirty="0"/>
              <a:t>Lightweight – </a:t>
            </a:r>
            <a:r>
              <a:rPr lang="en-US" dirty="0"/>
              <a:t>Uses </a:t>
            </a:r>
            <a:r>
              <a:rPr lang="en-US" i="1" dirty="0"/>
              <a:t>file dependencies. </a:t>
            </a:r>
            <a:r>
              <a:rPr lang="en-US" dirty="0"/>
              <a:t>Efficient pre-execution analysis</a:t>
            </a:r>
          </a:p>
          <a:p>
            <a:r>
              <a:rPr lang="en-US" i="1" dirty="0"/>
              <a:t>Safe – </a:t>
            </a:r>
            <a:r>
              <a:rPr lang="en-US" dirty="0"/>
              <a:t>Selects more tests. Safer and faster end to end</a:t>
            </a:r>
          </a:p>
          <a:p>
            <a:pPr lvl="1"/>
            <a:r>
              <a:rPr lang="en-US" i="1" dirty="0"/>
              <a:t>In future, authors intend to add a formal proof of safety</a:t>
            </a:r>
          </a:p>
          <a:p>
            <a:r>
              <a:rPr lang="en-US" i="1" dirty="0"/>
              <a:t>Robust Implementation</a:t>
            </a:r>
            <a:r>
              <a:rPr lang="en-US" dirty="0"/>
              <a:t> - Integrates with </a:t>
            </a:r>
            <a:r>
              <a:rPr lang="en-US" i="1" dirty="0"/>
              <a:t>Junit, </a:t>
            </a:r>
            <a:r>
              <a:rPr lang="en-US" dirty="0" err="1"/>
              <a:t>Ekstazi</a:t>
            </a:r>
            <a:r>
              <a:rPr lang="en-US" dirty="0"/>
              <a:t> already used in Apache Camel, </a:t>
            </a:r>
            <a:r>
              <a:rPr lang="en-US" dirty="0" err="1"/>
              <a:t>Apach</a:t>
            </a:r>
            <a:r>
              <a:rPr lang="en-US" dirty="0"/>
              <a:t> Commons Math,  Apache CXF</a:t>
            </a:r>
          </a:p>
          <a:p>
            <a:r>
              <a:rPr lang="en-US" i="1" dirty="0"/>
              <a:t>Extensive Evaluation </a:t>
            </a:r>
            <a:r>
              <a:rPr lang="en-US" dirty="0"/>
              <a:t>– Favorable results when compared to state of the art in RTS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548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A958-E8B0-024B-94CF-35F903E6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3029-88EC-F248-B26E-3D0048AD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RTS typically has three phases - </a:t>
            </a:r>
          </a:p>
          <a:p>
            <a:pPr lvl="1"/>
            <a:r>
              <a:rPr lang="en-US" i="1" dirty="0"/>
              <a:t>Analysis</a:t>
            </a:r>
            <a:r>
              <a:rPr lang="en-US" dirty="0"/>
              <a:t>  - Select test to run based on changes</a:t>
            </a:r>
          </a:p>
          <a:p>
            <a:pPr lvl="1"/>
            <a:r>
              <a:rPr lang="en-US" i="1" dirty="0"/>
              <a:t>Execution - </a:t>
            </a:r>
            <a:r>
              <a:rPr lang="en-US" dirty="0"/>
              <a:t>Run selected tests</a:t>
            </a:r>
          </a:p>
          <a:p>
            <a:pPr lvl="1"/>
            <a:r>
              <a:rPr lang="en-US" i="1" dirty="0"/>
              <a:t>Collection – </a:t>
            </a:r>
            <a:r>
              <a:rPr lang="en-US" dirty="0"/>
              <a:t>Emit/gather information for subsequent RTS runs</a:t>
            </a:r>
          </a:p>
          <a:p>
            <a:r>
              <a:rPr lang="en-US" dirty="0"/>
              <a:t>A </a:t>
            </a:r>
            <a:r>
              <a:rPr lang="en-US" i="1" dirty="0"/>
              <a:t>tool </a:t>
            </a:r>
            <a:r>
              <a:rPr lang="en-US" dirty="0"/>
              <a:t>tracks mappings of </a:t>
            </a:r>
            <a:r>
              <a:rPr lang="en-US" i="1" dirty="0"/>
              <a:t>test entities </a:t>
            </a:r>
            <a:r>
              <a:rPr lang="en-US" dirty="0"/>
              <a:t>to </a:t>
            </a:r>
            <a:r>
              <a:rPr lang="en-US" i="1" dirty="0"/>
              <a:t>dependencies</a:t>
            </a:r>
          </a:p>
          <a:p>
            <a:pPr lvl="1"/>
            <a:r>
              <a:rPr lang="en-US" dirty="0"/>
              <a:t>For e.g</a:t>
            </a:r>
            <a:r>
              <a:rPr lang="en-US" i="1" dirty="0"/>
              <a:t>., test methods </a:t>
            </a:r>
            <a:r>
              <a:rPr lang="en-US" dirty="0"/>
              <a:t>or </a:t>
            </a:r>
            <a:r>
              <a:rPr lang="en-US" i="1" dirty="0"/>
              <a:t>Test Classes </a:t>
            </a:r>
            <a:r>
              <a:rPr lang="en-US" dirty="0"/>
              <a:t>are test entities. </a:t>
            </a:r>
            <a:r>
              <a:rPr lang="en-US" i="1" dirty="0"/>
              <a:t>Selection Granularity (SG) is </a:t>
            </a:r>
            <a:r>
              <a:rPr lang="en-US" dirty="0"/>
              <a:t>granularity of test entities.</a:t>
            </a:r>
          </a:p>
          <a:p>
            <a:pPr lvl="1"/>
            <a:r>
              <a:rPr lang="en-US" dirty="0"/>
              <a:t>Files, basic blocks used by the entity are </a:t>
            </a:r>
            <a:r>
              <a:rPr lang="en-US" i="1" dirty="0"/>
              <a:t>dependencies.</a:t>
            </a:r>
            <a:r>
              <a:rPr lang="en-US" dirty="0"/>
              <a:t> </a:t>
            </a:r>
            <a:r>
              <a:rPr lang="en-US" i="1" dirty="0"/>
              <a:t>Dependency Granularity (DG) </a:t>
            </a:r>
            <a:r>
              <a:rPr lang="en-US" dirty="0"/>
              <a:t>is granularity of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0341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E31-129A-F04B-9245-D2F093E1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- Selection + Dependency Granularities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7A88D-2BCD-F242-B88A-E23130505496}"/>
              </a:ext>
            </a:extLst>
          </p:cNvPr>
          <p:cNvSpPr txBox="1"/>
          <p:nvPr/>
        </p:nvSpPr>
        <p:spPr>
          <a:xfrm>
            <a:off x="497150" y="1890944"/>
            <a:ext cx="2645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TestM</a:t>
            </a:r>
            <a:r>
              <a:rPr lang="en-US" dirty="0"/>
              <a:t> { </a:t>
            </a:r>
          </a:p>
          <a:p>
            <a:r>
              <a:rPr lang="en-US" dirty="0"/>
              <a:t>  void t1() {</a:t>
            </a:r>
          </a:p>
          <a:p>
            <a:r>
              <a:rPr lang="en-US" dirty="0"/>
              <a:t>    assert new C().m() == 1;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void t2() { </a:t>
            </a:r>
          </a:p>
          <a:p>
            <a:r>
              <a:rPr lang="en-US" dirty="0"/>
              <a:t>    assert new D().m() == 1;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class </a:t>
            </a:r>
            <a:r>
              <a:rPr lang="en-US" dirty="0" err="1"/>
              <a:t>TestP</a:t>
            </a:r>
            <a:r>
              <a:rPr lang="en-US" dirty="0"/>
              <a:t> { </a:t>
            </a:r>
          </a:p>
          <a:p>
            <a:r>
              <a:rPr lang="en-US" dirty="0"/>
              <a:t>  void t3() { </a:t>
            </a:r>
          </a:p>
          <a:p>
            <a:r>
              <a:rPr lang="en-US" dirty="0"/>
              <a:t>    assert new C().p() == 0;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void t4() { </a:t>
            </a:r>
          </a:p>
          <a:p>
            <a:r>
              <a:rPr lang="en-US" dirty="0"/>
              <a:t>    assert new D().p() == 4;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099C-37F5-274D-BB2F-E5B08AE00E0B}"/>
              </a:ext>
            </a:extLst>
          </p:cNvPr>
          <p:cNvSpPr txBox="1"/>
          <p:nvPr/>
        </p:nvSpPr>
        <p:spPr>
          <a:xfrm>
            <a:off x="3250707" y="1890943"/>
            <a:ext cx="26455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 { </a:t>
            </a:r>
          </a:p>
          <a:p>
            <a:r>
              <a:rPr lang="en-US" dirty="0"/>
              <a:t>  int m() { </a:t>
            </a:r>
          </a:p>
          <a:p>
            <a:r>
              <a:rPr lang="en-US" dirty="0"/>
              <a:t>    /** No function calls**/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int p() {</a:t>
            </a:r>
          </a:p>
          <a:p>
            <a:r>
              <a:rPr lang="en-US" dirty="0"/>
              <a:t>    /** No function calls**/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class D extends C {</a:t>
            </a:r>
          </a:p>
          <a:p>
            <a:r>
              <a:rPr lang="en-US" dirty="0"/>
              <a:t>   @override</a:t>
            </a:r>
          </a:p>
          <a:p>
            <a:r>
              <a:rPr lang="en-US" dirty="0"/>
              <a:t>   int p() {</a:t>
            </a:r>
          </a:p>
          <a:p>
            <a:r>
              <a:rPr lang="en-US" dirty="0"/>
              <a:t>    /** No function calls**/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904DB-E031-1543-99C3-69AF17C406D1}"/>
              </a:ext>
            </a:extLst>
          </p:cNvPr>
          <p:cNvSpPr txBox="1"/>
          <p:nvPr/>
        </p:nvSpPr>
        <p:spPr>
          <a:xfrm>
            <a:off x="6640498" y="1690688"/>
            <a:ext cx="5228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SG </a:t>
            </a:r>
            <a:r>
              <a:rPr lang="en-US" sz="2400" dirty="0">
                <a:solidFill>
                  <a:schemeClr val="accent1"/>
                </a:solidFill>
              </a:rPr>
              <a:t>Method</a:t>
            </a:r>
            <a:r>
              <a:rPr lang="en-US" sz="2400" dirty="0"/>
              <a:t>  + DG </a:t>
            </a:r>
            <a:r>
              <a:rPr lang="en-US" sz="2400" dirty="0">
                <a:solidFill>
                  <a:schemeClr val="accent2"/>
                </a:solidFill>
              </a:rPr>
              <a:t>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t1  </a:t>
            </a:r>
            <a:r>
              <a:rPr lang="en-US" sz="2400" dirty="0"/>
              <a:t>-&gt; </a:t>
            </a:r>
            <a:r>
              <a:rPr lang="en-US" sz="2400" dirty="0" err="1">
                <a:solidFill>
                  <a:schemeClr val="accent2"/>
                </a:solidFill>
              </a:rPr>
              <a:t>C.m</a:t>
            </a:r>
            <a:r>
              <a:rPr lang="en-US" sz="2400" dirty="0">
                <a:solidFill>
                  <a:schemeClr val="accent2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t2  </a:t>
            </a:r>
            <a:r>
              <a:rPr lang="en-US" sz="2400" dirty="0"/>
              <a:t>-&gt; </a:t>
            </a:r>
            <a:r>
              <a:rPr lang="en-US" sz="2400" dirty="0" err="1">
                <a:solidFill>
                  <a:schemeClr val="accent2"/>
                </a:solidFill>
              </a:rPr>
              <a:t>C.m</a:t>
            </a:r>
            <a:r>
              <a:rPr lang="en-US" sz="2400" dirty="0">
                <a:solidFill>
                  <a:schemeClr val="accent2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t3  </a:t>
            </a:r>
            <a:r>
              <a:rPr lang="en-US" sz="2400" dirty="0"/>
              <a:t>-&gt; </a:t>
            </a:r>
            <a:r>
              <a:rPr lang="en-US" sz="2400" dirty="0" err="1">
                <a:solidFill>
                  <a:schemeClr val="accent2"/>
                </a:solidFill>
              </a:rPr>
              <a:t>C.p</a:t>
            </a:r>
            <a:r>
              <a:rPr lang="en-US" sz="2400" dirty="0">
                <a:solidFill>
                  <a:schemeClr val="accent2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t4  </a:t>
            </a:r>
            <a:r>
              <a:rPr lang="en-US" sz="2400" dirty="0"/>
              <a:t>-&gt; </a:t>
            </a:r>
            <a:r>
              <a:rPr lang="en-US" sz="2400" dirty="0" err="1">
                <a:solidFill>
                  <a:schemeClr val="accent2"/>
                </a:solidFill>
              </a:rPr>
              <a:t>D.p</a:t>
            </a:r>
            <a:r>
              <a:rPr lang="en-US" sz="2400" dirty="0">
                <a:solidFill>
                  <a:schemeClr val="accent2"/>
                </a:solidFill>
              </a:rPr>
              <a:t>()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5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E31-129A-F04B-9245-D2F093E1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Example - Selection + Dependency Granularities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7A88D-2BCD-F242-B88A-E23130505496}"/>
              </a:ext>
            </a:extLst>
          </p:cNvPr>
          <p:cNvSpPr txBox="1"/>
          <p:nvPr/>
        </p:nvSpPr>
        <p:spPr>
          <a:xfrm>
            <a:off x="497150" y="1890944"/>
            <a:ext cx="2645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TestM</a:t>
            </a:r>
            <a:r>
              <a:rPr lang="en-US" dirty="0"/>
              <a:t> { </a:t>
            </a:r>
          </a:p>
          <a:p>
            <a:r>
              <a:rPr lang="en-US" dirty="0"/>
              <a:t>  void t1() {</a:t>
            </a:r>
          </a:p>
          <a:p>
            <a:r>
              <a:rPr lang="en-US" dirty="0"/>
              <a:t>    assert new C().m() == 1;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void t2() { </a:t>
            </a:r>
          </a:p>
          <a:p>
            <a:r>
              <a:rPr lang="en-US" dirty="0"/>
              <a:t>    assert new D().m() == 1;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class </a:t>
            </a:r>
            <a:r>
              <a:rPr lang="en-US" dirty="0" err="1"/>
              <a:t>TestP</a:t>
            </a:r>
            <a:r>
              <a:rPr lang="en-US" dirty="0"/>
              <a:t> { </a:t>
            </a:r>
          </a:p>
          <a:p>
            <a:r>
              <a:rPr lang="en-US" dirty="0"/>
              <a:t>  void t3() { </a:t>
            </a:r>
          </a:p>
          <a:p>
            <a:r>
              <a:rPr lang="en-US" dirty="0"/>
              <a:t>    assert new C().p() == 0;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void t4() { </a:t>
            </a:r>
          </a:p>
          <a:p>
            <a:r>
              <a:rPr lang="en-US" dirty="0"/>
              <a:t>    assert new D().p() == 4;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099C-37F5-274D-BB2F-E5B08AE00E0B}"/>
              </a:ext>
            </a:extLst>
          </p:cNvPr>
          <p:cNvSpPr txBox="1"/>
          <p:nvPr/>
        </p:nvSpPr>
        <p:spPr>
          <a:xfrm>
            <a:off x="3250707" y="1890943"/>
            <a:ext cx="26455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 { </a:t>
            </a:r>
          </a:p>
          <a:p>
            <a:r>
              <a:rPr lang="en-US" dirty="0"/>
              <a:t>  int m() { </a:t>
            </a:r>
          </a:p>
          <a:p>
            <a:r>
              <a:rPr lang="en-US" dirty="0"/>
              <a:t>    /** No function calls**/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int p() {</a:t>
            </a:r>
          </a:p>
          <a:p>
            <a:r>
              <a:rPr lang="en-US" dirty="0"/>
              <a:t>    /** No function calls**/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class D extends C {</a:t>
            </a:r>
          </a:p>
          <a:p>
            <a:r>
              <a:rPr lang="en-US" dirty="0"/>
              <a:t>   @override</a:t>
            </a:r>
          </a:p>
          <a:p>
            <a:r>
              <a:rPr lang="en-US" dirty="0"/>
              <a:t>   int p() {</a:t>
            </a:r>
          </a:p>
          <a:p>
            <a:r>
              <a:rPr lang="en-US" dirty="0"/>
              <a:t>    /** No function calls**/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904DB-E031-1543-99C3-69AF17C406D1}"/>
              </a:ext>
            </a:extLst>
          </p:cNvPr>
          <p:cNvSpPr txBox="1"/>
          <p:nvPr/>
        </p:nvSpPr>
        <p:spPr>
          <a:xfrm>
            <a:off x="6640498" y="1690688"/>
            <a:ext cx="5228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SG</a:t>
            </a:r>
            <a:r>
              <a:rPr lang="en-US" sz="2400" dirty="0">
                <a:solidFill>
                  <a:schemeClr val="accent1"/>
                </a:solidFill>
              </a:rPr>
              <a:t> Method</a:t>
            </a:r>
            <a:r>
              <a:rPr lang="en-US" sz="2400" dirty="0"/>
              <a:t> + DG</a:t>
            </a:r>
            <a:r>
              <a:rPr lang="en-US" sz="2400" dirty="0">
                <a:solidFill>
                  <a:schemeClr val="accent2"/>
                </a:solidFill>
              </a:rPr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t1  </a:t>
            </a:r>
            <a:r>
              <a:rPr lang="en-US" sz="2400" dirty="0"/>
              <a:t>-&gt; </a:t>
            </a:r>
            <a:r>
              <a:rPr lang="en-US" sz="2400" dirty="0">
                <a:solidFill>
                  <a:schemeClr val="accent2"/>
                </a:solidFill>
              </a:rPr>
              <a:t>C, </a:t>
            </a:r>
            <a:r>
              <a:rPr lang="en-US" sz="2400" dirty="0" err="1">
                <a:solidFill>
                  <a:schemeClr val="accent2"/>
                </a:solidFill>
              </a:rPr>
              <a:t>TestM</a:t>
            </a: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t2  </a:t>
            </a:r>
            <a:r>
              <a:rPr lang="en-US" sz="2400" dirty="0"/>
              <a:t>-&gt; </a:t>
            </a:r>
            <a:r>
              <a:rPr lang="en-US" sz="2400" dirty="0">
                <a:solidFill>
                  <a:schemeClr val="accent2"/>
                </a:solidFill>
              </a:rPr>
              <a:t>C, D, </a:t>
            </a:r>
            <a:r>
              <a:rPr lang="en-US" sz="2400" dirty="0" err="1">
                <a:solidFill>
                  <a:schemeClr val="accent2"/>
                </a:solidFill>
              </a:rPr>
              <a:t>TestM</a:t>
            </a: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t3  </a:t>
            </a:r>
            <a:r>
              <a:rPr lang="en-US" sz="2400" dirty="0"/>
              <a:t>-&gt; </a:t>
            </a:r>
            <a:r>
              <a:rPr lang="en-US" sz="2400" dirty="0">
                <a:solidFill>
                  <a:schemeClr val="accent2"/>
                </a:solidFill>
              </a:rPr>
              <a:t>C, </a:t>
            </a:r>
            <a:r>
              <a:rPr lang="en-US" sz="2400" dirty="0" err="1">
                <a:solidFill>
                  <a:schemeClr val="accent2"/>
                </a:solidFill>
              </a:rPr>
              <a:t>TestP</a:t>
            </a: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t4  </a:t>
            </a:r>
            <a:r>
              <a:rPr lang="en-US" sz="2400" dirty="0"/>
              <a:t>-&gt; </a:t>
            </a:r>
            <a:r>
              <a:rPr lang="en-US" sz="2400" dirty="0">
                <a:solidFill>
                  <a:schemeClr val="accent2"/>
                </a:solidFill>
              </a:rPr>
              <a:t>C, D, </a:t>
            </a:r>
            <a:r>
              <a:rPr lang="en-US" sz="2400" dirty="0" err="1">
                <a:solidFill>
                  <a:schemeClr val="accent2"/>
                </a:solidFill>
              </a:rPr>
              <a:t>TestP</a:t>
            </a: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5BA7-724C-2243-8A56-F33B0325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Esktazi’s</a:t>
            </a:r>
            <a:r>
              <a:rPr lang="en-US" dirty="0"/>
              <a:t>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3BAE-7939-514D-9B91-FF6B2E37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Traditional </a:t>
            </a:r>
            <a:r>
              <a:rPr lang="en-US" dirty="0"/>
              <a:t>tools use methods for both </a:t>
            </a:r>
            <a:r>
              <a:rPr lang="en-US" i="1" dirty="0"/>
              <a:t>SG</a:t>
            </a:r>
            <a:r>
              <a:rPr lang="en-US" dirty="0"/>
              <a:t> and </a:t>
            </a:r>
            <a:r>
              <a:rPr lang="en-US" i="1" dirty="0"/>
              <a:t>DG</a:t>
            </a:r>
          </a:p>
          <a:p>
            <a:r>
              <a:rPr lang="en-US" i="1" dirty="0">
                <a:solidFill>
                  <a:schemeClr val="accent6"/>
                </a:solidFill>
              </a:rPr>
              <a:t>Fewer tests </a:t>
            </a:r>
            <a:r>
              <a:rPr lang="en-US" dirty="0"/>
              <a:t>lead to </a:t>
            </a:r>
            <a:r>
              <a:rPr lang="en-US" i="1" dirty="0">
                <a:solidFill>
                  <a:schemeClr val="accent6"/>
                </a:solidFill>
              </a:rPr>
              <a:t>fast execution</a:t>
            </a:r>
          </a:p>
          <a:p>
            <a:r>
              <a:rPr lang="en-US" dirty="0"/>
              <a:t>But </a:t>
            </a:r>
            <a:r>
              <a:rPr lang="en-US" i="1" dirty="0">
                <a:solidFill>
                  <a:srgbClr val="FF0000"/>
                </a:solidFill>
              </a:rPr>
              <a:t>slow analysis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collection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err="1"/>
              <a:t>Ekstazi</a:t>
            </a:r>
            <a:r>
              <a:rPr lang="en-US" i="1" dirty="0"/>
              <a:t> uses Methods or Classes </a:t>
            </a:r>
            <a:r>
              <a:rPr lang="en-US" dirty="0"/>
              <a:t>for </a:t>
            </a:r>
            <a:r>
              <a:rPr lang="en-US" i="1" dirty="0"/>
              <a:t>SG</a:t>
            </a:r>
            <a:r>
              <a:rPr lang="en-US" dirty="0"/>
              <a:t> and </a:t>
            </a:r>
            <a:r>
              <a:rPr lang="en-US" i="1" dirty="0"/>
              <a:t>Files </a:t>
            </a:r>
            <a:r>
              <a:rPr lang="en-US" dirty="0"/>
              <a:t>for </a:t>
            </a:r>
            <a:r>
              <a:rPr lang="en-US" i="1" dirty="0"/>
              <a:t>DG</a:t>
            </a:r>
          </a:p>
          <a:p>
            <a:r>
              <a:rPr lang="en-US" i="1" dirty="0">
                <a:solidFill>
                  <a:srgbClr val="FF0000"/>
                </a:solidFill>
              </a:rPr>
              <a:t>More tests </a:t>
            </a:r>
            <a:r>
              <a:rPr lang="en-US" dirty="0"/>
              <a:t>lead to </a:t>
            </a:r>
            <a:r>
              <a:rPr lang="en-US" i="1" dirty="0">
                <a:solidFill>
                  <a:srgbClr val="FF0000"/>
                </a:solidFill>
              </a:rPr>
              <a:t>slow execution </a:t>
            </a:r>
          </a:p>
          <a:p>
            <a:r>
              <a:rPr lang="en-US" dirty="0"/>
              <a:t>But </a:t>
            </a:r>
            <a:r>
              <a:rPr lang="en-US" i="1" dirty="0">
                <a:solidFill>
                  <a:schemeClr val="accent6"/>
                </a:solidFill>
              </a:rPr>
              <a:t>fast analysis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6"/>
                </a:solidFill>
              </a:rPr>
              <a:t>collection</a:t>
            </a:r>
          </a:p>
          <a:p>
            <a:r>
              <a:rPr lang="en-US" dirty="0"/>
              <a:t>Faster end-to-end than no-RTS and other RTS approaches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3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F758-BBD4-9047-B5D4-06A9AADA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RTS Phases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D737F-A3AA-DE4B-8CD4-91E0B4B726DE}"/>
              </a:ext>
            </a:extLst>
          </p:cNvPr>
          <p:cNvGrpSpPr/>
          <p:nvPr/>
        </p:nvGrpSpPr>
        <p:grpSpPr>
          <a:xfrm>
            <a:off x="941560" y="2609881"/>
            <a:ext cx="10412240" cy="1638238"/>
            <a:chOff x="941560" y="2611925"/>
            <a:chExt cx="10412240" cy="16382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63BC17-EBEE-BA4F-B5DE-35D593317C2E}"/>
                </a:ext>
              </a:extLst>
            </p:cNvPr>
            <p:cNvSpPr/>
            <p:nvPr/>
          </p:nvSpPr>
          <p:spPr>
            <a:xfrm>
              <a:off x="941560" y="2611925"/>
              <a:ext cx="2716040" cy="1629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Analysis (A)</a:t>
              </a:r>
            </a:p>
            <a:p>
              <a:pPr algn="ctr"/>
              <a:endParaRPr lang="en-US" u="sng" dirty="0"/>
            </a:p>
            <a:p>
              <a:pPr algn="ctr"/>
              <a:r>
                <a:rPr lang="en-US" dirty="0"/>
                <a:t>Select tests for changes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34FC0C-40F1-3F4F-B10B-C209B89A151A}"/>
                </a:ext>
              </a:extLst>
            </p:cNvPr>
            <p:cNvSpPr/>
            <p:nvPr/>
          </p:nvSpPr>
          <p:spPr>
            <a:xfrm>
              <a:off x="4737980" y="2614188"/>
              <a:ext cx="2716040" cy="1629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Execution (E)</a:t>
              </a:r>
            </a:p>
            <a:p>
              <a:pPr algn="ctr"/>
              <a:endParaRPr lang="en-US" u="sng" dirty="0"/>
            </a:p>
            <a:p>
              <a:pPr algn="ctr"/>
              <a:r>
                <a:rPr lang="en-US" dirty="0"/>
                <a:t>Run selected tests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87A658-41F0-F441-837A-8B9CCB3DD00F}"/>
                </a:ext>
              </a:extLst>
            </p:cNvPr>
            <p:cNvSpPr/>
            <p:nvPr/>
          </p:nvSpPr>
          <p:spPr>
            <a:xfrm>
              <a:off x="8637760" y="2614188"/>
              <a:ext cx="2716040" cy="1629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Collection (C)</a:t>
              </a:r>
            </a:p>
            <a:p>
              <a:pPr algn="ctr"/>
              <a:endParaRPr lang="en-US" u="sng" dirty="0"/>
            </a:p>
            <a:p>
              <a:pPr algn="ctr"/>
              <a:r>
                <a:rPr lang="en-US" dirty="0"/>
                <a:t>Collect Data for next iteration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4894F7-37C2-1048-B14A-BF7CE039450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657600" y="3426737"/>
              <a:ext cx="1080380" cy="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11D6FE-29AA-6B4E-A1A8-7990D0F8563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454020" y="3429000"/>
              <a:ext cx="1183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E684875B-0A6F-C44C-8E2E-DDAD8B293B7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6106940" y="354972"/>
              <a:ext cx="12700" cy="7777681"/>
            </a:xfrm>
            <a:prstGeom prst="bentConnector4">
              <a:avLst>
                <a:gd name="adj1" fmla="val 8964354"/>
                <a:gd name="adj2" fmla="val 9993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25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1582</Words>
  <Application>Microsoft Macintosh PowerPoint</Application>
  <PresentationFormat>Widescreen</PresentationFormat>
  <Paragraphs>268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Times</vt:lpstr>
      <vt:lpstr>Office Theme</vt:lpstr>
      <vt:lpstr>Ekstazi</vt:lpstr>
      <vt:lpstr>Motivations – Why do Regression Test Selection?</vt:lpstr>
      <vt:lpstr>Challenges</vt:lpstr>
      <vt:lpstr>Contributions</vt:lpstr>
      <vt:lpstr>Background</vt:lpstr>
      <vt:lpstr>Example - Selection + Dependency Granularities</vt:lpstr>
      <vt:lpstr>Example - Selection + Dependency Granularities</vt:lpstr>
      <vt:lpstr>Esktazi’s Technique</vt:lpstr>
      <vt:lpstr>RTS Phases</vt:lpstr>
      <vt:lpstr>Esktazi Implementation</vt:lpstr>
      <vt:lpstr>Esktazi Analysis (A) Phase</vt:lpstr>
      <vt:lpstr>Esktazi Analysis (A) Phase</vt:lpstr>
      <vt:lpstr>Estazi Execution (E) Phase (Tight Integration)</vt:lpstr>
      <vt:lpstr>Estazi Execution (E) Phase (Loose Integration)</vt:lpstr>
      <vt:lpstr>Estazi Execution (E) Phase</vt:lpstr>
      <vt:lpstr>Estazi Execution (E) Phase</vt:lpstr>
      <vt:lpstr>Ekstazi Collection (C) Phase</vt:lpstr>
      <vt:lpstr>Esktazi Collection (C) Phase</vt:lpstr>
      <vt:lpstr>Ekstazi Dependency File Format</vt:lpstr>
      <vt:lpstr>Smart Checksums</vt:lpstr>
      <vt:lpstr>Evaluation Setup</vt:lpstr>
      <vt:lpstr>Evaluation – Short Running Tests (&lt; 1 min)</vt:lpstr>
      <vt:lpstr>Evaluation – Long Running Tests ( &gt; 1 min)</vt:lpstr>
      <vt:lpstr>Evaluation - GraphHopper</vt:lpstr>
      <vt:lpstr>Evaluation – CommonsLang3</vt:lpstr>
      <vt:lpstr>Evaluation – Selection Granularity</vt:lpstr>
      <vt:lpstr>Evaluation – Smart Checksums</vt:lpstr>
      <vt:lpstr>Evaluation – Versus Other RTS</vt:lpstr>
      <vt:lpstr>Potential Issues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Saxena, Manasvi</dc:creator>
  <cp:lastModifiedBy>Saxena, Manasvi</cp:lastModifiedBy>
  <cp:revision>157</cp:revision>
  <dcterms:created xsi:type="dcterms:W3CDTF">2020-10-12T19:39:52Z</dcterms:created>
  <dcterms:modified xsi:type="dcterms:W3CDTF">2020-10-15T02:30:57Z</dcterms:modified>
</cp:coreProperties>
</file>