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handoutMasterIdLst>
    <p:handoutMasterId r:id="rId7"/>
  </p:handoutMasterIdLst>
  <p:sldIdLst>
    <p:sldId id="256" r:id="rId3"/>
    <p:sldId id="258" r:id="rId4"/>
    <p:sldId id="257" r:id="rId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dd, Alicia (CDC/OID/NCIRD)" initials="BA(" lastIdx="3" clrIdx="0">
    <p:extLst>
      <p:ext uri="{19B8F6BF-5375-455C-9EA6-DF929625EA0E}">
        <p15:presenceInfo xmlns:p15="http://schemas.microsoft.com/office/powerpoint/2012/main" userId="S-1-5-21-1207783550-2075000910-922709458-575410" providerId="AD"/>
      </p:ext>
    </p:extLst>
  </p:cmAuthor>
  <p:cmAuthor id="2" name="Fry, Alicia (CDC/OID/NCIRD)" initials="FA(" lastIdx="2" clrIdx="1">
    <p:extLst>
      <p:ext uri="{19B8F6BF-5375-455C-9EA6-DF929625EA0E}">
        <p15:presenceInfo xmlns:p15="http://schemas.microsoft.com/office/powerpoint/2012/main" userId="S-1-5-21-1207783550-2075000910-922709458-1928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BF6"/>
    <a:srgbClr val="A6C1E2"/>
    <a:srgbClr val="3A71B5"/>
    <a:srgbClr val="2F5597"/>
    <a:srgbClr val="A462BE"/>
    <a:srgbClr val="005B99"/>
    <a:srgbClr val="000099"/>
    <a:srgbClr val="002246"/>
    <a:srgbClr val="000000"/>
    <a:srgbClr val="4B4B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3979" autoAdjust="0"/>
  </p:normalViewPr>
  <p:slideViewPr>
    <p:cSldViewPr snapToGrid="0">
      <p:cViewPr varScale="1">
        <p:scale>
          <a:sx n="103" d="100"/>
          <a:sy n="103" d="100"/>
        </p:scale>
        <p:origin x="71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312" cy="466406"/>
          </a:xfrm>
          <a:prstGeom prst="rect">
            <a:avLst/>
          </a:prstGeom>
        </p:spPr>
        <p:txBody>
          <a:bodyPr vert="horz" lIns="91367" tIns="45683" rIns="91367" bIns="45683" rtlCol="0"/>
          <a:lstStyle>
            <a:lvl1pPr algn="l">
              <a:defRPr sz="1200"/>
            </a:lvl1pPr>
          </a:lstStyle>
          <a:p>
            <a:endParaRPr lang="en-US"/>
          </a:p>
        </p:txBody>
      </p:sp>
      <p:sp>
        <p:nvSpPr>
          <p:cNvPr id="3" name="Date Placeholder 2"/>
          <p:cNvSpPr>
            <a:spLocks noGrp="1"/>
          </p:cNvSpPr>
          <p:nvPr>
            <p:ph type="dt" sz="quarter" idx="1"/>
          </p:nvPr>
        </p:nvSpPr>
        <p:spPr>
          <a:xfrm>
            <a:off x="3971503" y="1"/>
            <a:ext cx="3037312" cy="466406"/>
          </a:xfrm>
          <a:prstGeom prst="rect">
            <a:avLst/>
          </a:prstGeom>
        </p:spPr>
        <p:txBody>
          <a:bodyPr vert="horz" lIns="91367" tIns="45683" rIns="91367" bIns="45683" rtlCol="0"/>
          <a:lstStyle>
            <a:lvl1pPr algn="r">
              <a:defRPr sz="1200"/>
            </a:lvl1pPr>
          </a:lstStyle>
          <a:p>
            <a:fld id="{F3094A1E-FC1F-415E-9075-67FCC6999616}" type="datetimeFigureOut">
              <a:rPr lang="en-US" smtClean="0"/>
              <a:t>4/20/2020</a:t>
            </a:fld>
            <a:endParaRPr lang="en-US"/>
          </a:p>
        </p:txBody>
      </p:sp>
      <p:sp>
        <p:nvSpPr>
          <p:cNvPr id="4" name="Footer Placeholder 3"/>
          <p:cNvSpPr>
            <a:spLocks noGrp="1"/>
          </p:cNvSpPr>
          <p:nvPr>
            <p:ph type="ftr" sz="quarter" idx="2"/>
          </p:nvPr>
        </p:nvSpPr>
        <p:spPr>
          <a:xfrm>
            <a:off x="0" y="8829994"/>
            <a:ext cx="3037312" cy="466406"/>
          </a:xfrm>
          <a:prstGeom prst="rect">
            <a:avLst/>
          </a:prstGeom>
        </p:spPr>
        <p:txBody>
          <a:bodyPr vert="horz" lIns="91367" tIns="45683" rIns="91367" bIns="45683" rtlCol="0" anchor="b"/>
          <a:lstStyle>
            <a:lvl1pPr algn="l">
              <a:defRPr sz="1200"/>
            </a:lvl1pPr>
          </a:lstStyle>
          <a:p>
            <a:endParaRPr lang="en-US"/>
          </a:p>
        </p:txBody>
      </p:sp>
      <p:sp>
        <p:nvSpPr>
          <p:cNvPr id="5" name="Slide Number Placeholder 4"/>
          <p:cNvSpPr>
            <a:spLocks noGrp="1"/>
          </p:cNvSpPr>
          <p:nvPr>
            <p:ph type="sldNum" sz="quarter" idx="3"/>
          </p:nvPr>
        </p:nvSpPr>
        <p:spPr>
          <a:xfrm>
            <a:off x="3971503" y="8829994"/>
            <a:ext cx="3037312" cy="466406"/>
          </a:xfrm>
          <a:prstGeom prst="rect">
            <a:avLst/>
          </a:prstGeom>
        </p:spPr>
        <p:txBody>
          <a:bodyPr vert="horz" lIns="91367" tIns="45683" rIns="91367" bIns="45683" rtlCol="0" anchor="b"/>
          <a:lstStyle>
            <a:lvl1pPr algn="r">
              <a:defRPr sz="1200"/>
            </a:lvl1pPr>
          </a:lstStyle>
          <a:p>
            <a:fld id="{EAD9F597-4325-47EE-9E44-64502FCEA345}" type="slidenum">
              <a:rPr lang="en-US" smtClean="0"/>
              <a:t>‹#›</a:t>
            </a:fld>
            <a:endParaRPr lang="en-US"/>
          </a:p>
        </p:txBody>
      </p:sp>
    </p:spTree>
    <p:extLst>
      <p:ext uri="{BB962C8B-B14F-4D97-AF65-F5344CB8AC3E}">
        <p14:creationId xmlns:p14="http://schemas.microsoft.com/office/powerpoint/2010/main" val="3040503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idx="1"/>
          </p:nvPr>
        </p:nvSpPr>
        <p:spPr>
          <a:xfrm>
            <a:off x="3970937" y="1"/>
            <a:ext cx="3037840" cy="466434"/>
          </a:xfrm>
          <a:prstGeom prst="rect">
            <a:avLst/>
          </a:prstGeom>
        </p:spPr>
        <p:txBody>
          <a:bodyPr vert="horz" lIns="93176" tIns="46588" rIns="93176" bIns="46588" rtlCol="0"/>
          <a:lstStyle>
            <a:lvl1pPr algn="r">
              <a:defRPr sz="1200"/>
            </a:lvl1pPr>
          </a:lstStyle>
          <a:p>
            <a:fld id="{D0094C90-F71D-489B-8574-4B41D565C044}" type="datetimeFigureOut">
              <a:rPr lang="en-US" smtClean="0"/>
              <a:t>4/20/2020</a:t>
            </a:fld>
            <a:endParaRPr lang="en-US"/>
          </a:p>
        </p:txBody>
      </p:sp>
      <p:sp>
        <p:nvSpPr>
          <p:cNvPr id="4" name="Slide Image Placeholder 3"/>
          <p:cNvSpPr>
            <a:spLocks noGrp="1" noRot="1" noChangeAspect="1"/>
          </p:cNvSpPr>
          <p:nvPr>
            <p:ph type="sldImg" idx="2"/>
          </p:nvPr>
        </p:nvSpPr>
        <p:spPr>
          <a:xfrm>
            <a:off x="719138" y="1163638"/>
            <a:ext cx="5572125" cy="3135312"/>
          </a:xfrm>
          <a:prstGeom prst="rect">
            <a:avLst/>
          </a:prstGeom>
          <a:noFill/>
          <a:ln w="12700">
            <a:solidFill>
              <a:prstClr val="black"/>
            </a:solidFill>
          </a:ln>
        </p:spPr>
        <p:txBody>
          <a:bodyPr vert="horz" lIns="93176" tIns="46588" rIns="93176" bIns="46588"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6" tIns="46588" rIns="93176" bIns="4658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6" tIns="46588" rIns="93176"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6433"/>
          </a:xfrm>
          <a:prstGeom prst="rect">
            <a:avLst/>
          </a:prstGeom>
        </p:spPr>
        <p:txBody>
          <a:bodyPr vert="horz" lIns="93176" tIns="46588" rIns="93176" bIns="46588" rtlCol="0" anchor="b"/>
          <a:lstStyle>
            <a:lvl1pPr algn="r">
              <a:defRPr sz="1200"/>
            </a:lvl1pPr>
          </a:lstStyle>
          <a:p>
            <a:fld id="{53CE5A77-DE4C-4D8D-AB45-C2FE16B97216}" type="slidenum">
              <a:rPr lang="en-US" smtClean="0"/>
              <a:t>‹#›</a:t>
            </a:fld>
            <a:endParaRPr lang="en-US"/>
          </a:p>
        </p:txBody>
      </p:sp>
    </p:spTree>
    <p:extLst>
      <p:ext uri="{BB962C8B-B14F-4D97-AF65-F5344CB8AC3E}">
        <p14:creationId xmlns:p14="http://schemas.microsoft.com/office/powerpoint/2010/main" val="145430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CE5A77-DE4C-4D8D-AB45-C2FE16B97216}" type="slidenum">
              <a:rPr lang="en-US" smtClean="0"/>
              <a:t>1</a:t>
            </a:fld>
            <a:endParaRPr lang="en-US"/>
          </a:p>
        </p:txBody>
      </p:sp>
    </p:spTree>
    <p:extLst>
      <p:ext uri="{BB962C8B-B14F-4D97-AF65-F5344CB8AC3E}">
        <p14:creationId xmlns:p14="http://schemas.microsoft.com/office/powerpoint/2010/main" val="33448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CE5A77-DE4C-4D8D-AB45-C2FE16B97216}" type="slidenum">
              <a:rPr lang="en-US" smtClean="0"/>
              <a:t>2</a:t>
            </a:fld>
            <a:endParaRPr lang="en-US"/>
          </a:p>
        </p:txBody>
      </p:sp>
    </p:spTree>
    <p:extLst>
      <p:ext uri="{BB962C8B-B14F-4D97-AF65-F5344CB8AC3E}">
        <p14:creationId xmlns:p14="http://schemas.microsoft.com/office/powerpoint/2010/main" val="343869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CE5A77-DE4C-4D8D-AB45-C2FE16B97216}" type="slidenum">
              <a:rPr lang="en-US" smtClean="0"/>
              <a:t>3</a:t>
            </a:fld>
            <a:endParaRPr lang="en-US"/>
          </a:p>
        </p:txBody>
      </p:sp>
    </p:spTree>
    <p:extLst>
      <p:ext uri="{BB962C8B-B14F-4D97-AF65-F5344CB8AC3E}">
        <p14:creationId xmlns:p14="http://schemas.microsoft.com/office/powerpoint/2010/main" val="2973493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272714"/>
            <a:ext cx="3914274" cy="6821662"/>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802A4-67EE-412F-A6F8-18DBDB446F4E}"/>
              </a:ext>
            </a:extLst>
          </p:cNvPr>
          <p:cNvSpPr>
            <a:spLocks noGrp="1"/>
          </p:cNvSpPr>
          <p:nvPr>
            <p:ph type="ctrTitle"/>
          </p:nvPr>
        </p:nvSpPr>
        <p:spPr>
          <a:xfrm>
            <a:off x="4210756" y="1122363"/>
            <a:ext cx="7247466" cy="2387600"/>
          </a:xfrm>
        </p:spPr>
        <p:txBody>
          <a:bodyPr anchor="b"/>
          <a:lstStyle>
            <a:lvl1pPr algn="ctr">
              <a:defRPr sz="6000" b="0">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CD823080-A194-4672-885B-FF2DBCC5DF2C}"/>
              </a:ext>
            </a:extLst>
          </p:cNvPr>
          <p:cNvSpPr>
            <a:spLocks noGrp="1"/>
          </p:cNvSpPr>
          <p:nvPr>
            <p:ph type="subTitle" idx="1"/>
          </p:nvPr>
        </p:nvSpPr>
        <p:spPr>
          <a:xfrm>
            <a:off x="4210756" y="3602038"/>
            <a:ext cx="724746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08346256-F845-4768-8817-1602AD81B033}"/>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202717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E03D-9F32-4CAA-86AF-CCA5041F5AC9}"/>
              </a:ext>
            </a:extLst>
          </p:cNvPr>
          <p:cNvSpPr>
            <a:spLocks noGrp="1"/>
          </p:cNvSpPr>
          <p:nvPr>
            <p:ph type="title"/>
          </p:nvPr>
        </p:nvSpPr>
        <p:spPr/>
        <p:txBody>
          <a:bodyPr/>
          <a:lstStyle>
            <a:lvl1pPr>
              <a:defRPr b="0"/>
            </a:lvl1pPr>
          </a:lstStyle>
          <a:p>
            <a:r>
              <a:rPr lang="en-US" dirty="0"/>
              <a:t>Click to edit Master title style</a:t>
            </a:r>
          </a:p>
        </p:txBody>
      </p:sp>
      <p:sp>
        <p:nvSpPr>
          <p:cNvPr id="3" name="Vertical Text Placeholder 2">
            <a:extLst>
              <a:ext uri="{FF2B5EF4-FFF2-40B4-BE49-F238E27FC236}">
                <a16:creationId xmlns:a16="http://schemas.microsoft.com/office/drawing/2014/main" id="{D4A22451-37A5-4FC9-9F4F-491E181F10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38B32C-C909-4B4B-B4AC-FB76FAF49C40}"/>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96507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259C8-487B-4A71-B387-42E41C79E9E2}"/>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4268C88-8233-40DC-BD1D-FC622DDF19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B596F77-07E3-4D65-8215-0DA875DD6693}"/>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41666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DB1293-35DA-4B38-9539-AC82C175F2C5}"/>
              </a:ext>
            </a:extLst>
          </p:cNvPr>
          <p:cNvSpPr>
            <a:spLocks noGrp="1"/>
          </p:cNvSpPr>
          <p:nvPr>
            <p:ph type="sldNum" sz="quarter" idx="12"/>
          </p:nvPr>
        </p:nvSpPr>
        <p:spPr>
          <a:xfrm>
            <a:off x="135467" y="6316839"/>
            <a:ext cx="3810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429CA1-BF9B-46EE-9D5F-36981D690B8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89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2EBC-ACF2-4C4D-979F-C71028AA9DF7}"/>
              </a:ext>
            </a:extLst>
          </p:cNvPr>
          <p:cNvSpPr>
            <a:spLocks noGrp="1"/>
          </p:cNvSpPr>
          <p:nvPr>
            <p:ph type="title"/>
          </p:nvPr>
        </p:nvSpPr>
        <p:spPr/>
        <p:txBody>
          <a:bodyPr/>
          <a:lstStyle>
            <a:lvl1pPr>
              <a:defRPr b="0"/>
            </a:lvl1pPr>
          </a:lstStyle>
          <a:p>
            <a:r>
              <a:rPr lang="en-US" dirty="0"/>
              <a:t>Click to edit Master title style</a:t>
            </a:r>
          </a:p>
        </p:txBody>
      </p:sp>
      <p:sp>
        <p:nvSpPr>
          <p:cNvPr id="3" name="Content Placeholder 2">
            <a:extLst>
              <a:ext uri="{FF2B5EF4-FFF2-40B4-BE49-F238E27FC236}">
                <a16:creationId xmlns:a16="http://schemas.microsoft.com/office/drawing/2014/main" id="{0FBC4A34-44A5-4C49-B555-3E22149075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BBFF61A-57C4-446F-9319-32B0F0D0D32D}"/>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275535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D4DB-BCDC-4222-A554-4843FDAA1F37}"/>
              </a:ext>
            </a:extLst>
          </p:cNvPr>
          <p:cNvSpPr>
            <a:spLocks noGrp="1"/>
          </p:cNvSpPr>
          <p:nvPr>
            <p:ph type="title"/>
          </p:nvPr>
        </p:nvSpPr>
        <p:spPr>
          <a:xfrm>
            <a:off x="831850" y="1709738"/>
            <a:ext cx="10515600" cy="2852737"/>
          </a:xfrm>
        </p:spPr>
        <p:txBody>
          <a:bodyPr anchor="b"/>
          <a:lstStyle>
            <a:lvl1pPr>
              <a:defRPr sz="6000" b="0">
                <a:latin typeface="+mn-lt"/>
              </a:defRPr>
            </a:lvl1pPr>
          </a:lstStyle>
          <a:p>
            <a:r>
              <a:rPr lang="en-US" dirty="0"/>
              <a:t>Click to edit Master title style</a:t>
            </a:r>
          </a:p>
        </p:txBody>
      </p:sp>
      <p:sp>
        <p:nvSpPr>
          <p:cNvPr id="3" name="Text Placeholder 2">
            <a:extLst>
              <a:ext uri="{FF2B5EF4-FFF2-40B4-BE49-F238E27FC236}">
                <a16:creationId xmlns:a16="http://schemas.microsoft.com/office/drawing/2014/main" id="{CA08FB9B-4C05-4A08-82C8-2CDB34B50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A11764EB-9808-459C-9FF4-C814346C0D1F}"/>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201247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2128-E4CF-43CD-9300-AD4AAB88E577}"/>
              </a:ext>
            </a:extLst>
          </p:cNvPr>
          <p:cNvSpPr>
            <a:spLocks noGrp="1"/>
          </p:cNvSpPr>
          <p:nvPr>
            <p:ph type="title"/>
          </p:nvPr>
        </p:nvSpPr>
        <p:spPr/>
        <p:txBody>
          <a:bodyPr/>
          <a:lstStyle>
            <a:lvl1pPr>
              <a:defRPr b="0"/>
            </a:lvl1pPr>
          </a:lstStyle>
          <a:p>
            <a:r>
              <a:rPr lang="en-US" dirty="0"/>
              <a:t>Click to edit Master title style</a:t>
            </a:r>
          </a:p>
        </p:txBody>
      </p:sp>
      <p:sp>
        <p:nvSpPr>
          <p:cNvPr id="3" name="Content Placeholder 2">
            <a:extLst>
              <a:ext uri="{FF2B5EF4-FFF2-40B4-BE49-F238E27FC236}">
                <a16:creationId xmlns:a16="http://schemas.microsoft.com/office/drawing/2014/main" id="{51238B23-5B82-4C85-9CEA-43A83F0988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5DA14D-445E-4E07-9105-46345756EF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9125DCA-105A-4EE7-8D36-A1C8902759C2}"/>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05865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A74D-C732-4FB9-821E-3DAE86426C0B}"/>
              </a:ext>
            </a:extLst>
          </p:cNvPr>
          <p:cNvSpPr>
            <a:spLocks noGrp="1"/>
          </p:cNvSpPr>
          <p:nvPr>
            <p:ph type="title"/>
          </p:nvPr>
        </p:nvSpPr>
        <p:spPr>
          <a:xfrm>
            <a:off x="839788" y="365125"/>
            <a:ext cx="10515600" cy="1325563"/>
          </a:xfrm>
        </p:spPr>
        <p:txBody>
          <a:bodyPr/>
          <a:lstStyle>
            <a:lvl1pPr>
              <a:defRPr b="0"/>
            </a:lvl1pPr>
          </a:lstStyle>
          <a:p>
            <a:r>
              <a:rPr lang="en-US" dirty="0"/>
              <a:t>Click to edit Master title style</a:t>
            </a:r>
          </a:p>
        </p:txBody>
      </p:sp>
      <p:sp>
        <p:nvSpPr>
          <p:cNvPr id="3" name="Text Placeholder 2">
            <a:extLst>
              <a:ext uri="{FF2B5EF4-FFF2-40B4-BE49-F238E27FC236}">
                <a16:creationId xmlns:a16="http://schemas.microsoft.com/office/drawing/2014/main" id="{81C034D4-3C3A-482E-81D0-9C33F4D6F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AC66FB-A731-4596-B5A8-2064A7E735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9C058-F351-40B5-A45A-1D8CC3E9C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CB7F8A-4BD1-44A3-AFE8-3E6E2E989B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E0359744-41C8-4AB9-8E44-8893A03D624B}"/>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4332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41E9-EC03-4A3F-845A-DAD8A06F9657}"/>
              </a:ext>
            </a:extLst>
          </p:cNvPr>
          <p:cNvSpPr>
            <a:spLocks noGrp="1"/>
          </p:cNvSpPr>
          <p:nvPr>
            <p:ph type="title"/>
          </p:nvPr>
        </p:nvSpPr>
        <p:spPr/>
        <p:txBody>
          <a:bodyPr/>
          <a:lstStyle>
            <a:lvl1pPr>
              <a:defRPr b="0"/>
            </a:lvl1pPr>
          </a:lstStyle>
          <a:p>
            <a:r>
              <a:rPr lang="en-US" dirty="0"/>
              <a:t>Click to edit Master title style</a:t>
            </a:r>
          </a:p>
        </p:txBody>
      </p:sp>
      <p:sp>
        <p:nvSpPr>
          <p:cNvPr id="5" name="Slide Number Placeholder 4">
            <a:extLst>
              <a:ext uri="{FF2B5EF4-FFF2-40B4-BE49-F238E27FC236}">
                <a16:creationId xmlns:a16="http://schemas.microsoft.com/office/drawing/2014/main" id="{C38B49CB-94EE-44A7-B207-E7FB3FA6DBFD}"/>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58294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6A3640-3321-4870-A12D-4B73603B5497}"/>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39174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FA1-F33B-442F-9A7E-1F0E9A931983}"/>
              </a:ext>
            </a:extLst>
          </p:cNvPr>
          <p:cNvSpPr>
            <a:spLocks noGrp="1"/>
          </p:cNvSpPr>
          <p:nvPr>
            <p:ph type="title"/>
          </p:nvPr>
        </p:nvSpPr>
        <p:spPr>
          <a:xfrm>
            <a:off x="839788" y="457200"/>
            <a:ext cx="3932237" cy="1600200"/>
          </a:xfrm>
        </p:spPr>
        <p:txBody>
          <a:bodyPr anchor="b"/>
          <a:lstStyle>
            <a:lvl1pPr>
              <a:defRPr sz="3200" b="1"/>
            </a:lvl1pPr>
          </a:lstStyle>
          <a:p>
            <a:r>
              <a:rPr lang="en-US" dirty="0"/>
              <a:t>Click to edit Master title style</a:t>
            </a:r>
          </a:p>
        </p:txBody>
      </p:sp>
      <p:sp>
        <p:nvSpPr>
          <p:cNvPr id="3" name="Content Placeholder 2">
            <a:extLst>
              <a:ext uri="{FF2B5EF4-FFF2-40B4-BE49-F238E27FC236}">
                <a16:creationId xmlns:a16="http://schemas.microsoft.com/office/drawing/2014/main" id="{4952F7EF-30F7-4ADB-A050-89E3AB9B1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709AD7-D935-447B-9934-8A491B250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A5B33F3F-70F0-4B5C-8BAC-9FC87EC65C30}"/>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09968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2C90-B78C-45B4-B4E0-A96A3C449B03}"/>
              </a:ext>
            </a:extLst>
          </p:cNvPr>
          <p:cNvSpPr>
            <a:spLocks noGrp="1"/>
          </p:cNvSpPr>
          <p:nvPr>
            <p:ph type="title"/>
          </p:nvPr>
        </p:nvSpPr>
        <p:spPr>
          <a:xfrm>
            <a:off x="839788" y="457200"/>
            <a:ext cx="3932237" cy="1600200"/>
          </a:xfrm>
        </p:spPr>
        <p:txBody>
          <a:bodyPr anchor="b"/>
          <a:lstStyle>
            <a:lvl1pPr>
              <a:defRPr sz="3200" b="1"/>
            </a:lvl1pPr>
          </a:lstStyle>
          <a:p>
            <a:r>
              <a:rPr lang="en-US" dirty="0"/>
              <a:t>Click to edit Master title style</a:t>
            </a:r>
          </a:p>
        </p:txBody>
      </p:sp>
      <p:sp>
        <p:nvSpPr>
          <p:cNvPr id="3" name="Picture Placeholder 2">
            <a:extLst>
              <a:ext uri="{FF2B5EF4-FFF2-40B4-BE49-F238E27FC236}">
                <a16:creationId xmlns:a16="http://schemas.microsoft.com/office/drawing/2014/main" id="{E8FA2085-FF11-49BA-A67F-1C07781A5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A2BCC-B0BD-4600-9B88-E601E796B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F7644C85-5DA2-4806-9290-13643ED8E043}"/>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34125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FC0B5E-A734-4723-8252-96266D4E922B}"/>
              </a:ext>
            </a:extLst>
          </p:cNvPr>
          <p:cNvPicPr>
            <a:picLocks noChangeAspect="1"/>
          </p:cNvPicPr>
          <p:nvPr userDrawn="1"/>
        </p:nvPicPr>
        <p:blipFill rotWithShape="1">
          <a:blip r:embed="rId13" cstate="hqprint">
            <a:extLst>
              <a:ext uri="{28A0092B-C50C-407E-A947-70E740481C1C}">
                <a14:useLocalDpi xmlns:a14="http://schemas.microsoft.com/office/drawing/2010/main" val="0"/>
              </a:ext>
            </a:extLst>
          </a:blip>
          <a:srcRect t="-1" r="15319" b="12824"/>
          <a:stretch/>
        </p:blipFill>
        <p:spPr>
          <a:xfrm>
            <a:off x="584" y="6390636"/>
            <a:ext cx="12191415" cy="496928"/>
          </a:xfrm>
          <a:prstGeom prst="rect">
            <a:avLst/>
          </a:prstGeom>
        </p:spPr>
      </p:pic>
      <p:sp>
        <p:nvSpPr>
          <p:cNvPr id="2" name="Title Placeholder 1">
            <a:extLst>
              <a:ext uri="{FF2B5EF4-FFF2-40B4-BE49-F238E27FC236}">
                <a16:creationId xmlns:a16="http://schemas.microsoft.com/office/drawing/2014/main" id="{7827C458-3552-47B4-AE47-26367C1ED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01A022-30F4-4636-A8E9-06CE3DA6F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D1CB30D-92F6-4115-BFEF-7F1C4C5EDAD8}"/>
              </a:ext>
            </a:extLst>
          </p:cNvPr>
          <p:cNvSpPr>
            <a:spLocks noGrp="1"/>
          </p:cNvSpPr>
          <p:nvPr>
            <p:ph type="sldNum" sz="quarter" idx="4"/>
          </p:nvPr>
        </p:nvSpPr>
        <p:spPr>
          <a:xfrm>
            <a:off x="56443" y="6456537"/>
            <a:ext cx="4430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1AF8B-AA4A-4143-91D6-A716333E3D61}" type="slidenum">
              <a:rPr lang="en-US" smtClean="0"/>
              <a:t>‹#›</a:t>
            </a:fld>
            <a:endParaRPr lang="en-US"/>
          </a:p>
        </p:txBody>
      </p:sp>
      <p:pic>
        <p:nvPicPr>
          <p:cNvPr id="8" name="Picture 6" descr="Image result for cdc logo centers for disease">
            <a:extLst>
              <a:ext uri="{FF2B5EF4-FFF2-40B4-BE49-F238E27FC236}">
                <a16:creationId xmlns:a16="http://schemas.microsoft.com/office/drawing/2014/main" id="{5810D415-8BBD-488C-8A6B-194BA3F8A671}"/>
              </a:ext>
            </a:extLst>
          </p:cNvPr>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l="994" t="12975" r="852" b="36295"/>
          <a:stretch/>
        </p:blipFill>
        <p:spPr bwMode="auto">
          <a:xfrm>
            <a:off x="11303698" y="6390636"/>
            <a:ext cx="888302" cy="4746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E735556-D7DF-4641-8A4F-33C84FBD753F}"/>
              </a:ext>
            </a:extLst>
          </p:cNvPr>
          <p:cNvSpPr txBox="1"/>
          <p:nvPr userDrawn="1"/>
        </p:nvSpPr>
        <p:spPr>
          <a:xfrm>
            <a:off x="9426365" y="6438368"/>
            <a:ext cx="1839941" cy="369332"/>
          </a:xfrm>
          <a:prstGeom prst="rect">
            <a:avLst/>
          </a:prstGeom>
          <a:noFill/>
        </p:spPr>
        <p:txBody>
          <a:bodyPr wrap="square" rtlCol="0">
            <a:spAutoFit/>
          </a:bodyPr>
          <a:lstStyle/>
          <a:p>
            <a:r>
              <a:rPr lang="en-US" sz="1800" dirty="0">
                <a:solidFill>
                  <a:schemeClr val="accent6">
                    <a:lumMod val="20000"/>
                    <a:lumOff val="80000"/>
                  </a:schemeClr>
                </a:solidFill>
              </a:rPr>
              <a:t>Influenza Division</a:t>
            </a:r>
          </a:p>
        </p:txBody>
      </p:sp>
    </p:spTree>
    <p:extLst>
      <p:ext uri="{BB962C8B-B14F-4D97-AF65-F5344CB8AC3E}">
        <p14:creationId xmlns:p14="http://schemas.microsoft.com/office/powerpoint/2010/main" val="142673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65CBD-A396-4729-8BA1-D27A4ADC1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180CB-2974-466B-89A9-9A4790A61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9A65A-EF90-4517-95FB-F450955AE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7383DA5-9F86-43CF-9998-FFD09E4C8E1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F5FABFE-EE76-49BE-81E9-EF3444738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8C90C81-99C8-40A3-BA5B-A4EBE9788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429CA1-BF9B-46EE-9D5F-36981D690B8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4984283"/>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951545549"/>
              </p:ext>
            </p:extLst>
          </p:nvPr>
        </p:nvGraphicFramePr>
        <p:xfrm>
          <a:off x="288979" y="1078827"/>
          <a:ext cx="11614042" cy="5220593"/>
        </p:xfrm>
        <a:graphic>
          <a:graphicData uri="http://schemas.openxmlformats.org/drawingml/2006/table">
            <a:tbl>
              <a:tblPr firstRow="1">
                <a:tableStyleId>{616DA210-FB5B-4158-B5E0-FEB733F419BA}</a:tableStyleId>
              </a:tblPr>
              <a:tblGrid>
                <a:gridCol w="1208364">
                  <a:extLst>
                    <a:ext uri="{9D8B030D-6E8A-4147-A177-3AD203B41FA5}">
                      <a16:colId xmlns:a16="http://schemas.microsoft.com/office/drawing/2014/main" val="2074915984"/>
                    </a:ext>
                  </a:extLst>
                </a:gridCol>
                <a:gridCol w="1208364">
                  <a:extLst>
                    <a:ext uri="{9D8B030D-6E8A-4147-A177-3AD203B41FA5}">
                      <a16:colId xmlns:a16="http://schemas.microsoft.com/office/drawing/2014/main" val="2559362525"/>
                    </a:ext>
                  </a:extLst>
                </a:gridCol>
                <a:gridCol w="1313902">
                  <a:extLst>
                    <a:ext uri="{9D8B030D-6E8A-4147-A177-3AD203B41FA5}">
                      <a16:colId xmlns:a16="http://schemas.microsoft.com/office/drawing/2014/main" val="626786965"/>
                    </a:ext>
                  </a:extLst>
                </a:gridCol>
                <a:gridCol w="1313902">
                  <a:extLst>
                    <a:ext uri="{9D8B030D-6E8A-4147-A177-3AD203B41FA5}">
                      <a16:colId xmlns:a16="http://schemas.microsoft.com/office/drawing/2014/main" val="2781851152"/>
                    </a:ext>
                  </a:extLst>
                </a:gridCol>
                <a:gridCol w="1313902">
                  <a:extLst>
                    <a:ext uri="{9D8B030D-6E8A-4147-A177-3AD203B41FA5}">
                      <a16:colId xmlns:a16="http://schemas.microsoft.com/office/drawing/2014/main" val="3612480927"/>
                    </a:ext>
                  </a:extLst>
                </a:gridCol>
                <a:gridCol w="1313902">
                  <a:extLst>
                    <a:ext uri="{9D8B030D-6E8A-4147-A177-3AD203B41FA5}">
                      <a16:colId xmlns:a16="http://schemas.microsoft.com/office/drawing/2014/main" val="3700973266"/>
                    </a:ext>
                  </a:extLst>
                </a:gridCol>
                <a:gridCol w="1313902">
                  <a:extLst>
                    <a:ext uri="{9D8B030D-6E8A-4147-A177-3AD203B41FA5}">
                      <a16:colId xmlns:a16="http://schemas.microsoft.com/office/drawing/2014/main" val="3292970212"/>
                    </a:ext>
                  </a:extLst>
                </a:gridCol>
                <a:gridCol w="1313902">
                  <a:extLst>
                    <a:ext uri="{9D8B030D-6E8A-4147-A177-3AD203B41FA5}">
                      <a16:colId xmlns:a16="http://schemas.microsoft.com/office/drawing/2014/main" val="463102734"/>
                    </a:ext>
                  </a:extLst>
                </a:gridCol>
                <a:gridCol w="1313902">
                  <a:extLst>
                    <a:ext uri="{9D8B030D-6E8A-4147-A177-3AD203B41FA5}">
                      <a16:colId xmlns:a16="http://schemas.microsoft.com/office/drawing/2014/main" val="1487188046"/>
                    </a:ext>
                  </a:extLst>
                </a:gridCol>
              </a:tblGrid>
              <a:tr h="359305">
                <a:tc>
                  <a:txBody>
                    <a:bodyPr/>
                    <a:lstStyle/>
                    <a:p>
                      <a:pPr algn="ctr" fontAlgn="b"/>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gridSpan="2">
                  <a:txBody>
                    <a:bodyPr/>
                    <a:lstStyle/>
                    <a:p>
                      <a:pPr algn="ctr" fontAlgn="b"/>
                      <a:r>
                        <a:rPr lang="en-US" sz="1600" b="1" dirty="0">
                          <a:solidFill>
                            <a:srgbClr val="000000"/>
                          </a:solidFill>
                          <a:effectLst/>
                          <a:latin typeface="Calibri" panose="020F0502020204030204" pitchFamily="34" charset="0"/>
                          <a:cs typeface="Calibri" panose="020F0502020204030204" pitchFamily="34" charset="0"/>
                        </a:rPr>
                        <a:t>Symptomatic Illnesses</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hMerge="1">
                  <a:txBody>
                    <a:bodyPr/>
                    <a:lstStyle/>
                    <a:p>
                      <a:pPr algn="ctr" fontAlgn="b"/>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B"/>
                    </a:solidFill>
                  </a:tcPr>
                </a:tc>
                <a:tc gridSpan="2">
                  <a:txBody>
                    <a:bodyPr/>
                    <a:lstStyle/>
                    <a:p>
                      <a:pPr algn="ctr" fontAlgn="b"/>
                      <a:r>
                        <a:rPr lang="en-US" sz="1600" b="1" dirty="0">
                          <a:solidFill>
                            <a:srgbClr val="000000"/>
                          </a:solidFill>
                          <a:effectLst/>
                          <a:latin typeface="Calibri" panose="020F0502020204030204" pitchFamily="34" charset="0"/>
                          <a:cs typeface="Calibri" panose="020F0502020204030204" pitchFamily="34" charset="0"/>
                        </a:rPr>
                        <a:t>Medical Visits</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hMerge="1">
                  <a:txBody>
                    <a:bodyPr/>
                    <a:lstStyle/>
                    <a:p>
                      <a:pPr algn="ctr" fontAlgn="b"/>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B"/>
                    </a:solidFill>
                  </a:tcPr>
                </a:tc>
                <a:tc gridSpan="2">
                  <a:txBody>
                    <a:bodyPr/>
                    <a:lstStyle/>
                    <a:p>
                      <a:pPr algn="ctr" fontAlgn="b"/>
                      <a:r>
                        <a:rPr lang="en-US" sz="1600" b="1" dirty="0">
                          <a:solidFill>
                            <a:srgbClr val="000000"/>
                          </a:solidFill>
                          <a:effectLst/>
                          <a:latin typeface="Calibri" panose="020F0502020204030204" pitchFamily="34" charset="0"/>
                          <a:cs typeface="Calibri" panose="020F0502020204030204" pitchFamily="34" charset="0"/>
                        </a:rPr>
                        <a:t>Hospitalizations</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hMerge="1">
                  <a:txBody>
                    <a:bodyPr/>
                    <a:lstStyle/>
                    <a:p>
                      <a:pPr algn="ctr" fontAlgn="b"/>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B"/>
                    </a:solidFill>
                  </a:tcPr>
                </a:tc>
                <a:tc gridSpan="2">
                  <a:txBody>
                    <a:bodyPr/>
                    <a:lstStyle/>
                    <a:p>
                      <a:pPr algn="ctr" fontAlgn="b"/>
                      <a:r>
                        <a:rPr lang="en-US" sz="1600" b="1" dirty="0">
                          <a:solidFill>
                            <a:srgbClr val="000000"/>
                          </a:solidFill>
                          <a:effectLst/>
                          <a:latin typeface="Calibri" panose="020F0502020204030204" pitchFamily="34" charset="0"/>
                          <a:cs typeface="Calibri" panose="020F0502020204030204" pitchFamily="34" charset="0"/>
                        </a:rPr>
                        <a:t>Deaths</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hMerge="1">
                  <a:txBody>
                    <a:bodyPr/>
                    <a:lstStyle/>
                    <a:p>
                      <a:endParaRPr lang="en-US" sz="1100" dirty="0">
                        <a:solidFill>
                          <a:srgbClr val="000000"/>
                        </a:solidFill>
                        <a:latin typeface="Calibri" panose="020F0502020204030204" pitchFamily="34" charset="0"/>
                        <a:cs typeface="Calibri" panose="020F0502020204030204" pitchFamily="34" charset="0"/>
                      </a:endParaRPr>
                    </a:p>
                  </a:txBody>
                  <a:tcPr marL="38394" marR="38394" marT="19197" marB="191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B"/>
                    </a:solidFill>
                  </a:tcPr>
                </a:tc>
                <a:extLst>
                  <a:ext uri="{0D108BD9-81ED-4DB2-BD59-A6C34878D82A}">
                    <a16:rowId xmlns:a16="http://schemas.microsoft.com/office/drawing/2014/main" val="4067008526"/>
                  </a:ext>
                </a:extLst>
              </a:tr>
              <a:tr h="343168">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Season</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Estimate</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95% Cr I</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Estimate</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95% Cr I</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Estimate</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95% Cr I</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Estimate</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100" dirty="0">
                          <a:solidFill>
                            <a:srgbClr val="000000"/>
                          </a:solidFill>
                          <a:effectLst/>
                          <a:latin typeface="Calibri" panose="020F0502020204030204" pitchFamily="34" charset="0"/>
                          <a:cs typeface="Calibri" panose="020F0502020204030204" pitchFamily="34" charset="0"/>
                        </a:rPr>
                        <a:t>95% Cr I</a:t>
                      </a:r>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extLst>
                  <a:ext uri="{0D108BD9-81ED-4DB2-BD59-A6C34878D82A}">
                    <a16:rowId xmlns:a16="http://schemas.microsoft.com/office/drawing/2014/main" val="2288346768"/>
                  </a:ext>
                </a:extLst>
              </a:tr>
              <a:tr h="535845">
                <a:tc>
                  <a:txBody>
                    <a:bodyPr/>
                    <a:lstStyle/>
                    <a:p>
                      <a:pPr algn="ctr" fontAlgn="t"/>
                      <a:r>
                        <a:rPr lang="en-US" sz="1000" u="none" strike="noStrike" dirty="0">
                          <a:solidFill>
                            <a:srgbClr val="000000"/>
                          </a:solidFill>
                          <a:effectLst/>
                          <a:latin typeface="Calibri" panose="020F0502020204030204" pitchFamily="34" charset="0"/>
                          <a:cs typeface="Calibri" panose="020F0502020204030204" pitchFamily="34" charset="0"/>
                        </a:rPr>
                        <a:t>2010-2011</a:t>
                      </a:r>
                      <a:endParaRPr lang="en-US" sz="10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21,000,000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(20,000,000 – 25,000,000)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10,000,000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(9,300,000 – 12,000,000)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290,000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(270,000 – 350,000)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37,000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(32,000 – 51,000)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3363556"/>
                  </a:ext>
                </a:extLst>
              </a:tr>
              <a:tr h="578939">
                <a:tc>
                  <a:txBody>
                    <a:bodyPr/>
                    <a:lstStyle/>
                    <a:p>
                      <a:pPr algn="ctr" fontAlgn="t"/>
                      <a:r>
                        <a:rPr lang="en-US" sz="1000" u="none" strike="noStrike" dirty="0">
                          <a:solidFill>
                            <a:srgbClr val="000000"/>
                          </a:solidFill>
                          <a:effectLst/>
                          <a:latin typeface="Calibri" panose="020F0502020204030204" pitchFamily="34" charset="0"/>
                          <a:cs typeface="Calibri" panose="020F0502020204030204" pitchFamily="34" charset="0"/>
                        </a:rPr>
                        <a:t>2011-2012</a:t>
                      </a:r>
                      <a:endParaRPr lang="en-US" sz="10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9,300,000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(8,700,000 – 12,000,000)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4,300,000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(4,000,000 – 5,600,000)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140,000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(130,000 – 190,000)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12,000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(11,000 – 23,000)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8095032"/>
                  </a:ext>
                </a:extLst>
              </a:tr>
              <a:tr h="524704">
                <a:tc>
                  <a:txBody>
                    <a:bodyPr/>
                    <a:lstStyle/>
                    <a:p>
                      <a:pPr algn="ctr" fontAlgn="t"/>
                      <a:r>
                        <a:rPr lang="en-US" sz="1000" u="none" strike="noStrike" dirty="0">
                          <a:solidFill>
                            <a:srgbClr val="000000"/>
                          </a:solidFill>
                          <a:effectLst/>
                          <a:latin typeface="Calibri" panose="020F0502020204030204" pitchFamily="34" charset="0"/>
                          <a:cs typeface="Calibri" panose="020F0502020204030204" pitchFamily="34" charset="0"/>
                        </a:rPr>
                        <a:t>2012-2013</a:t>
                      </a:r>
                      <a:endParaRPr lang="en-US" sz="10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34,000,000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(32,000,000 – 38,000,000)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16,000,000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(15,000,000 – 18,000,000)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570,000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(530,000 – 680,000)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43,000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(37,000 – 57,000)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157564"/>
                  </a:ext>
                </a:extLst>
              </a:tr>
              <a:tr h="481589">
                <a:tc>
                  <a:txBody>
                    <a:bodyPr/>
                    <a:lstStyle/>
                    <a:p>
                      <a:pPr algn="ctr" fontAlgn="t"/>
                      <a:r>
                        <a:rPr lang="en-US" sz="1000" u="none" strike="noStrike" dirty="0">
                          <a:solidFill>
                            <a:srgbClr val="000000"/>
                          </a:solidFill>
                          <a:effectLst/>
                          <a:latin typeface="Calibri" panose="020F0502020204030204" pitchFamily="34" charset="0"/>
                          <a:cs typeface="Calibri" panose="020F0502020204030204" pitchFamily="34" charset="0"/>
                        </a:rPr>
                        <a:t>2013-2014</a:t>
                      </a:r>
                      <a:endParaRPr lang="en-US" sz="10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30,000,000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(28,000,000 – 33,000,000)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(12,000,000 – 15,000,000)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350,000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(320,000 – 390,000)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38,000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(33,000 – 50,000)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450196"/>
                  </a:ext>
                </a:extLst>
              </a:tr>
              <a:tr h="481591">
                <a:tc>
                  <a:txBody>
                    <a:bodyPr/>
                    <a:lstStyle/>
                    <a:p>
                      <a:pPr algn="ctr" fontAlgn="t"/>
                      <a:r>
                        <a:rPr lang="en-US" sz="1000" u="none" strike="noStrike" dirty="0">
                          <a:solidFill>
                            <a:srgbClr val="000000"/>
                          </a:solidFill>
                          <a:effectLst/>
                          <a:latin typeface="Calibri" panose="020F0502020204030204" pitchFamily="34" charset="0"/>
                          <a:cs typeface="Calibri" panose="020F0502020204030204" pitchFamily="34" charset="0"/>
                        </a:rPr>
                        <a:t>2014-2015</a:t>
                      </a:r>
                      <a:endParaRPr lang="en-US" sz="10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30,000,000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(29,000,000 – 33,000,000)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14,000,000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(13,000,000 – 16,000,000)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590,000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(540,000 – 680,000)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51,000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a:solidFill>
                            <a:srgbClr val="000000"/>
                          </a:solidFill>
                          <a:effectLst/>
                          <a:latin typeface="Calibri" panose="020F0502020204030204" pitchFamily="34" charset="0"/>
                          <a:cs typeface="Calibri" panose="020F0502020204030204" pitchFamily="34" charset="0"/>
                        </a:rPr>
                        <a:t>(44,000 – 64,000)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0434367"/>
                  </a:ext>
                </a:extLst>
              </a:tr>
              <a:tr h="481589">
                <a:tc>
                  <a:txBody>
                    <a:bodyPr/>
                    <a:lstStyle/>
                    <a:p>
                      <a:pPr algn="ctr" fontAlgn="t"/>
                      <a:r>
                        <a:rPr lang="en-US" sz="1000" u="none" strike="noStrike" dirty="0">
                          <a:solidFill>
                            <a:srgbClr val="000000"/>
                          </a:solidFill>
                          <a:effectLst/>
                          <a:latin typeface="Calibri" panose="020F0502020204030204" pitchFamily="34" charset="0"/>
                          <a:cs typeface="Calibri" panose="020F0502020204030204" pitchFamily="34" charset="0"/>
                        </a:rPr>
                        <a:t>2015-2016</a:t>
                      </a:r>
                      <a:r>
                        <a:rPr lang="en-US" sz="1000" u="none" dirty="0">
                          <a:solidFill>
                            <a:srgbClr val="000000"/>
                          </a:solidFill>
                          <a:effectLst/>
                          <a:latin typeface="Calibri" panose="020F0502020204030204" pitchFamily="34" charset="0"/>
                          <a:cs typeface="Calibri" panose="020F0502020204030204" pitchFamily="34" charset="0"/>
                        </a:rPr>
                        <a:t> </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24,000,000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(20,000,000 – 33,000,000)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11,000,000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(9,000,000 – 15,000,000)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280,000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(220,000 – 480,000)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23,000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(17,000 – 35,000)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7241622"/>
                  </a:ext>
                </a:extLst>
              </a:tr>
              <a:tr h="481591">
                <a:tc>
                  <a:txBody>
                    <a:bodyPr/>
                    <a:lstStyle/>
                    <a:p>
                      <a:pPr algn="ctr" fontAlgn="t"/>
                      <a:r>
                        <a:rPr lang="en-US" sz="1000" u="none" strike="noStrike" dirty="0">
                          <a:solidFill>
                            <a:srgbClr val="000000"/>
                          </a:solidFill>
                          <a:effectLst/>
                          <a:latin typeface="Calibri" panose="020F0502020204030204" pitchFamily="34" charset="0"/>
                          <a:cs typeface="Calibri" panose="020F0502020204030204" pitchFamily="34" charset="0"/>
                        </a:rPr>
                        <a:t>2016-2017</a:t>
                      </a:r>
                      <a:r>
                        <a:rPr lang="en-US" sz="1000" u="none" dirty="0">
                          <a:solidFill>
                            <a:srgbClr val="000000"/>
                          </a:solidFill>
                          <a:effectLst/>
                          <a:latin typeface="Calibri" panose="020F0502020204030204" pitchFamily="34" charset="0"/>
                          <a:cs typeface="Calibri" panose="020F0502020204030204" pitchFamily="34" charset="0"/>
                        </a:rPr>
                        <a:t> </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29,000,000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(25,000,000 – 45,000,000)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14,000,000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(11,000,000 – 23,000,000)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500,000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(380,000 – 860,000)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38,000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000" dirty="0">
                          <a:solidFill>
                            <a:srgbClr val="000000"/>
                          </a:solidFill>
                          <a:effectLst/>
                          <a:latin typeface="Calibri" panose="020F0502020204030204" pitchFamily="34" charset="0"/>
                          <a:cs typeface="Calibri" panose="020F0502020204030204" pitchFamily="34" charset="0"/>
                        </a:rPr>
                        <a:t>(29,000 – 61,000)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3058869"/>
                  </a:ext>
                </a:extLst>
              </a:tr>
              <a:tr h="476136">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Preliminary estimates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Estimate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95% UI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Estimate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95% UI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Estimate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95% UI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Estimate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95% UI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extLst>
                  <a:ext uri="{0D108BD9-81ED-4DB2-BD59-A6C34878D82A}">
                    <a16:rowId xmlns:a16="http://schemas.microsoft.com/office/drawing/2014/main" val="175969500"/>
                  </a:ext>
                </a:extLst>
              </a:tr>
              <a:tr h="476136">
                <a:tc>
                  <a:txBody>
                    <a:bodyPr/>
                    <a:lstStyle/>
                    <a:p>
                      <a:pPr marL="0" marR="0" algn="ctr">
                        <a:lnSpc>
                          <a:spcPct val="107000"/>
                        </a:lnSpc>
                        <a:spcBef>
                          <a:spcPts val="0"/>
                        </a:spcBef>
                        <a:spcAft>
                          <a:spcPts val="800"/>
                        </a:spcAft>
                      </a:pPr>
                      <a:r>
                        <a:rPr lang="en-US" sz="1000" u="none" strike="noStrike" kern="1200" dirty="0">
                          <a:solidFill>
                            <a:srgbClr val="000000"/>
                          </a:solidFill>
                          <a:effectLst/>
                          <a:latin typeface="Calibri" panose="020F0502020204030204" pitchFamily="34" charset="0"/>
                          <a:ea typeface="+mn-ea"/>
                          <a:cs typeface="Calibri" panose="020F0502020204030204" pitchFamily="34" charset="0"/>
                        </a:rPr>
                        <a:t>2017-2018 *</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(39,000,000 – 58,000,000)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21,000,000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(18,000,000 – 27,000,000)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810,000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(620,000 – 1,400,000)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61,000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(46,000 – 95,000)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6590422"/>
                  </a:ext>
                </a:extLst>
              </a:tr>
            </a:tbl>
          </a:graphicData>
        </a:graphic>
      </p:graphicFrame>
      <p:sp>
        <p:nvSpPr>
          <p:cNvPr id="7" name="Title 1"/>
          <p:cNvSpPr txBox="1">
            <a:spLocks/>
          </p:cNvSpPr>
          <p:nvPr/>
        </p:nvSpPr>
        <p:spPr>
          <a:xfrm>
            <a:off x="838200" y="-272714"/>
            <a:ext cx="11064821"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accent1">
                    <a:lumMod val="75000"/>
                  </a:schemeClr>
                </a:solidFill>
                <a:latin typeface="+mn-lt"/>
                <a:ea typeface="+mj-ea"/>
                <a:cs typeface="+mj-cs"/>
              </a:defRPr>
            </a:lvl1pPr>
          </a:lstStyle>
          <a:p>
            <a:pPr algn="r"/>
            <a:r>
              <a:rPr lang="en-US" sz="2800" b="1" dirty="0"/>
              <a:t>Estimated Influenza Disease Burden, by Season</a:t>
            </a:r>
          </a:p>
          <a:p>
            <a:pPr algn="r"/>
            <a:r>
              <a:rPr lang="en-US" sz="2800" b="1" dirty="0"/>
              <a:t>United States, 2010-11 through 2017-18 Influenza Seasons</a:t>
            </a:r>
          </a:p>
        </p:txBody>
      </p:sp>
      <p:sp>
        <p:nvSpPr>
          <p:cNvPr id="9" name="TextBox 8"/>
          <p:cNvSpPr txBox="1"/>
          <p:nvPr/>
        </p:nvSpPr>
        <p:spPr>
          <a:xfrm>
            <a:off x="191083" y="6401571"/>
            <a:ext cx="5087203" cy="246221"/>
          </a:xfrm>
          <a:prstGeom prst="rect">
            <a:avLst/>
          </a:prstGeom>
          <a:noFill/>
        </p:spPr>
        <p:txBody>
          <a:bodyPr wrap="square" rtlCol="0">
            <a:spAutoFit/>
          </a:bodyPr>
          <a:lstStyle/>
          <a:p>
            <a:pPr algn="r"/>
            <a:r>
              <a:rPr lang="en-US" sz="1000" dirty="0">
                <a:solidFill>
                  <a:schemeClr val="bg1"/>
                </a:solidFill>
              </a:rPr>
              <a:t>* Estimates from the 2017-2018 seasons are preliminary and may change as data are finalized.</a:t>
            </a:r>
            <a:endParaRPr lang="en-US" sz="1000" dirty="0">
              <a:solidFill>
                <a:schemeClr val="bg1"/>
              </a:solidFill>
              <a:latin typeface="Calibri" panose="020F0502020204030204" pitchFamily="34" charset="0"/>
            </a:endParaRPr>
          </a:p>
        </p:txBody>
      </p:sp>
      <p:sp>
        <p:nvSpPr>
          <p:cNvPr id="10" name="TextBox 9"/>
          <p:cNvSpPr txBox="1"/>
          <p:nvPr/>
        </p:nvSpPr>
        <p:spPr>
          <a:xfrm>
            <a:off x="288979" y="6588705"/>
            <a:ext cx="2842997" cy="246221"/>
          </a:xfrm>
          <a:prstGeom prst="rect">
            <a:avLst/>
          </a:prstGeom>
          <a:noFill/>
        </p:spPr>
        <p:txBody>
          <a:bodyPr wrap="square" rtlCol="0">
            <a:spAutoFit/>
          </a:bodyPr>
          <a:lstStyle/>
          <a:p>
            <a:pPr algn="r"/>
            <a:r>
              <a:rPr lang="en-US" sz="1000" dirty="0">
                <a:solidFill>
                  <a:schemeClr val="bg1"/>
                </a:solidFill>
              </a:rPr>
              <a:t>https://www.cdc.gov/flu/about/burden/index.html</a:t>
            </a:r>
            <a:endParaRPr lang="en-US" sz="1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47932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272714"/>
            <a:ext cx="11064821"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accent1">
                    <a:lumMod val="75000"/>
                  </a:schemeClr>
                </a:solidFill>
                <a:latin typeface="+mn-lt"/>
                <a:ea typeface="+mj-ea"/>
                <a:cs typeface="+mj-cs"/>
              </a:defRPr>
            </a:lvl1pPr>
          </a:lstStyle>
          <a:p>
            <a:pPr algn="r"/>
            <a:r>
              <a:rPr lang="en-US" sz="2800" b="1" dirty="0"/>
              <a:t>Estimated Influenza Disease Burden, by Season</a:t>
            </a:r>
          </a:p>
          <a:p>
            <a:pPr algn="r"/>
            <a:r>
              <a:rPr lang="en-US" sz="2800" b="1" dirty="0"/>
              <a:t>United States, 2010-11 through 2017-18 Influenza Seasons</a:t>
            </a:r>
          </a:p>
        </p:txBody>
      </p:sp>
      <p:sp>
        <p:nvSpPr>
          <p:cNvPr id="6" name="TextBox 5"/>
          <p:cNvSpPr txBox="1"/>
          <p:nvPr/>
        </p:nvSpPr>
        <p:spPr>
          <a:xfrm>
            <a:off x="3553260" y="5092996"/>
            <a:ext cx="8060438" cy="246221"/>
          </a:xfrm>
          <a:prstGeom prst="rect">
            <a:avLst/>
          </a:prstGeom>
          <a:noFill/>
        </p:spPr>
        <p:txBody>
          <a:bodyPr wrap="square" rtlCol="0">
            <a:spAutoFit/>
          </a:bodyPr>
          <a:lstStyle/>
          <a:p>
            <a:pPr algn="r"/>
            <a:r>
              <a:rPr lang="en-US" sz="1000" dirty="0">
                <a:solidFill>
                  <a:srgbClr val="9CA9A2"/>
                </a:solidFill>
              </a:rPr>
              <a:t>https://www.cdc.gov/flu/about/burden/index.html</a:t>
            </a:r>
            <a:endParaRPr lang="en-US" sz="1000" dirty="0">
              <a:solidFill>
                <a:srgbClr val="9CA9A2"/>
              </a:solidFill>
              <a:latin typeface="Calibri" panose="020F0502020204030204" pitchFamily="34" charset="0"/>
            </a:endParaRPr>
          </a:p>
        </p:txBody>
      </p:sp>
      <p:pic>
        <p:nvPicPr>
          <p:cNvPr id="9" name="Picture 8">
            <a:extLst>
              <a:ext uri="{FF2B5EF4-FFF2-40B4-BE49-F238E27FC236}">
                <a16:creationId xmlns:a16="http://schemas.microsoft.com/office/drawing/2014/main" id="{42A11D0A-955D-4398-8DDD-0FB2498368E1}"/>
              </a:ext>
            </a:extLst>
          </p:cNvPr>
          <p:cNvPicPr>
            <a:picLocks noChangeAspect="1"/>
          </p:cNvPicPr>
          <p:nvPr/>
        </p:nvPicPr>
        <p:blipFill>
          <a:blip r:embed="rId3"/>
          <a:stretch>
            <a:fillRect/>
          </a:stretch>
        </p:blipFill>
        <p:spPr>
          <a:xfrm>
            <a:off x="0" y="1243584"/>
            <a:ext cx="12192000" cy="4370832"/>
          </a:xfrm>
          <a:prstGeom prst="rect">
            <a:avLst/>
          </a:prstGeom>
        </p:spPr>
      </p:pic>
    </p:spTree>
    <p:extLst>
      <p:ext uri="{BB962C8B-B14F-4D97-AF65-F5344CB8AC3E}">
        <p14:creationId xmlns:p14="http://schemas.microsoft.com/office/powerpoint/2010/main" val="210790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272714"/>
            <a:ext cx="11064821"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accent1">
                    <a:lumMod val="75000"/>
                  </a:schemeClr>
                </a:solidFill>
                <a:latin typeface="+mn-lt"/>
                <a:ea typeface="+mj-ea"/>
                <a:cs typeface="+mj-cs"/>
              </a:defRPr>
            </a:lvl1pPr>
          </a:lstStyle>
          <a:p>
            <a:pPr algn="r"/>
            <a:r>
              <a:rPr lang="en-US" sz="2800" b="1" dirty="0"/>
              <a:t>Estimated Range of Annual Burden of Flu</a:t>
            </a:r>
          </a:p>
          <a:p>
            <a:pPr algn="r"/>
            <a:r>
              <a:rPr lang="en-US" sz="2800" b="1" dirty="0"/>
              <a:t>United States, 2010-11 through 2017-18 Influenza Seasons</a:t>
            </a:r>
          </a:p>
        </p:txBody>
      </p:sp>
      <p:sp>
        <p:nvSpPr>
          <p:cNvPr id="3" name="TextBox 2"/>
          <p:cNvSpPr txBox="1"/>
          <p:nvPr/>
        </p:nvSpPr>
        <p:spPr>
          <a:xfrm>
            <a:off x="217715" y="1720840"/>
            <a:ext cx="5715000" cy="3416320"/>
          </a:xfrm>
          <a:prstGeom prst="rect">
            <a:avLst/>
          </a:prstGeom>
          <a:noFill/>
        </p:spPr>
        <p:txBody>
          <a:bodyPr wrap="square" rtlCol="0">
            <a:spAutoFit/>
          </a:bodyPr>
          <a:lstStyle/>
          <a:p>
            <a:r>
              <a:rPr lang="en-US" b="1" dirty="0"/>
              <a:t>The burden of influenza disease in the United States can vary widely and is determined by a number of factors including the characteristics of circulating viruses, the timing of the season, how well the vaccine is working to protect against illness, and how many people got vaccinated. While the impact of flu varies, it places a substantial burden on the health of people in the United States each year.</a:t>
            </a:r>
          </a:p>
          <a:p>
            <a:r>
              <a:rPr lang="en-US" b="1" dirty="0"/>
              <a:t>CDC estimates that influenza has resulted in between 9 million – 45 million illnesses, between 140,000 – 810,000 hospitalizations and between 12,000 – 61,000 deaths annually since 2010.</a:t>
            </a:r>
          </a:p>
        </p:txBody>
      </p:sp>
      <p:sp>
        <p:nvSpPr>
          <p:cNvPr id="6" name="TextBox 5"/>
          <p:cNvSpPr txBox="1"/>
          <p:nvPr/>
        </p:nvSpPr>
        <p:spPr>
          <a:xfrm>
            <a:off x="3682710" y="6139146"/>
            <a:ext cx="8060438" cy="246221"/>
          </a:xfrm>
          <a:prstGeom prst="rect">
            <a:avLst/>
          </a:prstGeom>
          <a:noFill/>
        </p:spPr>
        <p:txBody>
          <a:bodyPr wrap="square" rtlCol="0">
            <a:spAutoFit/>
          </a:bodyPr>
          <a:lstStyle/>
          <a:p>
            <a:pPr algn="r"/>
            <a:r>
              <a:rPr lang="en-US" sz="1000" dirty="0">
                <a:solidFill>
                  <a:srgbClr val="9CA9A2"/>
                </a:solidFill>
              </a:rPr>
              <a:t>https://www.cdc.gov/flu/about/burden/index.html</a:t>
            </a:r>
            <a:endParaRPr lang="en-US" sz="1000" dirty="0">
              <a:solidFill>
                <a:srgbClr val="9CA9A2"/>
              </a:solidFill>
              <a:latin typeface="Calibri" panose="020F0502020204030204" pitchFamily="34" charset="0"/>
            </a:endParaRPr>
          </a:p>
        </p:txBody>
      </p:sp>
      <p:pic>
        <p:nvPicPr>
          <p:cNvPr id="5" name="Picture 4">
            <a:extLst>
              <a:ext uri="{FF2B5EF4-FFF2-40B4-BE49-F238E27FC236}">
                <a16:creationId xmlns:a16="http://schemas.microsoft.com/office/drawing/2014/main" id="{81C30794-80CF-4733-8D4D-C3532E80D49D}"/>
              </a:ext>
            </a:extLst>
          </p:cNvPr>
          <p:cNvPicPr>
            <a:picLocks noChangeAspect="1"/>
          </p:cNvPicPr>
          <p:nvPr/>
        </p:nvPicPr>
        <p:blipFill rotWithShape="1">
          <a:blip r:embed="rId3">
            <a:extLst>
              <a:ext uri="{28A0092B-C50C-407E-A947-70E740481C1C}">
                <a14:useLocalDpi xmlns:a14="http://schemas.microsoft.com/office/drawing/2010/main" val="0"/>
              </a:ext>
            </a:extLst>
          </a:blip>
          <a:srcRect t="22993"/>
          <a:stretch/>
        </p:blipFill>
        <p:spPr>
          <a:xfrm>
            <a:off x="7255787" y="1052849"/>
            <a:ext cx="4647234" cy="5030907"/>
          </a:xfrm>
          <a:prstGeom prst="rect">
            <a:avLst/>
          </a:prstGeom>
        </p:spPr>
      </p:pic>
    </p:spTree>
    <p:extLst>
      <p:ext uri="{BB962C8B-B14F-4D97-AF65-F5344CB8AC3E}">
        <p14:creationId xmlns:p14="http://schemas.microsoft.com/office/powerpoint/2010/main" val="1004499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2319</TotalTime>
  <Words>467</Words>
  <Application>Microsoft Office PowerPoint</Application>
  <PresentationFormat>Widescreen</PresentationFormat>
  <Paragraphs>109</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1_Office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Jernigan</dc:creator>
  <cp:lastModifiedBy>Michael Barnes</cp:lastModifiedBy>
  <cp:revision>254</cp:revision>
  <cp:lastPrinted>2018-12-13T20:13:39Z</cp:lastPrinted>
  <dcterms:created xsi:type="dcterms:W3CDTF">2018-03-04T03:08:53Z</dcterms:created>
  <dcterms:modified xsi:type="dcterms:W3CDTF">2020-04-20T16:46:12Z</dcterms:modified>
</cp:coreProperties>
</file>