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69" r:id="rId3"/>
    <p:sldId id="270" r:id="rId4"/>
    <p:sldId id="257" r:id="rId5"/>
    <p:sldId id="262" r:id="rId6"/>
    <p:sldId id="260" r:id="rId7"/>
    <p:sldId id="272" r:id="rId8"/>
    <p:sldId id="275" r:id="rId9"/>
    <p:sldId id="277" r:id="rId10"/>
    <p:sldId id="282" r:id="rId11"/>
    <p:sldId id="281" r:id="rId12"/>
    <p:sldId id="285" r:id="rId13"/>
    <p:sldId id="287" r:id="rId14"/>
    <p:sldId id="286" r:id="rId15"/>
    <p:sldId id="288" r:id="rId16"/>
    <p:sldId id="293" r:id="rId17"/>
    <p:sldId id="294" r:id="rId18"/>
    <p:sldId id="292" r:id="rId19"/>
    <p:sldId id="291" r:id="rId20"/>
    <p:sldId id="289" r:id="rId21"/>
    <p:sldId id="290" r:id="rId22"/>
    <p:sldId id="283" r:id="rId23"/>
    <p:sldId id="284" r:id="rId24"/>
    <p:sldId id="276" r:id="rId25"/>
    <p:sldId id="274" r:id="rId26"/>
    <p:sldId id="273" r:id="rId27"/>
    <p:sldId id="263" r:id="rId28"/>
    <p:sldId id="258" r:id="rId29"/>
    <p:sldId id="261" r:id="rId30"/>
    <p:sldId id="259" r:id="rId31"/>
    <p:sldId id="268" r:id="rId32"/>
    <p:sldId id="280" r:id="rId33"/>
    <p:sldId id="278" r:id="rId34"/>
    <p:sldId id="27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357C8C-5F95-4A4E-9A8A-645A4C7A7609}">
          <p14:sldIdLst>
            <p14:sldId id="256"/>
            <p14:sldId id="269"/>
            <p14:sldId id="270"/>
            <p14:sldId id="257"/>
            <p14:sldId id="262"/>
            <p14:sldId id="260"/>
            <p14:sldId id="272"/>
            <p14:sldId id="275"/>
            <p14:sldId id="277"/>
            <p14:sldId id="282"/>
            <p14:sldId id="281"/>
          </p14:sldIdLst>
        </p14:section>
        <p14:section name="single image banner" id="{44C38B54-D4BC-4B8B-99DB-07FE772260F6}">
          <p14:sldIdLst>
            <p14:sldId id="285"/>
            <p14:sldId id="287"/>
            <p14:sldId id="286"/>
          </p14:sldIdLst>
        </p14:section>
        <p14:section name="3 images" id="{83C2B597-6834-4E73-85B9-8A692F401272}">
          <p14:sldIdLst>
            <p14:sldId id="288"/>
            <p14:sldId id="293"/>
            <p14:sldId id="294"/>
            <p14:sldId id="292"/>
            <p14:sldId id="291"/>
            <p14:sldId id="289"/>
            <p14:sldId id="290"/>
          </p14:sldIdLst>
        </p14:section>
        <p14:section name="Icons and others" id="{7D10920E-79A3-48F3-8B82-CD3C8A5FFD26}">
          <p14:sldIdLst>
            <p14:sldId id="283"/>
            <p14:sldId id="284"/>
            <p14:sldId id="276"/>
            <p14:sldId id="274"/>
            <p14:sldId id="273"/>
            <p14:sldId id="263"/>
            <p14:sldId id="258"/>
            <p14:sldId id="261"/>
            <p14:sldId id="259"/>
            <p14:sldId id="268"/>
            <p14:sldId id="280"/>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606"/>
    <a:srgbClr val="FF3901"/>
    <a:srgbClr val="0C1622"/>
    <a:srgbClr val="323232"/>
    <a:srgbClr val="FFC700"/>
    <a:srgbClr val="857F71"/>
    <a:srgbClr val="473626"/>
    <a:srgbClr val="261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10852-5A47-4F41-AFEE-1DA4E4E4829F}" type="datetimeFigureOut">
              <a:rPr lang="en-US" smtClean="0"/>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3E233-3482-49DF-AB7A-53A1C1F60C46}" type="slidenum">
              <a:rPr lang="en-US" smtClean="0"/>
              <a:t>‹#›</a:t>
            </a:fld>
            <a:endParaRPr lang="en-US"/>
          </a:p>
        </p:txBody>
      </p:sp>
    </p:spTree>
    <p:extLst>
      <p:ext uri="{BB962C8B-B14F-4D97-AF65-F5344CB8AC3E}">
        <p14:creationId xmlns:p14="http://schemas.microsoft.com/office/powerpoint/2010/main" val="3499581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3E233-3482-49DF-AB7A-53A1C1F60C46}" type="slidenum">
              <a:rPr lang="en-US" smtClean="0"/>
              <a:t>30</a:t>
            </a:fld>
            <a:endParaRPr lang="en-US"/>
          </a:p>
        </p:txBody>
      </p:sp>
    </p:spTree>
    <p:extLst>
      <p:ext uri="{BB962C8B-B14F-4D97-AF65-F5344CB8AC3E}">
        <p14:creationId xmlns:p14="http://schemas.microsoft.com/office/powerpoint/2010/main" val="369670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93C7-EFAD-9A1D-8653-663BB4604DBB}"/>
              </a:ext>
            </a:extLst>
          </p:cNvPr>
          <p:cNvSpPr>
            <a:spLocks noGrp="1"/>
          </p:cNvSpPr>
          <p:nvPr>
            <p:ph type="ctrTitle"/>
          </p:nvPr>
        </p:nvSpPr>
        <p:spPr>
          <a:xfrm>
            <a:off x="1524000" y="1920705"/>
            <a:ext cx="9144000" cy="2387600"/>
          </a:xfrm>
        </p:spPr>
        <p:txBody>
          <a:bodyPr anchor="ctr"/>
          <a:lstStyle>
            <a:lvl1pPr algn="l">
              <a:defRPr sz="6000">
                <a:solidFill>
                  <a:schemeClr val="accent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1103CAF-7CCA-73A3-01E8-B66D20528DD8}"/>
              </a:ext>
            </a:extLst>
          </p:cNvPr>
          <p:cNvSpPr>
            <a:spLocks noGrp="1"/>
          </p:cNvSpPr>
          <p:nvPr>
            <p:ph type="subTitle" idx="1"/>
          </p:nvPr>
        </p:nvSpPr>
        <p:spPr>
          <a:xfrm>
            <a:off x="1524000" y="4459458"/>
            <a:ext cx="9144000" cy="798342"/>
          </a:xfrm>
        </p:spPr>
        <p:txBody>
          <a:bodyPr anchor="ct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E7BE6DFE-D4D1-4858-6E72-BBBC09962603}"/>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1233622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F927-BD08-CFB1-A6F2-EDCCA0117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B616DC-EF76-4306-4EA9-7186E0834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C917AF6-F704-9DCC-A773-6C81A6F67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9E914-3020-5894-5EE8-FA7927CF0230}"/>
              </a:ext>
            </a:extLst>
          </p:cNvPr>
          <p:cNvSpPr>
            <a:spLocks noGrp="1"/>
          </p:cNvSpPr>
          <p:nvPr>
            <p:ph type="dt" sz="half" idx="10"/>
          </p:nvPr>
        </p:nvSpPr>
        <p:spPr/>
        <p:txBody>
          <a:bodyPr/>
          <a:lstStyle/>
          <a:p>
            <a:fld id="{A51612AF-523B-4B8F-BDDF-797179945871}" type="datetimeFigureOut">
              <a:rPr lang="en-US" smtClean="0"/>
              <a:t>6/4/2024</a:t>
            </a:fld>
            <a:endParaRPr lang="en-US"/>
          </a:p>
        </p:txBody>
      </p:sp>
      <p:sp>
        <p:nvSpPr>
          <p:cNvPr id="6" name="Footer Placeholder 5">
            <a:extLst>
              <a:ext uri="{FF2B5EF4-FFF2-40B4-BE49-F238E27FC236}">
                <a16:creationId xmlns:a16="http://schemas.microsoft.com/office/drawing/2014/main" id="{49B5EE06-5DA0-A907-3B15-B7ECE98E1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0F3F0F-BD2F-7895-BBB5-CC6D290FAB1F}"/>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3387599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A3ED-5266-D6B9-1A04-E1183EEF84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788770-31F2-6A9A-4FA5-062932ACC8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A8E22-587C-3147-D4FA-C58954112188}"/>
              </a:ext>
            </a:extLst>
          </p:cNvPr>
          <p:cNvSpPr>
            <a:spLocks noGrp="1"/>
          </p:cNvSpPr>
          <p:nvPr>
            <p:ph type="dt" sz="half" idx="10"/>
          </p:nvPr>
        </p:nvSpPr>
        <p:spPr/>
        <p:txBody>
          <a:bodyPr/>
          <a:lstStyle/>
          <a:p>
            <a:fld id="{A51612AF-523B-4B8F-BDDF-797179945871}" type="datetimeFigureOut">
              <a:rPr lang="en-US" smtClean="0"/>
              <a:t>6/4/2024</a:t>
            </a:fld>
            <a:endParaRPr lang="en-US"/>
          </a:p>
        </p:txBody>
      </p:sp>
      <p:sp>
        <p:nvSpPr>
          <p:cNvPr id="5" name="Footer Placeholder 4">
            <a:extLst>
              <a:ext uri="{FF2B5EF4-FFF2-40B4-BE49-F238E27FC236}">
                <a16:creationId xmlns:a16="http://schemas.microsoft.com/office/drawing/2014/main" id="{A9D30E0A-625F-E80D-7BA3-BAAA65BAC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F121B-A1D1-EA01-D7D6-3E6622BC238D}"/>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3923173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6CAA4-5FBC-7286-827B-DF8358BC2F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EA113-17B2-90CE-E15E-E39E13EDA9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691CF-E5B7-6472-C9A0-FCC5138318D6}"/>
              </a:ext>
            </a:extLst>
          </p:cNvPr>
          <p:cNvSpPr>
            <a:spLocks noGrp="1"/>
          </p:cNvSpPr>
          <p:nvPr>
            <p:ph type="dt" sz="half" idx="10"/>
          </p:nvPr>
        </p:nvSpPr>
        <p:spPr/>
        <p:txBody>
          <a:bodyPr/>
          <a:lstStyle/>
          <a:p>
            <a:fld id="{A51612AF-523B-4B8F-BDDF-797179945871}" type="datetimeFigureOut">
              <a:rPr lang="en-US" smtClean="0"/>
              <a:t>6/4/2024</a:t>
            </a:fld>
            <a:endParaRPr lang="en-US"/>
          </a:p>
        </p:txBody>
      </p:sp>
      <p:sp>
        <p:nvSpPr>
          <p:cNvPr id="5" name="Footer Placeholder 4">
            <a:extLst>
              <a:ext uri="{FF2B5EF4-FFF2-40B4-BE49-F238E27FC236}">
                <a16:creationId xmlns:a16="http://schemas.microsoft.com/office/drawing/2014/main" id="{59CEF594-5638-DA51-D52D-0E5B685E3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99BBD-404A-4FFB-A40F-CC499528A176}"/>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279276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36C8-0044-5181-9A6E-30C7665F6F9D}"/>
              </a:ext>
            </a:extLst>
          </p:cNvPr>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6AFFE6-7F8C-F7B7-74F5-74E5BCC261BF}"/>
              </a:ext>
            </a:extLst>
          </p:cNvPr>
          <p:cNvSpPr>
            <a:spLocks noGrp="1"/>
          </p:cNvSpPr>
          <p:nvPr>
            <p:ph idx="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FC1504-D0EB-E762-A141-B9BE0F3E3856}"/>
              </a:ext>
            </a:extLst>
          </p:cNvPr>
          <p:cNvSpPr>
            <a:spLocks noGrp="1"/>
          </p:cNvSpPr>
          <p:nvPr>
            <p:ph type="dt" sz="half" idx="10"/>
          </p:nvPr>
        </p:nvSpPr>
        <p:spPr/>
        <p:txBody>
          <a:bodyPr/>
          <a:lstStyle/>
          <a:p>
            <a:fld id="{A51612AF-523B-4B8F-BDDF-797179945871}" type="datetimeFigureOut">
              <a:rPr lang="en-US" smtClean="0"/>
              <a:t>6/4/2024</a:t>
            </a:fld>
            <a:endParaRPr lang="en-US"/>
          </a:p>
        </p:txBody>
      </p:sp>
      <p:sp>
        <p:nvSpPr>
          <p:cNvPr id="5" name="Footer Placeholder 4">
            <a:extLst>
              <a:ext uri="{FF2B5EF4-FFF2-40B4-BE49-F238E27FC236}">
                <a16:creationId xmlns:a16="http://schemas.microsoft.com/office/drawing/2014/main" id="{B944F8B2-2421-1B2F-CA98-2AB0CA619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0BBD8-8E23-3E98-7458-A24591E8BF5A}"/>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399884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5BDF-933F-51E4-675F-E92338EFBC19}"/>
              </a:ext>
            </a:extLst>
          </p:cNvPr>
          <p:cNvSpPr>
            <a:spLocks noGrp="1"/>
          </p:cNvSpPr>
          <p:nvPr>
            <p:ph type="title"/>
          </p:nvPr>
        </p:nvSpPr>
        <p:spPr>
          <a:xfrm>
            <a:off x="831850" y="1709738"/>
            <a:ext cx="10515600" cy="2852737"/>
          </a:xfrm>
        </p:spPr>
        <p:txBody>
          <a:bodyPr anchor="ctr"/>
          <a:lstStyle>
            <a:lvl1pPr>
              <a:defRPr sz="6000">
                <a:solidFill>
                  <a:schemeClr val="accent2"/>
                </a:solidFill>
              </a:defRPr>
            </a:lvl1pPr>
          </a:lstStyle>
          <a:p>
            <a:r>
              <a:rPr lang="en-US"/>
              <a:t>Click to edit Master title style</a:t>
            </a:r>
          </a:p>
        </p:txBody>
      </p:sp>
      <p:sp>
        <p:nvSpPr>
          <p:cNvPr id="3" name="Text Placeholder 2">
            <a:extLst>
              <a:ext uri="{FF2B5EF4-FFF2-40B4-BE49-F238E27FC236}">
                <a16:creationId xmlns:a16="http://schemas.microsoft.com/office/drawing/2014/main" id="{A98F61BE-8173-9E8C-B1FA-54B57D469344}"/>
              </a:ext>
            </a:extLst>
          </p:cNvPr>
          <p:cNvSpPr>
            <a:spLocks noGrp="1"/>
          </p:cNvSpPr>
          <p:nvPr>
            <p:ph type="body" idx="1"/>
          </p:nvPr>
        </p:nvSpPr>
        <p:spPr>
          <a:xfrm>
            <a:off x="831850" y="4589463"/>
            <a:ext cx="10515600" cy="1500187"/>
          </a:xfrm>
        </p:spPr>
        <p:txBody>
          <a:bodyPr anchor="ct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976A3809-C7F4-0506-9E34-71F64D684460}"/>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237345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0DAA-C38F-05A9-33FD-2C2F836FD35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F66D05D-16F0-5C16-104B-CBF9B91694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082F971-762D-B469-3023-5CA7E18174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D763B9E-0CEF-76DB-7729-4C89C527CE72}"/>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703128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BAD1-5E12-33D4-9C3D-6B9F026B13A6}"/>
              </a:ext>
            </a:extLst>
          </p:cNvPr>
          <p:cNvSpPr>
            <a:spLocks noGrp="1"/>
          </p:cNvSpPr>
          <p:nvPr>
            <p:ph type="title"/>
          </p:nvPr>
        </p:nvSpPr>
        <p:spPr>
          <a:xfrm>
            <a:off x="839788" y="365125"/>
            <a:ext cx="10515600" cy="1325563"/>
          </a:xfrm>
        </p:spPr>
        <p:txBody>
          <a:bodyPr/>
          <a:lstStyle>
            <a:lvl1pPr>
              <a:defRPr>
                <a:solidFill>
                  <a:schemeClr val="accent2"/>
                </a:solidFill>
              </a:defRPr>
            </a:lvl1pPr>
          </a:lstStyle>
          <a:p>
            <a:r>
              <a:rPr lang="en-US"/>
              <a:t>Click to edit Master title style</a:t>
            </a:r>
          </a:p>
        </p:txBody>
      </p:sp>
      <p:sp>
        <p:nvSpPr>
          <p:cNvPr id="3" name="Text Placeholder 2">
            <a:extLst>
              <a:ext uri="{FF2B5EF4-FFF2-40B4-BE49-F238E27FC236}">
                <a16:creationId xmlns:a16="http://schemas.microsoft.com/office/drawing/2014/main" id="{70910F5C-DFC2-656C-0A4F-7FA1B11007CB}"/>
              </a:ext>
            </a:extLst>
          </p:cNvPr>
          <p:cNvSpPr>
            <a:spLocks noGrp="1"/>
          </p:cNvSpPr>
          <p:nvPr>
            <p:ph type="body" idx="1"/>
          </p:nvPr>
        </p:nvSpPr>
        <p:spPr>
          <a:xfrm>
            <a:off x="839788" y="1681163"/>
            <a:ext cx="5157787"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0453F0-EC09-4BE4-123B-3033AFE7CC39}"/>
              </a:ext>
            </a:extLst>
          </p:cNvPr>
          <p:cNvSpPr>
            <a:spLocks noGrp="1"/>
          </p:cNvSpPr>
          <p:nvPr>
            <p:ph sz="half" idx="2"/>
          </p:nvPr>
        </p:nvSpPr>
        <p:spPr>
          <a:xfrm>
            <a:off x="839788" y="2505075"/>
            <a:ext cx="5157787" cy="368458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94A16-3481-4576-794D-B65CE767E40F}"/>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6C83CF-C052-AF4F-3F88-61BCDC963D43}"/>
              </a:ext>
            </a:extLst>
          </p:cNvPr>
          <p:cNvSpPr>
            <a:spLocks noGrp="1"/>
          </p:cNvSpPr>
          <p:nvPr>
            <p:ph sz="quarter" idx="4"/>
          </p:nvPr>
        </p:nvSpPr>
        <p:spPr>
          <a:xfrm>
            <a:off x="6172200" y="2505075"/>
            <a:ext cx="5183188" cy="368458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5868E6CF-55DC-39AA-17BE-9AFD903D13F5}"/>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232751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605A-7384-0E66-A3B2-F883F84EA1C4}"/>
              </a:ext>
            </a:extLst>
          </p:cNvPr>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5" name="Slide Number Placeholder 4">
            <a:extLst>
              <a:ext uri="{FF2B5EF4-FFF2-40B4-BE49-F238E27FC236}">
                <a16:creationId xmlns:a16="http://schemas.microsoft.com/office/drawing/2014/main" id="{693E7C6F-51A2-B0D1-F403-94051F9949FB}"/>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1026102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66FD0-5920-44FB-4F49-97E2C2EC81E8}"/>
              </a:ext>
            </a:extLst>
          </p:cNvPr>
          <p:cNvSpPr>
            <a:spLocks noGrp="1"/>
          </p:cNvSpPr>
          <p:nvPr>
            <p:ph type="sldNum" sz="quarter" idx="12"/>
          </p:nvPr>
        </p:nvSpPr>
        <p:spPr/>
        <p:txBody>
          <a:bodyPr/>
          <a:lstStyle/>
          <a:p>
            <a:fld id="{E074F235-1F3E-4291-94A6-E12DE25496BD}" type="slidenum">
              <a:rPr lang="en-US" smtClean="0"/>
              <a:t>‹#›</a:t>
            </a:fld>
            <a:endParaRPr lang="en-US"/>
          </a:p>
        </p:txBody>
      </p:sp>
      <p:cxnSp>
        <p:nvCxnSpPr>
          <p:cNvPr id="6" name="Straight Connector 5">
            <a:extLst>
              <a:ext uri="{FF2B5EF4-FFF2-40B4-BE49-F238E27FC236}">
                <a16:creationId xmlns:a16="http://schemas.microsoft.com/office/drawing/2014/main" id="{9C238B2B-0584-BD01-870C-01AEC1205C36}"/>
              </a:ext>
            </a:extLst>
          </p:cNvPr>
          <p:cNvCxnSpPr>
            <a:cxnSpLocks/>
          </p:cNvCxnSpPr>
          <p:nvPr/>
        </p:nvCxnSpPr>
        <p:spPr>
          <a:xfrm>
            <a:off x="1744394" y="3784209"/>
            <a:ext cx="8539089"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60841FEF-5EE0-6FC3-4ADB-0AE444079A60}"/>
              </a:ext>
            </a:extLst>
          </p:cNvPr>
          <p:cNvSpPr txBox="1"/>
          <p:nvPr/>
        </p:nvSpPr>
        <p:spPr>
          <a:xfrm>
            <a:off x="1744394" y="3167390"/>
            <a:ext cx="1911101" cy="523220"/>
          </a:xfrm>
          <a:prstGeom prst="rect">
            <a:avLst/>
          </a:prstGeom>
          <a:noFill/>
        </p:spPr>
        <p:txBody>
          <a:bodyPr wrap="none" rtlCol="0">
            <a:spAutoFit/>
          </a:bodyPr>
          <a:lstStyle/>
          <a:p>
            <a:r>
              <a:rPr lang="en-US" sz="2800" dirty="0">
                <a:solidFill>
                  <a:schemeClr val="accent2"/>
                </a:solidFill>
                <a:latin typeface="Abadi" panose="020B0604020104020204" pitchFamily="34" charset="0"/>
              </a:rPr>
              <a:t>Slide Break</a:t>
            </a:r>
          </a:p>
        </p:txBody>
      </p:sp>
    </p:spTree>
    <p:extLst>
      <p:ext uri="{BB962C8B-B14F-4D97-AF65-F5344CB8AC3E}">
        <p14:creationId xmlns:p14="http://schemas.microsoft.com/office/powerpoint/2010/main" val="1067641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66FD0-5920-44FB-4F49-97E2C2EC81E8}"/>
              </a:ext>
            </a:extLst>
          </p:cNvPr>
          <p:cNvSpPr>
            <a:spLocks noGrp="1"/>
          </p:cNvSpPr>
          <p:nvPr>
            <p:ph type="sldNum" sz="quarter" idx="12"/>
          </p:nvPr>
        </p:nvSpPr>
        <p:spPr/>
        <p:txBody>
          <a:bodyPr/>
          <a:lstStyle/>
          <a:p>
            <a:fld id="{E074F235-1F3E-4291-94A6-E12DE25496BD}" type="slidenum">
              <a:rPr lang="en-US" smtClean="0"/>
              <a:t>‹#›</a:t>
            </a:fld>
            <a:endParaRPr lang="en-US"/>
          </a:p>
        </p:txBody>
      </p:sp>
      <p:cxnSp>
        <p:nvCxnSpPr>
          <p:cNvPr id="6" name="Straight Connector 5">
            <a:extLst>
              <a:ext uri="{FF2B5EF4-FFF2-40B4-BE49-F238E27FC236}">
                <a16:creationId xmlns:a16="http://schemas.microsoft.com/office/drawing/2014/main" id="{9C238B2B-0584-BD01-870C-01AEC1205C36}"/>
              </a:ext>
            </a:extLst>
          </p:cNvPr>
          <p:cNvCxnSpPr>
            <a:cxnSpLocks/>
          </p:cNvCxnSpPr>
          <p:nvPr/>
        </p:nvCxnSpPr>
        <p:spPr>
          <a:xfrm>
            <a:off x="1744394" y="3784209"/>
            <a:ext cx="8539089"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60841FEF-5EE0-6FC3-4ADB-0AE444079A60}"/>
              </a:ext>
            </a:extLst>
          </p:cNvPr>
          <p:cNvSpPr txBox="1"/>
          <p:nvPr/>
        </p:nvSpPr>
        <p:spPr>
          <a:xfrm>
            <a:off x="1744394" y="3167390"/>
            <a:ext cx="1653017" cy="523220"/>
          </a:xfrm>
          <a:prstGeom prst="rect">
            <a:avLst/>
          </a:prstGeom>
          <a:noFill/>
        </p:spPr>
        <p:txBody>
          <a:bodyPr wrap="none" rtlCol="0">
            <a:spAutoFit/>
          </a:bodyPr>
          <a:lstStyle/>
          <a:p>
            <a:r>
              <a:rPr lang="en-US" sz="2800" dirty="0">
                <a:solidFill>
                  <a:schemeClr val="accent2"/>
                </a:solidFill>
                <a:latin typeface="Abadi" panose="020B0604020104020204" pitchFamily="34" charset="0"/>
              </a:rPr>
              <a:t>Thankyou</a:t>
            </a:r>
          </a:p>
        </p:txBody>
      </p:sp>
    </p:spTree>
    <p:extLst>
      <p:ext uri="{BB962C8B-B14F-4D97-AF65-F5344CB8AC3E}">
        <p14:creationId xmlns:p14="http://schemas.microsoft.com/office/powerpoint/2010/main" val="105407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FF90-1CD3-3481-78BE-47525A189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A706AD-3328-D6E9-5E87-5E0DCAF5BA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6A4085-BC1A-0FA9-C6AE-C8B14F8EA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431595-DEBC-CD11-8C41-71DD9B501BFF}"/>
              </a:ext>
            </a:extLst>
          </p:cNvPr>
          <p:cNvSpPr>
            <a:spLocks noGrp="1"/>
          </p:cNvSpPr>
          <p:nvPr>
            <p:ph type="dt" sz="half" idx="10"/>
          </p:nvPr>
        </p:nvSpPr>
        <p:spPr/>
        <p:txBody>
          <a:bodyPr/>
          <a:lstStyle/>
          <a:p>
            <a:fld id="{A51612AF-523B-4B8F-BDDF-797179945871}" type="datetimeFigureOut">
              <a:rPr lang="en-US" smtClean="0"/>
              <a:t>6/4/2024</a:t>
            </a:fld>
            <a:endParaRPr lang="en-US"/>
          </a:p>
        </p:txBody>
      </p:sp>
      <p:sp>
        <p:nvSpPr>
          <p:cNvPr id="6" name="Footer Placeholder 5">
            <a:extLst>
              <a:ext uri="{FF2B5EF4-FFF2-40B4-BE49-F238E27FC236}">
                <a16:creationId xmlns:a16="http://schemas.microsoft.com/office/drawing/2014/main" id="{DAA27D8E-C00A-E1EA-9967-E6F01634EB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57CD54-6064-2768-E779-4BE1A20CC9B9}"/>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363345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162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77223-993B-DC75-EAAB-B67EACAA37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F1309-2A90-6373-030B-9F9B1D15F6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1B11E-8946-785B-F337-7E12FDFCAA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612AF-523B-4B8F-BDDF-797179945871}" type="datetimeFigureOut">
              <a:rPr lang="en-US" smtClean="0"/>
              <a:t>6/4/2024</a:t>
            </a:fld>
            <a:endParaRPr lang="en-US"/>
          </a:p>
        </p:txBody>
      </p:sp>
      <p:sp>
        <p:nvSpPr>
          <p:cNvPr id="5" name="Footer Placeholder 4">
            <a:extLst>
              <a:ext uri="{FF2B5EF4-FFF2-40B4-BE49-F238E27FC236}">
                <a16:creationId xmlns:a16="http://schemas.microsoft.com/office/drawing/2014/main" id="{6D1BD106-6933-8606-B3B6-B2FB81DAB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C28981-3139-AAF7-E13C-ABBBCF997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4F235-1F3E-4291-94A6-E12DE25496BD}" type="slidenum">
              <a:rPr lang="en-US" smtClean="0"/>
              <a:t>‹#›</a:t>
            </a:fld>
            <a:endParaRPr lang="en-US"/>
          </a:p>
        </p:txBody>
      </p:sp>
    </p:spTree>
    <p:extLst>
      <p:ext uri="{BB962C8B-B14F-4D97-AF65-F5344CB8AC3E}">
        <p14:creationId xmlns:p14="http://schemas.microsoft.com/office/powerpoint/2010/main" val="40559869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Abadi" panose="020B0604020104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5" Type="http://schemas.openxmlformats.org/officeDocument/2006/relationships/image" Target="../media/image2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9.svg"/><Relationship Id="rId3" Type="http://schemas.openxmlformats.org/officeDocument/2006/relationships/image" Target="../media/image23.svg"/><Relationship Id="rId7" Type="http://schemas.openxmlformats.org/officeDocument/2006/relationships/image" Target="../media/image27.svg"/><Relationship Id="rId12"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9.svg"/><Relationship Id="rId3" Type="http://schemas.openxmlformats.org/officeDocument/2006/relationships/image" Target="../media/image23.svg"/><Relationship Id="rId7" Type="http://schemas.openxmlformats.org/officeDocument/2006/relationships/image" Target="../media/image27.svg"/><Relationship Id="rId12"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19.svg"/><Relationship Id="rId3" Type="http://schemas.openxmlformats.org/officeDocument/2006/relationships/image" Target="../media/image5.svg"/><Relationship Id="rId7" Type="http://schemas.openxmlformats.org/officeDocument/2006/relationships/image" Target="../media/image33.svg"/><Relationship Id="rId12"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17.svg"/><Relationship Id="rId5" Type="http://schemas.openxmlformats.org/officeDocument/2006/relationships/image" Target="../media/image7.svg"/><Relationship Id="rId15" Type="http://schemas.openxmlformats.org/officeDocument/2006/relationships/image" Target="../media/image21.svg"/><Relationship Id="rId10" Type="http://schemas.openxmlformats.org/officeDocument/2006/relationships/image" Target="../media/image16.png"/><Relationship Id="rId4" Type="http://schemas.openxmlformats.org/officeDocument/2006/relationships/image" Target="../media/image6.png"/><Relationship Id="rId9" Type="http://schemas.openxmlformats.org/officeDocument/2006/relationships/image" Target="../media/image35.svg"/><Relationship Id="rId1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svg"/><Relationship Id="rId18" Type="http://schemas.openxmlformats.org/officeDocument/2006/relationships/image" Target="../media/image52.png"/><Relationship Id="rId26" Type="http://schemas.openxmlformats.org/officeDocument/2006/relationships/image" Target="../media/image60.png"/><Relationship Id="rId3" Type="http://schemas.openxmlformats.org/officeDocument/2006/relationships/image" Target="../media/image37.svg"/><Relationship Id="rId21" Type="http://schemas.openxmlformats.org/officeDocument/2006/relationships/image" Target="../media/image55.svg"/><Relationship Id="rId7" Type="http://schemas.openxmlformats.org/officeDocument/2006/relationships/image" Target="../media/image41.svg"/><Relationship Id="rId12" Type="http://schemas.openxmlformats.org/officeDocument/2006/relationships/image" Target="../media/image46.png"/><Relationship Id="rId17" Type="http://schemas.openxmlformats.org/officeDocument/2006/relationships/image" Target="../media/image51.svg"/><Relationship Id="rId25" Type="http://schemas.openxmlformats.org/officeDocument/2006/relationships/image" Target="../media/image59.svg"/><Relationship Id="rId2" Type="http://schemas.openxmlformats.org/officeDocument/2006/relationships/image" Target="../media/image36.png"/><Relationship Id="rId16" Type="http://schemas.openxmlformats.org/officeDocument/2006/relationships/image" Target="../media/image50.png"/><Relationship Id="rId20"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svg"/><Relationship Id="rId24" Type="http://schemas.openxmlformats.org/officeDocument/2006/relationships/image" Target="../media/image58.png"/><Relationship Id="rId5" Type="http://schemas.openxmlformats.org/officeDocument/2006/relationships/image" Target="../media/image39.svg"/><Relationship Id="rId15" Type="http://schemas.openxmlformats.org/officeDocument/2006/relationships/image" Target="../media/image49.svg"/><Relationship Id="rId23" Type="http://schemas.openxmlformats.org/officeDocument/2006/relationships/image" Target="../media/image57.svg"/><Relationship Id="rId10" Type="http://schemas.openxmlformats.org/officeDocument/2006/relationships/image" Target="../media/image44.png"/><Relationship Id="rId19" Type="http://schemas.openxmlformats.org/officeDocument/2006/relationships/image" Target="../media/image53.svg"/><Relationship Id="rId4" Type="http://schemas.openxmlformats.org/officeDocument/2006/relationships/image" Target="../media/image38.png"/><Relationship Id="rId9" Type="http://schemas.openxmlformats.org/officeDocument/2006/relationships/image" Target="../media/image43.svg"/><Relationship Id="rId14" Type="http://schemas.openxmlformats.org/officeDocument/2006/relationships/image" Target="../media/image48.png"/><Relationship Id="rId22" Type="http://schemas.openxmlformats.org/officeDocument/2006/relationships/image" Target="../media/image56.png"/><Relationship Id="rId27" Type="http://schemas.openxmlformats.org/officeDocument/2006/relationships/image" Target="../media/image61.svg"/></Relationships>
</file>

<file path=ppt/slides/_rels/slide23.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svg"/><Relationship Id="rId3" Type="http://schemas.openxmlformats.org/officeDocument/2006/relationships/image" Target="../media/image63.svg"/><Relationship Id="rId7" Type="http://schemas.openxmlformats.org/officeDocument/2006/relationships/image" Target="../media/image67.svg"/><Relationship Id="rId12" Type="http://schemas.openxmlformats.org/officeDocument/2006/relationships/image" Target="../media/image72.png"/><Relationship Id="rId2" Type="http://schemas.openxmlformats.org/officeDocument/2006/relationships/image" Target="../media/image62.png"/><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svg"/><Relationship Id="rId5" Type="http://schemas.openxmlformats.org/officeDocument/2006/relationships/image" Target="../media/image65.sv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svg"/><Relationship Id="rId14" Type="http://schemas.openxmlformats.org/officeDocument/2006/relationships/image" Target="../media/image74.png"/></Relationships>
</file>

<file path=ppt/slides/_rels/slide2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6052-2CF4-B595-F721-B674E4C17676}"/>
              </a:ext>
            </a:extLst>
          </p:cNvPr>
          <p:cNvSpPr>
            <a:spLocks noGrp="1"/>
          </p:cNvSpPr>
          <p:nvPr>
            <p:ph type="ctrTitle"/>
          </p:nvPr>
        </p:nvSpPr>
        <p:spPr/>
        <p:txBody>
          <a:bodyPr/>
          <a:lstStyle/>
          <a:p>
            <a:r>
              <a:rPr lang="en-US" dirty="0"/>
              <a:t>Website wireframe</a:t>
            </a:r>
          </a:p>
        </p:txBody>
      </p:sp>
      <p:sp>
        <p:nvSpPr>
          <p:cNvPr id="3" name="Subtitle 2">
            <a:extLst>
              <a:ext uri="{FF2B5EF4-FFF2-40B4-BE49-F238E27FC236}">
                <a16:creationId xmlns:a16="http://schemas.microsoft.com/office/drawing/2014/main" id="{7C3CE8A4-CFC0-71E3-3A94-45A5F07FE979}"/>
              </a:ext>
            </a:extLst>
          </p:cNvPr>
          <p:cNvSpPr>
            <a:spLocks noGrp="1"/>
          </p:cNvSpPr>
          <p:nvPr>
            <p:ph type="subTitle" idx="1"/>
          </p:nvPr>
        </p:nvSpPr>
        <p:spPr/>
        <p:txBody>
          <a:bodyPr/>
          <a:lstStyle/>
          <a:p>
            <a:r>
              <a:rPr lang="en-US" dirty="0"/>
              <a:t>Product Crafts</a:t>
            </a:r>
          </a:p>
        </p:txBody>
      </p:sp>
    </p:spTree>
    <p:extLst>
      <p:ext uri="{BB962C8B-B14F-4D97-AF65-F5344CB8AC3E}">
        <p14:creationId xmlns:p14="http://schemas.microsoft.com/office/powerpoint/2010/main" val="130263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14FE29-F4CA-B45A-F468-EEA678DA65F7}"/>
              </a:ext>
            </a:extLst>
          </p:cNvPr>
          <p:cNvSpPr txBox="1"/>
          <p:nvPr/>
        </p:nvSpPr>
        <p:spPr>
          <a:xfrm>
            <a:off x="995448" y="740222"/>
            <a:ext cx="9028434" cy="769441"/>
          </a:xfrm>
          <a:prstGeom prst="rect">
            <a:avLst/>
          </a:prstGeom>
          <a:noFill/>
        </p:spPr>
        <p:txBody>
          <a:bodyPr wrap="none" rtlCol="0">
            <a:spAutoFit/>
          </a:bodyPr>
          <a:lstStyle/>
          <a:p>
            <a:r>
              <a:rPr lang="en-US" sz="4400" b="1" dirty="0">
                <a:solidFill>
                  <a:schemeClr val="bg1"/>
                </a:solidFill>
                <a:latin typeface="DM Sans 14pt" pitchFamily="2" charset="0"/>
                <a:ea typeface="Cambria Math" panose="02040503050406030204" pitchFamily="18" charset="0"/>
              </a:rPr>
              <a:t>Invest</a:t>
            </a:r>
            <a:r>
              <a:rPr lang="en-US" sz="4400" dirty="0">
                <a:solidFill>
                  <a:schemeClr val="bg1"/>
                </a:solidFill>
                <a:latin typeface="DM Sans 14pt" pitchFamily="2" charset="0"/>
                <a:ea typeface="Cambria Math" panose="02040503050406030204" pitchFamily="18" charset="0"/>
              </a:rPr>
              <a:t> </a:t>
            </a:r>
            <a:r>
              <a:rPr lang="en-US" sz="2800" dirty="0">
                <a:solidFill>
                  <a:schemeClr val="bg1"/>
                </a:solidFill>
                <a:latin typeface="DM Sans 14pt" pitchFamily="2" charset="0"/>
                <a:ea typeface="Cambria Math" panose="02040503050406030204" pitchFamily="18" charset="0"/>
              </a:rPr>
              <a:t>into the real estate of Product Design &amp; IP</a:t>
            </a:r>
          </a:p>
        </p:txBody>
      </p:sp>
      <p:pic>
        <p:nvPicPr>
          <p:cNvPr id="17" name="Graphic 16" descr="Handshake with solid fill">
            <a:extLst>
              <a:ext uri="{FF2B5EF4-FFF2-40B4-BE49-F238E27FC236}">
                <a16:creationId xmlns:a16="http://schemas.microsoft.com/office/drawing/2014/main" id="{2360C56B-E6E3-683F-EFF7-71FA6E4C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6682" y="3218072"/>
            <a:ext cx="914400" cy="914400"/>
          </a:xfrm>
          <a:prstGeom prst="rect">
            <a:avLst/>
          </a:prstGeom>
        </p:spPr>
      </p:pic>
      <p:sp>
        <p:nvSpPr>
          <p:cNvPr id="29" name="TextBox 28">
            <a:extLst>
              <a:ext uri="{FF2B5EF4-FFF2-40B4-BE49-F238E27FC236}">
                <a16:creationId xmlns:a16="http://schemas.microsoft.com/office/drawing/2014/main" id="{F8FDC3EB-9074-E2E0-2C38-9018653B8632}"/>
              </a:ext>
            </a:extLst>
          </p:cNvPr>
          <p:cNvSpPr txBox="1"/>
          <p:nvPr/>
        </p:nvSpPr>
        <p:spPr>
          <a:xfrm>
            <a:off x="8988414" y="3013851"/>
            <a:ext cx="216758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Sale of Design &amp; IP</a:t>
            </a:r>
          </a:p>
        </p:txBody>
      </p:sp>
      <p:sp>
        <p:nvSpPr>
          <p:cNvPr id="31" name="Left Bracket 30">
            <a:extLst>
              <a:ext uri="{FF2B5EF4-FFF2-40B4-BE49-F238E27FC236}">
                <a16:creationId xmlns:a16="http://schemas.microsoft.com/office/drawing/2014/main" id="{FD48CE33-4A94-9206-05AF-4F1353C08631}"/>
              </a:ext>
            </a:extLst>
          </p:cNvPr>
          <p:cNvSpPr/>
          <p:nvPr/>
        </p:nvSpPr>
        <p:spPr>
          <a:xfrm rot="16200000">
            <a:off x="7347920" y="3035190"/>
            <a:ext cx="406375" cy="2678414"/>
          </a:xfrm>
          <a:prstGeom prst="leftBracket">
            <a:avLst>
              <a:gd name="adj" fmla="val 76271"/>
            </a:avLst>
          </a:prstGeom>
          <a:ln w="19050">
            <a:solidFill>
              <a:schemeClr val="bg1"/>
            </a:solidFill>
            <a:prstDash val="lgDashDot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14pt" pitchFamily="2" charset="0"/>
            </a:endParaRPr>
          </a:p>
        </p:txBody>
      </p:sp>
      <p:pic>
        <p:nvPicPr>
          <p:cNvPr id="50" name="Graphic 49" descr="Thumbs up sign with solid fill">
            <a:extLst>
              <a:ext uri="{FF2B5EF4-FFF2-40B4-BE49-F238E27FC236}">
                <a16:creationId xmlns:a16="http://schemas.microsoft.com/office/drawing/2014/main" id="{C9D96B12-10E3-B2BD-7983-42540374C3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2184" y="2252853"/>
            <a:ext cx="420039" cy="420039"/>
          </a:xfrm>
          <a:prstGeom prst="rect">
            <a:avLst/>
          </a:prstGeom>
        </p:spPr>
      </p:pic>
      <p:sp>
        <p:nvSpPr>
          <p:cNvPr id="6" name="TextBox 5">
            <a:extLst>
              <a:ext uri="{FF2B5EF4-FFF2-40B4-BE49-F238E27FC236}">
                <a16:creationId xmlns:a16="http://schemas.microsoft.com/office/drawing/2014/main" id="{9409BD4A-4268-8656-995C-3B929A401E9B}"/>
              </a:ext>
            </a:extLst>
          </p:cNvPr>
          <p:cNvSpPr txBox="1"/>
          <p:nvPr/>
        </p:nvSpPr>
        <p:spPr>
          <a:xfrm>
            <a:off x="5339736" y="1823590"/>
            <a:ext cx="1715534" cy="369332"/>
          </a:xfrm>
          <a:prstGeom prst="rect">
            <a:avLst/>
          </a:prstGeom>
          <a:noFill/>
        </p:spPr>
        <p:txBody>
          <a:bodyPr wrap="none" rtlCol="0">
            <a:spAutoFit/>
          </a:bodyPr>
          <a:lstStyle/>
          <a:p>
            <a:r>
              <a:rPr lang="en-US" dirty="0">
                <a:solidFill>
                  <a:schemeClr val="bg1"/>
                </a:solidFill>
                <a:latin typeface="DM Sans 14pt" pitchFamily="2" charset="0"/>
              </a:rPr>
              <a:t>Design Gallery</a:t>
            </a:r>
          </a:p>
        </p:txBody>
      </p:sp>
      <p:sp>
        <p:nvSpPr>
          <p:cNvPr id="13" name="TextBox 12">
            <a:extLst>
              <a:ext uri="{FF2B5EF4-FFF2-40B4-BE49-F238E27FC236}">
                <a16:creationId xmlns:a16="http://schemas.microsoft.com/office/drawing/2014/main" id="{7FB43C25-A380-7A5B-8F41-27FDCB1245A7}"/>
              </a:ext>
            </a:extLst>
          </p:cNvPr>
          <p:cNvSpPr txBox="1"/>
          <p:nvPr/>
        </p:nvSpPr>
        <p:spPr>
          <a:xfrm>
            <a:off x="749593" y="4951386"/>
            <a:ext cx="5650776" cy="1077218"/>
          </a:xfrm>
          <a:prstGeom prst="rect">
            <a:avLst/>
          </a:prstGeom>
          <a:noFill/>
        </p:spPr>
        <p:txBody>
          <a:bodyPr wrap="square" rtlCol="0">
            <a:spAutoFit/>
          </a:bodyPr>
          <a:lstStyle/>
          <a:p>
            <a:pPr algn="just"/>
            <a:r>
              <a:rPr lang="en-US" sz="1600" dirty="0">
                <a:solidFill>
                  <a:schemeClr val="bg1"/>
                </a:solidFill>
                <a:latin typeface="DM Sans 14pt" pitchFamily="2" charset="0"/>
                <a:ea typeface="Cambria Math" panose="02040503050406030204" pitchFamily="18" charset="0"/>
              </a:rPr>
              <a:t>Browse our Gallery of upcoming products and invest into the product of your interest. Investment can be done to support individual stages such as prototyping or IP filing, or to support the full product development journey</a:t>
            </a:r>
          </a:p>
        </p:txBody>
      </p:sp>
      <p:sp>
        <p:nvSpPr>
          <p:cNvPr id="16" name="TextBox 15">
            <a:extLst>
              <a:ext uri="{FF2B5EF4-FFF2-40B4-BE49-F238E27FC236}">
                <a16:creationId xmlns:a16="http://schemas.microsoft.com/office/drawing/2014/main" id="{0B8E8176-633C-774F-8E23-EE19C01D2FB3}"/>
              </a:ext>
            </a:extLst>
          </p:cNvPr>
          <p:cNvSpPr txBox="1"/>
          <p:nvPr/>
        </p:nvSpPr>
        <p:spPr>
          <a:xfrm>
            <a:off x="6768502" y="4949646"/>
            <a:ext cx="5251066" cy="584775"/>
          </a:xfrm>
          <a:prstGeom prst="rect">
            <a:avLst/>
          </a:prstGeom>
          <a:noFill/>
        </p:spPr>
        <p:txBody>
          <a:bodyPr wrap="square" rtlCol="0">
            <a:spAutoFit/>
          </a:bodyPr>
          <a:lstStyle/>
          <a:p>
            <a:pPr algn="just"/>
            <a:r>
              <a:rPr lang="en-US" sz="1600" dirty="0">
                <a:solidFill>
                  <a:schemeClr val="bg1"/>
                </a:solidFill>
                <a:latin typeface="DM Sans 14pt" pitchFamily="2" charset="0"/>
                <a:ea typeface="Cambria Math" panose="02040503050406030204" pitchFamily="18" charset="0"/>
              </a:rPr>
              <a:t>Reap the proportional returns of your investments on the Design when it goes for sale. </a:t>
            </a:r>
          </a:p>
        </p:txBody>
      </p:sp>
      <p:cxnSp>
        <p:nvCxnSpPr>
          <p:cNvPr id="46" name="Straight Connector 45">
            <a:extLst>
              <a:ext uri="{FF2B5EF4-FFF2-40B4-BE49-F238E27FC236}">
                <a16:creationId xmlns:a16="http://schemas.microsoft.com/office/drawing/2014/main" id="{52257951-1FB8-BA52-BF30-20E66B238342}"/>
              </a:ext>
            </a:extLst>
          </p:cNvPr>
          <p:cNvCxnSpPr>
            <a:cxnSpLocks/>
          </p:cNvCxnSpPr>
          <p:nvPr/>
        </p:nvCxnSpPr>
        <p:spPr>
          <a:xfrm>
            <a:off x="6384580" y="5027389"/>
            <a:ext cx="0" cy="987592"/>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E3ECE07-654D-20F8-C2AD-C7E7B93E52C7}"/>
              </a:ext>
            </a:extLst>
          </p:cNvPr>
          <p:cNvCxnSpPr>
            <a:cxnSpLocks/>
          </p:cNvCxnSpPr>
          <p:nvPr/>
        </p:nvCxnSpPr>
        <p:spPr>
          <a:xfrm>
            <a:off x="531042" y="4875929"/>
            <a:ext cx="11348429"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4341FC99-8D71-87F8-205B-53DDDE450D7C}"/>
              </a:ext>
            </a:extLst>
          </p:cNvPr>
          <p:cNvSpPr/>
          <p:nvPr/>
        </p:nvSpPr>
        <p:spPr>
          <a:xfrm rot="228186">
            <a:off x="535316" y="504757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51" name="Oval 50">
            <a:extLst>
              <a:ext uri="{FF2B5EF4-FFF2-40B4-BE49-F238E27FC236}">
                <a16:creationId xmlns:a16="http://schemas.microsoft.com/office/drawing/2014/main" id="{D8E3AFA2-9C2F-27F8-3095-14A91EBFB385}"/>
              </a:ext>
            </a:extLst>
          </p:cNvPr>
          <p:cNvSpPr/>
          <p:nvPr/>
        </p:nvSpPr>
        <p:spPr>
          <a:xfrm rot="228186">
            <a:off x="6570992" y="503685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cxnSp>
        <p:nvCxnSpPr>
          <p:cNvPr id="80" name="Straight Connector 79">
            <a:extLst>
              <a:ext uri="{FF2B5EF4-FFF2-40B4-BE49-F238E27FC236}">
                <a16:creationId xmlns:a16="http://schemas.microsoft.com/office/drawing/2014/main" id="{0B846AAD-E2D8-D34E-4DBD-E27475DD4847}"/>
              </a:ext>
            </a:extLst>
          </p:cNvPr>
          <p:cNvCxnSpPr>
            <a:cxnSpLocks/>
          </p:cNvCxnSpPr>
          <p:nvPr/>
        </p:nvCxnSpPr>
        <p:spPr>
          <a:xfrm flipH="1">
            <a:off x="3796439" y="2351998"/>
            <a:ext cx="12507" cy="1798494"/>
          </a:xfrm>
          <a:prstGeom prst="line">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39BA4DF9-53D6-677F-024C-C925C4E1D64F}"/>
              </a:ext>
            </a:extLst>
          </p:cNvPr>
          <p:cNvSpPr/>
          <p:nvPr/>
        </p:nvSpPr>
        <p:spPr>
          <a:xfrm rot="228186">
            <a:off x="3725119" y="2233055"/>
            <a:ext cx="183468" cy="181615"/>
          </a:xfrm>
          <a:prstGeom prst="ellipse">
            <a:avLst/>
          </a:prstGeom>
          <a:solidFill>
            <a:schemeClr val="accent2"/>
          </a:solidFill>
          <a:ln w="38100">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82" name="Oval 81">
            <a:extLst>
              <a:ext uri="{FF2B5EF4-FFF2-40B4-BE49-F238E27FC236}">
                <a16:creationId xmlns:a16="http://schemas.microsoft.com/office/drawing/2014/main" id="{07EBE873-6B05-EE31-8FF3-236CD1571F51}"/>
              </a:ext>
            </a:extLst>
          </p:cNvPr>
          <p:cNvSpPr/>
          <p:nvPr/>
        </p:nvSpPr>
        <p:spPr>
          <a:xfrm rot="228186">
            <a:off x="3710371" y="2783388"/>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83" name="Oval 82">
            <a:extLst>
              <a:ext uri="{FF2B5EF4-FFF2-40B4-BE49-F238E27FC236}">
                <a16:creationId xmlns:a16="http://schemas.microsoft.com/office/drawing/2014/main" id="{594E6697-C7DC-11AA-52DB-94646C47208C}"/>
              </a:ext>
            </a:extLst>
          </p:cNvPr>
          <p:cNvSpPr/>
          <p:nvPr/>
        </p:nvSpPr>
        <p:spPr>
          <a:xfrm rot="228186">
            <a:off x="3710371" y="3333720"/>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84" name="TextBox 83">
            <a:extLst>
              <a:ext uri="{FF2B5EF4-FFF2-40B4-BE49-F238E27FC236}">
                <a16:creationId xmlns:a16="http://schemas.microsoft.com/office/drawing/2014/main" id="{1D12D86C-ECEB-6D91-2BE3-8969F4A4FB55}"/>
              </a:ext>
            </a:extLst>
          </p:cNvPr>
          <p:cNvSpPr txBox="1"/>
          <p:nvPr/>
        </p:nvSpPr>
        <p:spPr>
          <a:xfrm>
            <a:off x="2554543" y="2153168"/>
            <a:ext cx="1055097"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Ideation</a:t>
            </a:r>
          </a:p>
        </p:txBody>
      </p:sp>
      <p:sp>
        <p:nvSpPr>
          <p:cNvPr id="85" name="TextBox 84">
            <a:extLst>
              <a:ext uri="{FF2B5EF4-FFF2-40B4-BE49-F238E27FC236}">
                <a16:creationId xmlns:a16="http://schemas.microsoft.com/office/drawing/2014/main" id="{AC840222-41EA-A5CF-7A01-EA1DD3E6B58A}"/>
              </a:ext>
            </a:extLst>
          </p:cNvPr>
          <p:cNvSpPr txBox="1"/>
          <p:nvPr/>
        </p:nvSpPr>
        <p:spPr>
          <a:xfrm>
            <a:off x="1479691" y="2650444"/>
            <a:ext cx="2274982"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Design &amp; Prototype</a:t>
            </a:r>
          </a:p>
        </p:txBody>
      </p:sp>
      <p:sp>
        <p:nvSpPr>
          <p:cNvPr id="86" name="TextBox 85">
            <a:extLst>
              <a:ext uri="{FF2B5EF4-FFF2-40B4-BE49-F238E27FC236}">
                <a16:creationId xmlns:a16="http://schemas.microsoft.com/office/drawing/2014/main" id="{E7BE1D33-E8F2-DC1C-92FB-F61C9BB74EB6}"/>
              </a:ext>
            </a:extLst>
          </p:cNvPr>
          <p:cNvSpPr txBox="1"/>
          <p:nvPr/>
        </p:nvSpPr>
        <p:spPr>
          <a:xfrm>
            <a:off x="864319" y="3209358"/>
            <a:ext cx="2903359"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IP (Trade Secret / Patent)</a:t>
            </a:r>
          </a:p>
        </p:txBody>
      </p:sp>
      <p:sp>
        <p:nvSpPr>
          <p:cNvPr id="87" name="Oval 86">
            <a:extLst>
              <a:ext uri="{FF2B5EF4-FFF2-40B4-BE49-F238E27FC236}">
                <a16:creationId xmlns:a16="http://schemas.microsoft.com/office/drawing/2014/main" id="{20181E07-70F5-F2AD-B7A9-01D16F55754C}"/>
              </a:ext>
            </a:extLst>
          </p:cNvPr>
          <p:cNvSpPr/>
          <p:nvPr/>
        </p:nvSpPr>
        <p:spPr>
          <a:xfrm rot="228186">
            <a:off x="3695623" y="388405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88" name="TextBox 87">
            <a:extLst>
              <a:ext uri="{FF2B5EF4-FFF2-40B4-BE49-F238E27FC236}">
                <a16:creationId xmlns:a16="http://schemas.microsoft.com/office/drawing/2014/main" id="{B500D338-FF44-CBB6-33A3-78EA34CB8602}"/>
              </a:ext>
            </a:extLst>
          </p:cNvPr>
          <p:cNvSpPr txBox="1"/>
          <p:nvPr/>
        </p:nvSpPr>
        <p:spPr>
          <a:xfrm>
            <a:off x="529494" y="3753024"/>
            <a:ext cx="321434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Documentation &amp; Packaging</a:t>
            </a:r>
          </a:p>
        </p:txBody>
      </p:sp>
      <p:sp>
        <p:nvSpPr>
          <p:cNvPr id="89" name="Left Bracket 88">
            <a:extLst>
              <a:ext uri="{FF2B5EF4-FFF2-40B4-BE49-F238E27FC236}">
                <a16:creationId xmlns:a16="http://schemas.microsoft.com/office/drawing/2014/main" id="{3C0587E6-B447-1241-2B58-36F2DF541DF3}"/>
              </a:ext>
            </a:extLst>
          </p:cNvPr>
          <p:cNvSpPr/>
          <p:nvPr/>
        </p:nvSpPr>
        <p:spPr>
          <a:xfrm rot="16200000">
            <a:off x="4825701" y="3130532"/>
            <a:ext cx="406375" cy="2483062"/>
          </a:xfrm>
          <a:prstGeom prst="leftBracket">
            <a:avLst>
              <a:gd name="adj" fmla="val 76271"/>
            </a:avLst>
          </a:prstGeom>
          <a:ln w="19050">
            <a:solidFill>
              <a:schemeClr val="bg1"/>
            </a:solidFill>
            <a:prstDash val="lgDashDot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14pt" pitchFamily="2" charset="0"/>
            </a:endParaRPr>
          </a:p>
        </p:txBody>
      </p:sp>
      <p:sp>
        <p:nvSpPr>
          <p:cNvPr id="90" name="Oval 89">
            <a:extLst>
              <a:ext uri="{FF2B5EF4-FFF2-40B4-BE49-F238E27FC236}">
                <a16:creationId xmlns:a16="http://schemas.microsoft.com/office/drawing/2014/main" id="{61AA5FF3-610B-A7EA-3F62-B3976D4E480B}"/>
              </a:ext>
            </a:extLst>
          </p:cNvPr>
          <p:cNvSpPr/>
          <p:nvPr/>
        </p:nvSpPr>
        <p:spPr>
          <a:xfrm rot="228186">
            <a:off x="6131110" y="157889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grpSp>
        <p:nvGrpSpPr>
          <p:cNvPr id="101" name="Group 100">
            <a:extLst>
              <a:ext uri="{FF2B5EF4-FFF2-40B4-BE49-F238E27FC236}">
                <a16:creationId xmlns:a16="http://schemas.microsoft.com/office/drawing/2014/main" id="{5F7F0258-EA27-2945-D321-B46158B3CE1D}"/>
              </a:ext>
            </a:extLst>
          </p:cNvPr>
          <p:cNvGrpSpPr/>
          <p:nvPr/>
        </p:nvGrpSpPr>
        <p:grpSpPr>
          <a:xfrm>
            <a:off x="3808945" y="1671487"/>
            <a:ext cx="2315574" cy="867545"/>
            <a:chOff x="3808945" y="1684777"/>
            <a:chExt cx="2073278" cy="1236613"/>
          </a:xfrm>
        </p:grpSpPr>
        <p:sp>
          <p:nvSpPr>
            <p:cNvPr id="98" name="Arc 97">
              <a:extLst>
                <a:ext uri="{FF2B5EF4-FFF2-40B4-BE49-F238E27FC236}">
                  <a16:creationId xmlns:a16="http://schemas.microsoft.com/office/drawing/2014/main" id="{6E2F6953-34CE-92E1-7AC4-AD4A3B11F9E6}"/>
                </a:ext>
              </a:extLst>
            </p:cNvPr>
            <p:cNvSpPr/>
            <p:nvPr/>
          </p:nvSpPr>
          <p:spPr>
            <a:xfrm flipH="1">
              <a:off x="3808945" y="1684777"/>
              <a:ext cx="625619" cy="1236613"/>
            </a:xfrm>
            <a:prstGeom prst="arc">
              <a:avLst/>
            </a:prstGeom>
            <a:ln w="19050">
              <a:solidFill>
                <a:schemeClr val="accent3"/>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C80FEFF9-5CAE-114D-2854-81C629437F90}"/>
                </a:ext>
              </a:extLst>
            </p:cNvPr>
            <p:cNvCxnSpPr>
              <a:cxnSpLocks/>
              <a:endCxn id="98" idx="0"/>
            </p:cNvCxnSpPr>
            <p:nvPr/>
          </p:nvCxnSpPr>
          <p:spPr>
            <a:xfrm flipH="1" flipV="1">
              <a:off x="4121755" y="1684777"/>
              <a:ext cx="1760468" cy="2333"/>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71151790-89E2-F0D1-F8F6-F74AB6ECBDA7}"/>
              </a:ext>
            </a:extLst>
          </p:cNvPr>
          <p:cNvGrpSpPr/>
          <p:nvPr/>
        </p:nvGrpSpPr>
        <p:grpSpPr>
          <a:xfrm flipH="1">
            <a:off x="6307935" y="1659668"/>
            <a:ext cx="2582378" cy="1122319"/>
            <a:chOff x="3808945" y="1675358"/>
            <a:chExt cx="2073278" cy="894329"/>
          </a:xfrm>
        </p:grpSpPr>
        <p:sp>
          <p:nvSpPr>
            <p:cNvPr id="103" name="Arc 102">
              <a:extLst>
                <a:ext uri="{FF2B5EF4-FFF2-40B4-BE49-F238E27FC236}">
                  <a16:creationId xmlns:a16="http://schemas.microsoft.com/office/drawing/2014/main" id="{5D6E36BE-2B76-8F51-0F6A-33F4E848E698}"/>
                </a:ext>
              </a:extLst>
            </p:cNvPr>
            <p:cNvSpPr/>
            <p:nvPr/>
          </p:nvSpPr>
          <p:spPr>
            <a:xfrm flipH="1">
              <a:off x="3808945" y="1700513"/>
              <a:ext cx="707606" cy="869174"/>
            </a:xfrm>
            <a:prstGeom prst="arc">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45B41257-27AE-1380-3AB7-E381BB42C955}"/>
                </a:ext>
              </a:extLst>
            </p:cNvPr>
            <p:cNvCxnSpPr>
              <a:cxnSpLocks/>
              <a:endCxn id="103" idx="0"/>
            </p:cNvCxnSpPr>
            <p:nvPr/>
          </p:nvCxnSpPr>
          <p:spPr>
            <a:xfrm flipH="1">
              <a:off x="4162748" y="1675358"/>
              <a:ext cx="1719475" cy="25155"/>
            </a:xfrm>
            <a:prstGeom prst="line">
              <a:avLst/>
            </a:prstGeom>
            <a:ln w="38100">
              <a:solidFill>
                <a:schemeClr val="accent3"/>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E3322F27-9D2E-B464-5B51-7CF1A9F13705}"/>
              </a:ext>
            </a:extLst>
          </p:cNvPr>
          <p:cNvSpPr txBox="1"/>
          <p:nvPr/>
        </p:nvSpPr>
        <p:spPr>
          <a:xfrm>
            <a:off x="3997026" y="1785364"/>
            <a:ext cx="393056" cy="523220"/>
          </a:xfrm>
          <a:prstGeom prst="rect">
            <a:avLst/>
          </a:prstGeom>
          <a:noFill/>
        </p:spPr>
        <p:txBody>
          <a:bodyPr wrap="none" rtlCol="0">
            <a:spAutoFit/>
          </a:bodyPr>
          <a:lstStyle/>
          <a:p>
            <a:r>
              <a:rPr lang="en-US" sz="2800" dirty="0">
                <a:solidFill>
                  <a:schemeClr val="accent3"/>
                </a:solidFill>
                <a:latin typeface="DM Sans 14pt" pitchFamily="2" charset="0"/>
              </a:rPr>
              <a:t>$</a:t>
            </a:r>
          </a:p>
        </p:txBody>
      </p:sp>
      <p:sp>
        <p:nvSpPr>
          <p:cNvPr id="112" name="TextBox 111">
            <a:extLst>
              <a:ext uri="{FF2B5EF4-FFF2-40B4-BE49-F238E27FC236}">
                <a16:creationId xmlns:a16="http://schemas.microsoft.com/office/drawing/2014/main" id="{ECC9834C-063F-B13B-5C35-C7C246933328}"/>
              </a:ext>
            </a:extLst>
          </p:cNvPr>
          <p:cNvSpPr txBox="1"/>
          <p:nvPr/>
        </p:nvSpPr>
        <p:spPr>
          <a:xfrm>
            <a:off x="7938010" y="1753218"/>
            <a:ext cx="833883" cy="523220"/>
          </a:xfrm>
          <a:prstGeom prst="rect">
            <a:avLst/>
          </a:prstGeom>
          <a:noFill/>
        </p:spPr>
        <p:txBody>
          <a:bodyPr wrap="none" rtlCol="0">
            <a:spAutoFit/>
          </a:bodyPr>
          <a:lstStyle/>
          <a:p>
            <a:r>
              <a:rPr lang="en-US" sz="2800" b="1" dirty="0">
                <a:solidFill>
                  <a:schemeClr val="accent3"/>
                </a:solidFill>
                <a:latin typeface="DM Sans 14pt" pitchFamily="2" charset="0"/>
              </a:rPr>
              <a:t>$$$</a:t>
            </a:r>
          </a:p>
        </p:txBody>
      </p:sp>
      <p:sp>
        <p:nvSpPr>
          <p:cNvPr id="27" name="Oval 26">
            <a:extLst>
              <a:ext uri="{FF2B5EF4-FFF2-40B4-BE49-F238E27FC236}">
                <a16:creationId xmlns:a16="http://schemas.microsoft.com/office/drawing/2014/main" id="{2856ACB1-5C5F-1A00-8359-D2F285D7BEE2}"/>
              </a:ext>
            </a:extLst>
          </p:cNvPr>
          <p:cNvSpPr/>
          <p:nvPr/>
        </p:nvSpPr>
        <p:spPr>
          <a:xfrm rot="228186">
            <a:off x="8799124" y="3091426"/>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cxnSp>
        <p:nvCxnSpPr>
          <p:cNvPr id="115" name="Straight Connector 114">
            <a:extLst>
              <a:ext uri="{FF2B5EF4-FFF2-40B4-BE49-F238E27FC236}">
                <a16:creationId xmlns:a16="http://schemas.microsoft.com/office/drawing/2014/main" id="{1A42F333-5AC3-D34E-ED91-1E4B1FAAA5E5}"/>
              </a:ext>
            </a:extLst>
          </p:cNvPr>
          <p:cNvCxnSpPr>
            <a:cxnSpLocks/>
            <a:stCxn id="103" idx="2"/>
            <a:endCxn id="27" idx="0"/>
          </p:cNvCxnSpPr>
          <p:nvPr/>
        </p:nvCxnSpPr>
        <p:spPr>
          <a:xfrm>
            <a:off x="8890313" y="2236612"/>
            <a:ext cx="6568" cy="855014"/>
          </a:xfrm>
          <a:prstGeom prst="line">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5BCDF79-149B-9794-4900-CEDA10C63345}"/>
              </a:ext>
            </a:extLst>
          </p:cNvPr>
          <p:cNvCxnSpPr>
            <a:cxnSpLocks/>
            <a:endCxn id="31" idx="2"/>
          </p:cNvCxnSpPr>
          <p:nvPr/>
        </p:nvCxnSpPr>
        <p:spPr>
          <a:xfrm>
            <a:off x="8890315" y="3278926"/>
            <a:ext cx="0" cy="892283"/>
          </a:xfrm>
          <a:prstGeom prst="line">
            <a:avLst/>
          </a:prstGeom>
          <a:ln w="19050">
            <a:solidFill>
              <a:schemeClr val="bg1"/>
            </a:solidFill>
            <a:prstDash val="lgDashDotDot"/>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829AA413-9AFB-207D-1F91-CD65AD957919}"/>
              </a:ext>
            </a:extLst>
          </p:cNvPr>
          <p:cNvGrpSpPr/>
          <p:nvPr/>
        </p:nvGrpSpPr>
        <p:grpSpPr>
          <a:xfrm>
            <a:off x="5420669" y="2202499"/>
            <a:ext cx="1573060" cy="2267145"/>
            <a:chOff x="1493587" y="1349155"/>
            <a:chExt cx="1573060" cy="2267145"/>
          </a:xfrm>
        </p:grpSpPr>
        <p:sp>
          <p:nvSpPr>
            <p:cNvPr id="3" name="Rectangle: Rounded Corners 2">
              <a:extLst>
                <a:ext uri="{FF2B5EF4-FFF2-40B4-BE49-F238E27FC236}">
                  <a16:creationId xmlns:a16="http://schemas.microsoft.com/office/drawing/2014/main" id="{F75FF5C2-B914-53CA-E08D-0C941707DA2E}"/>
                </a:ext>
              </a:extLst>
            </p:cNvPr>
            <p:cNvSpPr/>
            <p:nvPr/>
          </p:nvSpPr>
          <p:spPr>
            <a:xfrm>
              <a:off x="1493587"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4" name="Rectangle: Rounded Corners 3">
              <a:extLst>
                <a:ext uri="{FF2B5EF4-FFF2-40B4-BE49-F238E27FC236}">
                  <a16:creationId xmlns:a16="http://schemas.microsoft.com/office/drawing/2014/main" id="{300BFCFF-57B3-10A4-D674-2A6E30C8B932}"/>
                </a:ext>
              </a:extLst>
            </p:cNvPr>
            <p:cNvSpPr/>
            <p:nvPr/>
          </p:nvSpPr>
          <p:spPr>
            <a:xfrm>
              <a:off x="2030572"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0" name="Rectangle: Rounded Corners 9">
              <a:extLst>
                <a:ext uri="{FF2B5EF4-FFF2-40B4-BE49-F238E27FC236}">
                  <a16:creationId xmlns:a16="http://schemas.microsoft.com/office/drawing/2014/main" id="{936251EE-0580-6C50-1CBB-EA34BA4D8B0E}"/>
                </a:ext>
              </a:extLst>
            </p:cNvPr>
            <p:cNvSpPr/>
            <p:nvPr/>
          </p:nvSpPr>
          <p:spPr>
            <a:xfrm>
              <a:off x="2567556"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4" name="Rectangle: Rounded Corners 13">
              <a:extLst>
                <a:ext uri="{FF2B5EF4-FFF2-40B4-BE49-F238E27FC236}">
                  <a16:creationId xmlns:a16="http://schemas.microsoft.com/office/drawing/2014/main" id="{D010D0FF-40CF-C07F-BF42-73FF61D16F24}"/>
                </a:ext>
              </a:extLst>
            </p:cNvPr>
            <p:cNvSpPr/>
            <p:nvPr/>
          </p:nvSpPr>
          <p:spPr>
            <a:xfrm>
              <a:off x="1502988"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5" name="Rectangle: Rounded Corners 14">
              <a:extLst>
                <a:ext uri="{FF2B5EF4-FFF2-40B4-BE49-F238E27FC236}">
                  <a16:creationId xmlns:a16="http://schemas.microsoft.com/office/drawing/2014/main" id="{ADDCEAEA-A815-0992-8E33-B86160FC9760}"/>
                </a:ext>
              </a:extLst>
            </p:cNvPr>
            <p:cNvSpPr/>
            <p:nvPr/>
          </p:nvSpPr>
          <p:spPr>
            <a:xfrm>
              <a:off x="2039973"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3" name="Rectangle: Rounded Corners 32">
              <a:extLst>
                <a:ext uri="{FF2B5EF4-FFF2-40B4-BE49-F238E27FC236}">
                  <a16:creationId xmlns:a16="http://schemas.microsoft.com/office/drawing/2014/main" id="{460E79BC-DD3D-EB0D-FB54-ABE0AB3C4AD6}"/>
                </a:ext>
              </a:extLst>
            </p:cNvPr>
            <p:cNvSpPr/>
            <p:nvPr/>
          </p:nvSpPr>
          <p:spPr>
            <a:xfrm>
              <a:off x="2576957"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4" name="Rectangle: Rounded Corners 33">
              <a:extLst>
                <a:ext uri="{FF2B5EF4-FFF2-40B4-BE49-F238E27FC236}">
                  <a16:creationId xmlns:a16="http://schemas.microsoft.com/office/drawing/2014/main" id="{D8D3ADC5-A4B6-BFC6-979F-69EB766362B5}"/>
                </a:ext>
              </a:extLst>
            </p:cNvPr>
            <p:cNvSpPr/>
            <p:nvPr/>
          </p:nvSpPr>
          <p:spPr>
            <a:xfrm>
              <a:off x="1493587"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5" name="Rectangle: Rounded Corners 34">
              <a:extLst>
                <a:ext uri="{FF2B5EF4-FFF2-40B4-BE49-F238E27FC236}">
                  <a16:creationId xmlns:a16="http://schemas.microsoft.com/office/drawing/2014/main" id="{AA901C8E-34EC-FF29-5691-ED8BC4AEF4A2}"/>
                </a:ext>
              </a:extLst>
            </p:cNvPr>
            <p:cNvSpPr/>
            <p:nvPr/>
          </p:nvSpPr>
          <p:spPr>
            <a:xfrm>
              <a:off x="2030572"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6" name="Rectangle: Rounded Corners 35">
              <a:extLst>
                <a:ext uri="{FF2B5EF4-FFF2-40B4-BE49-F238E27FC236}">
                  <a16:creationId xmlns:a16="http://schemas.microsoft.com/office/drawing/2014/main" id="{F4F9221C-D93A-48A1-81B4-CE0D30E6C92E}"/>
                </a:ext>
              </a:extLst>
            </p:cNvPr>
            <p:cNvSpPr/>
            <p:nvPr/>
          </p:nvSpPr>
          <p:spPr>
            <a:xfrm>
              <a:off x="2567556"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7" name="Rectangle: Rounded Corners 36">
              <a:extLst>
                <a:ext uri="{FF2B5EF4-FFF2-40B4-BE49-F238E27FC236}">
                  <a16:creationId xmlns:a16="http://schemas.microsoft.com/office/drawing/2014/main" id="{FB3D5539-68C4-32D5-3D2E-51227DB6F962}"/>
                </a:ext>
              </a:extLst>
            </p:cNvPr>
            <p:cNvSpPr/>
            <p:nvPr/>
          </p:nvSpPr>
          <p:spPr>
            <a:xfrm>
              <a:off x="1502988"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8" name="Rectangle: Rounded Corners 37">
              <a:extLst>
                <a:ext uri="{FF2B5EF4-FFF2-40B4-BE49-F238E27FC236}">
                  <a16:creationId xmlns:a16="http://schemas.microsoft.com/office/drawing/2014/main" id="{72ABEDB4-52A0-D070-CFC3-EE040DFEB52E}"/>
                </a:ext>
              </a:extLst>
            </p:cNvPr>
            <p:cNvSpPr/>
            <p:nvPr/>
          </p:nvSpPr>
          <p:spPr>
            <a:xfrm>
              <a:off x="2039973" y="3093081"/>
              <a:ext cx="489690" cy="523219"/>
            </a:xfrm>
            <a:prstGeom prst="roundRect">
              <a:avLst/>
            </a:prstGeom>
            <a:solidFill>
              <a:srgbClr val="FF39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45" name="Rectangle: Rounded Corners 44">
              <a:extLst>
                <a:ext uri="{FF2B5EF4-FFF2-40B4-BE49-F238E27FC236}">
                  <a16:creationId xmlns:a16="http://schemas.microsoft.com/office/drawing/2014/main" id="{6DD066A6-2085-30A0-C79E-3B5103257043}"/>
                </a:ext>
              </a:extLst>
            </p:cNvPr>
            <p:cNvSpPr/>
            <p:nvPr/>
          </p:nvSpPr>
          <p:spPr>
            <a:xfrm>
              <a:off x="2576957"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grpSp>
    </p:spTree>
    <p:extLst>
      <p:ext uri="{BB962C8B-B14F-4D97-AF65-F5344CB8AC3E}">
        <p14:creationId xmlns:p14="http://schemas.microsoft.com/office/powerpoint/2010/main" val="3599977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Left Bracket 31">
            <a:extLst>
              <a:ext uri="{FF2B5EF4-FFF2-40B4-BE49-F238E27FC236}">
                <a16:creationId xmlns:a16="http://schemas.microsoft.com/office/drawing/2014/main" id="{AA8E1556-A549-D354-26E5-57848073D4E8}"/>
              </a:ext>
            </a:extLst>
          </p:cNvPr>
          <p:cNvSpPr/>
          <p:nvPr/>
        </p:nvSpPr>
        <p:spPr>
          <a:xfrm rot="16200000" flipH="1">
            <a:off x="7349200" y="758586"/>
            <a:ext cx="468488" cy="2580993"/>
          </a:xfrm>
          <a:prstGeom prst="leftBracket">
            <a:avLst>
              <a:gd name="adj" fmla="val 76271"/>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14pt" pitchFamily="2" charset="0"/>
            </a:endParaRPr>
          </a:p>
        </p:txBody>
      </p:sp>
      <p:cxnSp>
        <p:nvCxnSpPr>
          <p:cNvPr id="24" name="Straight Connector 23">
            <a:extLst>
              <a:ext uri="{FF2B5EF4-FFF2-40B4-BE49-F238E27FC236}">
                <a16:creationId xmlns:a16="http://schemas.microsoft.com/office/drawing/2014/main" id="{12D2AAC6-AF92-9EA6-7C91-59D7E9E3C751}"/>
              </a:ext>
            </a:extLst>
          </p:cNvPr>
          <p:cNvCxnSpPr>
            <a:cxnSpLocks/>
          </p:cNvCxnSpPr>
          <p:nvPr/>
        </p:nvCxnSpPr>
        <p:spPr>
          <a:xfrm>
            <a:off x="8873941" y="2343183"/>
            <a:ext cx="0" cy="1633128"/>
          </a:xfrm>
          <a:prstGeom prst="line">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614FE29-F4CA-B45A-F468-EEA678DA65F7}"/>
              </a:ext>
            </a:extLst>
          </p:cNvPr>
          <p:cNvSpPr txBox="1"/>
          <p:nvPr/>
        </p:nvSpPr>
        <p:spPr>
          <a:xfrm>
            <a:off x="995448" y="740222"/>
            <a:ext cx="8973932" cy="769441"/>
          </a:xfrm>
          <a:prstGeom prst="rect">
            <a:avLst/>
          </a:prstGeom>
          <a:noFill/>
        </p:spPr>
        <p:txBody>
          <a:bodyPr wrap="none" rtlCol="0">
            <a:spAutoFit/>
          </a:bodyPr>
          <a:lstStyle/>
          <a:p>
            <a:r>
              <a:rPr lang="en-US" sz="4400" b="1" dirty="0">
                <a:solidFill>
                  <a:schemeClr val="bg1"/>
                </a:solidFill>
                <a:latin typeface="DM Sans 14pt" pitchFamily="2" charset="0"/>
                <a:ea typeface="Cambria Math" panose="02040503050406030204" pitchFamily="18" charset="0"/>
              </a:rPr>
              <a:t>Invest</a:t>
            </a:r>
            <a:r>
              <a:rPr lang="en-US" sz="2800" dirty="0">
                <a:solidFill>
                  <a:schemeClr val="bg1"/>
                </a:solidFill>
                <a:latin typeface="DM Sans 14pt" pitchFamily="2" charset="0"/>
                <a:ea typeface="Cambria Math" panose="02040503050406030204" pitchFamily="18" charset="0"/>
              </a:rPr>
              <a:t> into the real estate of Product Design &amp; IP</a:t>
            </a:r>
          </a:p>
        </p:txBody>
      </p:sp>
      <p:pic>
        <p:nvPicPr>
          <p:cNvPr id="17" name="Graphic 16" descr="Handshake with solid fill">
            <a:extLst>
              <a:ext uri="{FF2B5EF4-FFF2-40B4-BE49-F238E27FC236}">
                <a16:creationId xmlns:a16="http://schemas.microsoft.com/office/drawing/2014/main" id="{2360C56B-E6E3-683F-EFF7-71FA6E4C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5882" y="2668538"/>
            <a:ext cx="914400" cy="914400"/>
          </a:xfrm>
          <a:prstGeom prst="rect">
            <a:avLst/>
          </a:prstGeom>
        </p:spPr>
      </p:pic>
      <p:sp>
        <p:nvSpPr>
          <p:cNvPr id="18" name="Oval 17">
            <a:extLst>
              <a:ext uri="{FF2B5EF4-FFF2-40B4-BE49-F238E27FC236}">
                <a16:creationId xmlns:a16="http://schemas.microsoft.com/office/drawing/2014/main" id="{D4B9469F-E562-8177-AE00-88FAFC69382C}"/>
              </a:ext>
            </a:extLst>
          </p:cNvPr>
          <p:cNvSpPr/>
          <p:nvPr/>
        </p:nvSpPr>
        <p:spPr>
          <a:xfrm rot="228186">
            <a:off x="8792822" y="2725193"/>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19" name="Oval 18">
            <a:extLst>
              <a:ext uri="{FF2B5EF4-FFF2-40B4-BE49-F238E27FC236}">
                <a16:creationId xmlns:a16="http://schemas.microsoft.com/office/drawing/2014/main" id="{5B738FD7-778F-DD6B-FC93-86186A8B6962}"/>
              </a:ext>
            </a:extLst>
          </p:cNvPr>
          <p:cNvSpPr/>
          <p:nvPr/>
        </p:nvSpPr>
        <p:spPr>
          <a:xfrm rot="228186">
            <a:off x="8791168" y="3271903"/>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20" name="Oval 19">
            <a:extLst>
              <a:ext uri="{FF2B5EF4-FFF2-40B4-BE49-F238E27FC236}">
                <a16:creationId xmlns:a16="http://schemas.microsoft.com/office/drawing/2014/main" id="{289F7B41-C987-0468-44E2-E252D365ABB3}"/>
              </a:ext>
            </a:extLst>
          </p:cNvPr>
          <p:cNvSpPr/>
          <p:nvPr/>
        </p:nvSpPr>
        <p:spPr>
          <a:xfrm rot="228186">
            <a:off x="8791168" y="3818200"/>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21" name="TextBox 20">
            <a:extLst>
              <a:ext uri="{FF2B5EF4-FFF2-40B4-BE49-F238E27FC236}">
                <a16:creationId xmlns:a16="http://schemas.microsoft.com/office/drawing/2014/main" id="{01651AC1-E509-8B84-8204-ADB1FD09BED1}"/>
              </a:ext>
            </a:extLst>
          </p:cNvPr>
          <p:cNvSpPr txBox="1"/>
          <p:nvPr/>
        </p:nvSpPr>
        <p:spPr>
          <a:xfrm>
            <a:off x="9066561" y="2619821"/>
            <a:ext cx="1364476"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Production</a:t>
            </a:r>
          </a:p>
        </p:txBody>
      </p:sp>
      <p:sp>
        <p:nvSpPr>
          <p:cNvPr id="22" name="TextBox 21">
            <a:extLst>
              <a:ext uri="{FF2B5EF4-FFF2-40B4-BE49-F238E27FC236}">
                <a16:creationId xmlns:a16="http://schemas.microsoft.com/office/drawing/2014/main" id="{2064FB96-6158-AF92-140E-F5F796FB1A97}"/>
              </a:ext>
            </a:extLst>
          </p:cNvPr>
          <p:cNvSpPr txBox="1"/>
          <p:nvPr/>
        </p:nvSpPr>
        <p:spPr>
          <a:xfrm>
            <a:off x="9066561" y="3151190"/>
            <a:ext cx="124425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Marketing</a:t>
            </a:r>
          </a:p>
        </p:txBody>
      </p:sp>
      <p:sp>
        <p:nvSpPr>
          <p:cNvPr id="23" name="TextBox 22">
            <a:extLst>
              <a:ext uri="{FF2B5EF4-FFF2-40B4-BE49-F238E27FC236}">
                <a16:creationId xmlns:a16="http://schemas.microsoft.com/office/drawing/2014/main" id="{B59F88B4-69E0-D637-F129-FE008DDADDAC}"/>
              </a:ext>
            </a:extLst>
          </p:cNvPr>
          <p:cNvSpPr txBox="1"/>
          <p:nvPr/>
        </p:nvSpPr>
        <p:spPr>
          <a:xfrm>
            <a:off x="9066560" y="3712828"/>
            <a:ext cx="74251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Sales</a:t>
            </a:r>
          </a:p>
        </p:txBody>
      </p:sp>
      <p:sp>
        <p:nvSpPr>
          <p:cNvPr id="25" name="Oval 24">
            <a:extLst>
              <a:ext uri="{FF2B5EF4-FFF2-40B4-BE49-F238E27FC236}">
                <a16:creationId xmlns:a16="http://schemas.microsoft.com/office/drawing/2014/main" id="{52DFF59E-29DE-C2E2-A088-2816D36E1C10}"/>
              </a:ext>
            </a:extLst>
          </p:cNvPr>
          <p:cNvSpPr/>
          <p:nvPr/>
        </p:nvSpPr>
        <p:spPr>
          <a:xfrm rot="228186">
            <a:off x="8791891" y="2187202"/>
            <a:ext cx="183468" cy="181615"/>
          </a:xfrm>
          <a:prstGeom prst="ellipse">
            <a:avLst/>
          </a:prstGeom>
          <a:solidFill>
            <a:schemeClr val="accent2"/>
          </a:solidFill>
          <a:ln w="38100">
            <a:solidFill>
              <a:schemeClr val="accent3"/>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26" name="TextBox 25">
            <a:extLst>
              <a:ext uri="{FF2B5EF4-FFF2-40B4-BE49-F238E27FC236}">
                <a16:creationId xmlns:a16="http://schemas.microsoft.com/office/drawing/2014/main" id="{97E0672A-1642-425C-C105-6B88A98700E2}"/>
              </a:ext>
            </a:extLst>
          </p:cNvPr>
          <p:cNvSpPr txBox="1"/>
          <p:nvPr/>
        </p:nvSpPr>
        <p:spPr>
          <a:xfrm>
            <a:off x="9067283" y="2081830"/>
            <a:ext cx="1875835"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Design Services</a:t>
            </a:r>
          </a:p>
        </p:txBody>
      </p:sp>
      <p:sp>
        <p:nvSpPr>
          <p:cNvPr id="27" name="Oval 26">
            <a:extLst>
              <a:ext uri="{FF2B5EF4-FFF2-40B4-BE49-F238E27FC236}">
                <a16:creationId xmlns:a16="http://schemas.microsoft.com/office/drawing/2014/main" id="{2856ACB1-5C5F-1A00-8359-D2F285D7BEE2}"/>
              </a:ext>
            </a:extLst>
          </p:cNvPr>
          <p:cNvSpPr/>
          <p:nvPr/>
        </p:nvSpPr>
        <p:spPr>
          <a:xfrm rot="228186">
            <a:off x="6211079" y="2357314"/>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28" name="Oval 27">
            <a:extLst>
              <a:ext uri="{FF2B5EF4-FFF2-40B4-BE49-F238E27FC236}">
                <a16:creationId xmlns:a16="http://schemas.microsoft.com/office/drawing/2014/main" id="{B28C1D9B-82D3-9C9F-8B84-A1408AD9ED92}"/>
              </a:ext>
            </a:extLst>
          </p:cNvPr>
          <p:cNvSpPr/>
          <p:nvPr/>
        </p:nvSpPr>
        <p:spPr>
          <a:xfrm rot="228186">
            <a:off x="6213483" y="3852837"/>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29" name="TextBox 28">
            <a:extLst>
              <a:ext uri="{FF2B5EF4-FFF2-40B4-BE49-F238E27FC236}">
                <a16:creationId xmlns:a16="http://schemas.microsoft.com/office/drawing/2014/main" id="{F8FDC3EB-9074-E2E0-2C38-9018653B8632}"/>
              </a:ext>
            </a:extLst>
          </p:cNvPr>
          <p:cNvSpPr txBox="1"/>
          <p:nvPr/>
        </p:nvSpPr>
        <p:spPr>
          <a:xfrm>
            <a:off x="5377050" y="3419267"/>
            <a:ext cx="216758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Sale of Design &amp; IP</a:t>
            </a:r>
          </a:p>
        </p:txBody>
      </p:sp>
      <p:sp>
        <p:nvSpPr>
          <p:cNvPr id="30" name="TextBox 29">
            <a:extLst>
              <a:ext uri="{FF2B5EF4-FFF2-40B4-BE49-F238E27FC236}">
                <a16:creationId xmlns:a16="http://schemas.microsoft.com/office/drawing/2014/main" id="{75E99EE3-CEB7-F7FA-61A7-7402D8D040BC}"/>
              </a:ext>
            </a:extLst>
          </p:cNvPr>
          <p:cNvSpPr txBox="1"/>
          <p:nvPr/>
        </p:nvSpPr>
        <p:spPr>
          <a:xfrm>
            <a:off x="5248488" y="2526106"/>
            <a:ext cx="2371162"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Expertise Relocation</a:t>
            </a:r>
          </a:p>
        </p:txBody>
      </p:sp>
      <p:sp>
        <p:nvSpPr>
          <p:cNvPr id="31" name="Left Bracket 30">
            <a:extLst>
              <a:ext uri="{FF2B5EF4-FFF2-40B4-BE49-F238E27FC236}">
                <a16:creationId xmlns:a16="http://schemas.microsoft.com/office/drawing/2014/main" id="{FD48CE33-4A94-9206-05AF-4F1353C08631}"/>
              </a:ext>
            </a:extLst>
          </p:cNvPr>
          <p:cNvSpPr/>
          <p:nvPr/>
        </p:nvSpPr>
        <p:spPr>
          <a:xfrm rot="16200000">
            <a:off x="4833495" y="2988555"/>
            <a:ext cx="406375" cy="2540120"/>
          </a:xfrm>
          <a:prstGeom prst="leftBracket">
            <a:avLst>
              <a:gd name="adj" fmla="val 76271"/>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14pt" pitchFamily="2" charset="0"/>
            </a:endParaRPr>
          </a:p>
        </p:txBody>
      </p:sp>
      <p:sp>
        <p:nvSpPr>
          <p:cNvPr id="39" name="TextBox 38">
            <a:extLst>
              <a:ext uri="{FF2B5EF4-FFF2-40B4-BE49-F238E27FC236}">
                <a16:creationId xmlns:a16="http://schemas.microsoft.com/office/drawing/2014/main" id="{985D58CA-9D2F-B3B9-B2BE-7C5AB7366450}"/>
              </a:ext>
            </a:extLst>
          </p:cNvPr>
          <p:cNvSpPr txBox="1"/>
          <p:nvPr/>
        </p:nvSpPr>
        <p:spPr>
          <a:xfrm>
            <a:off x="749593" y="4803906"/>
            <a:ext cx="5650776" cy="1077218"/>
          </a:xfrm>
          <a:prstGeom prst="rect">
            <a:avLst/>
          </a:prstGeom>
          <a:noFill/>
        </p:spPr>
        <p:txBody>
          <a:bodyPr wrap="square" rtlCol="0">
            <a:spAutoFit/>
          </a:bodyPr>
          <a:lstStyle/>
          <a:p>
            <a:pPr algn="just"/>
            <a:r>
              <a:rPr lang="en-US" sz="1600" dirty="0">
                <a:solidFill>
                  <a:schemeClr val="bg1"/>
                </a:solidFill>
                <a:latin typeface="DM Sans 14pt" pitchFamily="2" charset="0"/>
                <a:ea typeface="Cambria Math" panose="02040503050406030204" pitchFamily="18" charset="0"/>
              </a:rPr>
              <a:t>Browse our Gallery of Product Designs and invest into the product of your interest. We will transfer the full product design, IP and rights for you to launch the production and sales on day 1</a:t>
            </a:r>
          </a:p>
        </p:txBody>
      </p:sp>
      <p:sp>
        <p:nvSpPr>
          <p:cNvPr id="40" name="TextBox 39">
            <a:extLst>
              <a:ext uri="{FF2B5EF4-FFF2-40B4-BE49-F238E27FC236}">
                <a16:creationId xmlns:a16="http://schemas.microsoft.com/office/drawing/2014/main" id="{7E33E746-1C66-939B-9F5D-EABBA248DF5B}"/>
              </a:ext>
            </a:extLst>
          </p:cNvPr>
          <p:cNvSpPr txBox="1"/>
          <p:nvPr/>
        </p:nvSpPr>
        <p:spPr>
          <a:xfrm>
            <a:off x="6768502" y="4802166"/>
            <a:ext cx="5251066" cy="584775"/>
          </a:xfrm>
          <a:prstGeom prst="rect">
            <a:avLst/>
          </a:prstGeom>
          <a:noFill/>
        </p:spPr>
        <p:txBody>
          <a:bodyPr wrap="square" rtlCol="0">
            <a:spAutoFit/>
          </a:bodyPr>
          <a:lstStyle/>
          <a:p>
            <a:pPr algn="just"/>
            <a:r>
              <a:rPr lang="en-US" sz="1600" dirty="0">
                <a:solidFill>
                  <a:schemeClr val="bg1"/>
                </a:solidFill>
                <a:latin typeface="DM Sans 14pt" pitchFamily="2" charset="0"/>
                <a:ea typeface="Cambria Math" panose="02040503050406030204" pitchFamily="18" charset="0"/>
              </a:rPr>
              <a:t>You can reap the proportional returns of the Design when it goes for sale</a:t>
            </a:r>
          </a:p>
        </p:txBody>
      </p:sp>
      <p:cxnSp>
        <p:nvCxnSpPr>
          <p:cNvPr id="41" name="Straight Connector 40">
            <a:extLst>
              <a:ext uri="{FF2B5EF4-FFF2-40B4-BE49-F238E27FC236}">
                <a16:creationId xmlns:a16="http://schemas.microsoft.com/office/drawing/2014/main" id="{CCE583C4-E6F3-483B-7F8A-139E2350085C}"/>
              </a:ext>
            </a:extLst>
          </p:cNvPr>
          <p:cNvCxnSpPr>
            <a:cxnSpLocks/>
          </p:cNvCxnSpPr>
          <p:nvPr/>
        </p:nvCxnSpPr>
        <p:spPr>
          <a:xfrm>
            <a:off x="6384580" y="4879909"/>
            <a:ext cx="0" cy="987592"/>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4F1B31-C094-9099-CAA3-B1B80FA10EA0}"/>
              </a:ext>
            </a:extLst>
          </p:cNvPr>
          <p:cNvCxnSpPr>
            <a:cxnSpLocks/>
          </p:cNvCxnSpPr>
          <p:nvPr/>
        </p:nvCxnSpPr>
        <p:spPr>
          <a:xfrm>
            <a:off x="531042" y="4728449"/>
            <a:ext cx="11348429"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8C386A5-2CB5-3D0D-3794-FCF49E6279C4}"/>
              </a:ext>
            </a:extLst>
          </p:cNvPr>
          <p:cNvSpPr/>
          <p:nvPr/>
        </p:nvSpPr>
        <p:spPr>
          <a:xfrm rot="228186">
            <a:off x="535316" y="490009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44" name="Oval 43">
            <a:extLst>
              <a:ext uri="{FF2B5EF4-FFF2-40B4-BE49-F238E27FC236}">
                <a16:creationId xmlns:a16="http://schemas.microsoft.com/office/drawing/2014/main" id="{57084085-91C2-12FE-7C8C-552FA5E2276A}"/>
              </a:ext>
            </a:extLst>
          </p:cNvPr>
          <p:cNvSpPr/>
          <p:nvPr/>
        </p:nvSpPr>
        <p:spPr>
          <a:xfrm rot="228186">
            <a:off x="6570992" y="488937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grpSp>
        <p:nvGrpSpPr>
          <p:cNvPr id="48" name="Group 47">
            <a:extLst>
              <a:ext uri="{FF2B5EF4-FFF2-40B4-BE49-F238E27FC236}">
                <a16:creationId xmlns:a16="http://schemas.microsoft.com/office/drawing/2014/main" id="{829AA413-9AFB-207D-1F91-CD65AD957919}"/>
              </a:ext>
            </a:extLst>
          </p:cNvPr>
          <p:cNvGrpSpPr/>
          <p:nvPr/>
        </p:nvGrpSpPr>
        <p:grpSpPr>
          <a:xfrm>
            <a:off x="2911599" y="1836619"/>
            <a:ext cx="1573060" cy="2267145"/>
            <a:chOff x="1493587" y="1349155"/>
            <a:chExt cx="1573060" cy="2267145"/>
          </a:xfrm>
        </p:grpSpPr>
        <p:sp>
          <p:nvSpPr>
            <p:cNvPr id="3" name="Rectangle: Rounded Corners 2">
              <a:extLst>
                <a:ext uri="{FF2B5EF4-FFF2-40B4-BE49-F238E27FC236}">
                  <a16:creationId xmlns:a16="http://schemas.microsoft.com/office/drawing/2014/main" id="{F75FF5C2-B914-53CA-E08D-0C941707DA2E}"/>
                </a:ext>
              </a:extLst>
            </p:cNvPr>
            <p:cNvSpPr/>
            <p:nvPr/>
          </p:nvSpPr>
          <p:spPr>
            <a:xfrm>
              <a:off x="1493587" y="1349155"/>
              <a:ext cx="489690" cy="52321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4" name="Rectangle: Rounded Corners 3">
              <a:extLst>
                <a:ext uri="{FF2B5EF4-FFF2-40B4-BE49-F238E27FC236}">
                  <a16:creationId xmlns:a16="http://schemas.microsoft.com/office/drawing/2014/main" id="{300BFCFF-57B3-10A4-D674-2A6E30C8B932}"/>
                </a:ext>
              </a:extLst>
            </p:cNvPr>
            <p:cNvSpPr/>
            <p:nvPr/>
          </p:nvSpPr>
          <p:spPr>
            <a:xfrm>
              <a:off x="2030572"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0" name="Rectangle: Rounded Corners 9">
              <a:extLst>
                <a:ext uri="{FF2B5EF4-FFF2-40B4-BE49-F238E27FC236}">
                  <a16:creationId xmlns:a16="http://schemas.microsoft.com/office/drawing/2014/main" id="{936251EE-0580-6C50-1CBB-EA34BA4D8B0E}"/>
                </a:ext>
              </a:extLst>
            </p:cNvPr>
            <p:cNvSpPr/>
            <p:nvPr/>
          </p:nvSpPr>
          <p:spPr>
            <a:xfrm>
              <a:off x="2567556"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4" name="Rectangle: Rounded Corners 13">
              <a:extLst>
                <a:ext uri="{FF2B5EF4-FFF2-40B4-BE49-F238E27FC236}">
                  <a16:creationId xmlns:a16="http://schemas.microsoft.com/office/drawing/2014/main" id="{D010D0FF-40CF-C07F-BF42-73FF61D16F24}"/>
                </a:ext>
              </a:extLst>
            </p:cNvPr>
            <p:cNvSpPr/>
            <p:nvPr/>
          </p:nvSpPr>
          <p:spPr>
            <a:xfrm>
              <a:off x="1502988"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5" name="Rectangle: Rounded Corners 14">
              <a:extLst>
                <a:ext uri="{FF2B5EF4-FFF2-40B4-BE49-F238E27FC236}">
                  <a16:creationId xmlns:a16="http://schemas.microsoft.com/office/drawing/2014/main" id="{ADDCEAEA-A815-0992-8E33-B86160FC9760}"/>
                </a:ext>
              </a:extLst>
            </p:cNvPr>
            <p:cNvSpPr/>
            <p:nvPr/>
          </p:nvSpPr>
          <p:spPr>
            <a:xfrm>
              <a:off x="2039973"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3" name="Rectangle: Rounded Corners 32">
              <a:extLst>
                <a:ext uri="{FF2B5EF4-FFF2-40B4-BE49-F238E27FC236}">
                  <a16:creationId xmlns:a16="http://schemas.microsoft.com/office/drawing/2014/main" id="{460E79BC-DD3D-EB0D-FB54-ABE0AB3C4AD6}"/>
                </a:ext>
              </a:extLst>
            </p:cNvPr>
            <p:cNvSpPr/>
            <p:nvPr/>
          </p:nvSpPr>
          <p:spPr>
            <a:xfrm>
              <a:off x="2576957"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4" name="Rectangle: Rounded Corners 33">
              <a:extLst>
                <a:ext uri="{FF2B5EF4-FFF2-40B4-BE49-F238E27FC236}">
                  <a16:creationId xmlns:a16="http://schemas.microsoft.com/office/drawing/2014/main" id="{D8D3ADC5-A4B6-BFC6-979F-69EB766362B5}"/>
                </a:ext>
              </a:extLst>
            </p:cNvPr>
            <p:cNvSpPr/>
            <p:nvPr/>
          </p:nvSpPr>
          <p:spPr>
            <a:xfrm>
              <a:off x="1493587"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5" name="Rectangle: Rounded Corners 34">
              <a:extLst>
                <a:ext uri="{FF2B5EF4-FFF2-40B4-BE49-F238E27FC236}">
                  <a16:creationId xmlns:a16="http://schemas.microsoft.com/office/drawing/2014/main" id="{AA901C8E-34EC-FF29-5691-ED8BC4AEF4A2}"/>
                </a:ext>
              </a:extLst>
            </p:cNvPr>
            <p:cNvSpPr/>
            <p:nvPr/>
          </p:nvSpPr>
          <p:spPr>
            <a:xfrm>
              <a:off x="2030572"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6" name="Rectangle: Rounded Corners 35">
              <a:extLst>
                <a:ext uri="{FF2B5EF4-FFF2-40B4-BE49-F238E27FC236}">
                  <a16:creationId xmlns:a16="http://schemas.microsoft.com/office/drawing/2014/main" id="{F4F9221C-D93A-48A1-81B4-CE0D30E6C92E}"/>
                </a:ext>
              </a:extLst>
            </p:cNvPr>
            <p:cNvSpPr/>
            <p:nvPr/>
          </p:nvSpPr>
          <p:spPr>
            <a:xfrm>
              <a:off x="2567556"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7" name="Rectangle: Rounded Corners 36">
              <a:extLst>
                <a:ext uri="{FF2B5EF4-FFF2-40B4-BE49-F238E27FC236}">
                  <a16:creationId xmlns:a16="http://schemas.microsoft.com/office/drawing/2014/main" id="{FB3D5539-68C4-32D5-3D2E-51227DB6F962}"/>
                </a:ext>
              </a:extLst>
            </p:cNvPr>
            <p:cNvSpPr/>
            <p:nvPr/>
          </p:nvSpPr>
          <p:spPr>
            <a:xfrm>
              <a:off x="1502988"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8" name="Rectangle: Rounded Corners 37">
              <a:extLst>
                <a:ext uri="{FF2B5EF4-FFF2-40B4-BE49-F238E27FC236}">
                  <a16:creationId xmlns:a16="http://schemas.microsoft.com/office/drawing/2014/main" id="{72ABEDB4-52A0-D070-CFC3-EE040DFEB52E}"/>
                </a:ext>
              </a:extLst>
            </p:cNvPr>
            <p:cNvSpPr/>
            <p:nvPr/>
          </p:nvSpPr>
          <p:spPr>
            <a:xfrm>
              <a:off x="2039973"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45" name="Rectangle: Rounded Corners 44">
              <a:extLst>
                <a:ext uri="{FF2B5EF4-FFF2-40B4-BE49-F238E27FC236}">
                  <a16:creationId xmlns:a16="http://schemas.microsoft.com/office/drawing/2014/main" id="{6DD066A6-2085-30A0-C79E-3B5103257043}"/>
                </a:ext>
              </a:extLst>
            </p:cNvPr>
            <p:cNvSpPr/>
            <p:nvPr/>
          </p:nvSpPr>
          <p:spPr>
            <a:xfrm>
              <a:off x="2576957"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grpSp>
      <p:pic>
        <p:nvPicPr>
          <p:cNvPr id="50" name="Graphic 49" descr="Thumbs up sign with solid fill">
            <a:extLst>
              <a:ext uri="{FF2B5EF4-FFF2-40B4-BE49-F238E27FC236}">
                <a16:creationId xmlns:a16="http://schemas.microsoft.com/office/drawing/2014/main" id="{C9D96B12-10E3-B2BD-7983-42540374C3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3114" y="1886973"/>
            <a:ext cx="420039" cy="420039"/>
          </a:xfrm>
          <a:prstGeom prst="rect">
            <a:avLst/>
          </a:prstGeom>
        </p:spPr>
      </p:pic>
      <p:sp>
        <p:nvSpPr>
          <p:cNvPr id="6" name="TextBox 5">
            <a:extLst>
              <a:ext uri="{FF2B5EF4-FFF2-40B4-BE49-F238E27FC236}">
                <a16:creationId xmlns:a16="http://schemas.microsoft.com/office/drawing/2014/main" id="{9409BD4A-4268-8656-995C-3B929A401E9B}"/>
              </a:ext>
            </a:extLst>
          </p:cNvPr>
          <p:cNvSpPr txBox="1"/>
          <p:nvPr/>
        </p:nvSpPr>
        <p:spPr>
          <a:xfrm>
            <a:off x="2830666" y="1457710"/>
            <a:ext cx="1715534" cy="369332"/>
          </a:xfrm>
          <a:prstGeom prst="rect">
            <a:avLst/>
          </a:prstGeom>
          <a:noFill/>
        </p:spPr>
        <p:txBody>
          <a:bodyPr wrap="none" rtlCol="0">
            <a:spAutoFit/>
          </a:bodyPr>
          <a:lstStyle/>
          <a:p>
            <a:r>
              <a:rPr lang="en-US" dirty="0">
                <a:solidFill>
                  <a:schemeClr val="bg1"/>
                </a:solidFill>
                <a:latin typeface="DM Sans 14pt" pitchFamily="2" charset="0"/>
              </a:rPr>
              <a:t>Design Gallery</a:t>
            </a:r>
          </a:p>
        </p:txBody>
      </p:sp>
    </p:spTree>
    <p:extLst>
      <p:ext uri="{BB962C8B-B14F-4D97-AF65-F5344CB8AC3E}">
        <p14:creationId xmlns:p14="http://schemas.microsoft.com/office/powerpoint/2010/main" val="1677501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Left Bracket 31">
            <a:extLst>
              <a:ext uri="{FF2B5EF4-FFF2-40B4-BE49-F238E27FC236}">
                <a16:creationId xmlns:a16="http://schemas.microsoft.com/office/drawing/2014/main" id="{AA8E1556-A549-D354-26E5-57848073D4E8}"/>
              </a:ext>
            </a:extLst>
          </p:cNvPr>
          <p:cNvSpPr/>
          <p:nvPr/>
        </p:nvSpPr>
        <p:spPr>
          <a:xfrm rot="16200000" flipH="1">
            <a:off x="7349200" y="625854"/>
            <a:ext cx="468488" cy="2580993"/>
          </a:xfrm>
          <a:prstGeom prst="leftBracket">
            <a:avLst>
              <a:gd name="adj" fmla="val 76271"/>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14pt" pitchFamily="2" charset="0"/>
            </a:endParaRPr>
          </a:p>
        </p:txBody>
      </p:sp>
      <p:cxnSp>
        <p:nvCxnSpPr>
          <p:cNvPr id="24" name="Straight Connector 23">
            <a:extLst>
              <a:ext uri="{FF2B5EF4-FFF2-40B4-BE49-F238E27FC236}">
                <a16:creationId xmlns:a16="http://schemas.microsoft.com/office/drawing/2014/main" id="{12D2AAC6-AF92-9EA6-7C91-59D7E9E3C751}"/>
              </a:ext>
            </a:extLst>
          </p:cNvPr>
          <p:cNvCxnSpPr>
            <a:cxnSpLocks/>
          </p:cNvCxnSpPr>
          <p:nvPr/>
        </p:nvCxnSpPr>
        <p:spPr>
          <a:xfrm>
            <a:off x="8873941" y="2210451"/>
            <a:ext cx="0" cy="1633128"/>
          </a:xfrm>
          <a:prstGeom prst="line">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614FE29-F4CA-B45A-F468-EEA678DA65F7}"/>
              </a:ext>
            </a:extLst>
          </p:cNvPr>
          <p:cNvSpPr txBox="1"/>
          <p:nvPr/>
        </p:nvSpPr>
        <p:spPr>
          <a:xfrm>
            <a:off x="2505195" y="727927"/>
            <a:ext cx="8250977" cy="769441"/>
          </a:xfrm>
          <a:prstGeom prst="rect">
            <a:avLst/>
          </a:prstGeom>
          <a:noFill/>
        </p:spPr>
        <p:txBody>
          <a:bodyPr wrap="none" rtlCol="0">
            <a:spAutoFit/>
          </a:bodyPr>
          <a:lstStyle/>
          <a:p>
            <a:r>
              <a:rPr lang="en-US" sz="4400" b="1" dirty="0">
                <a:solidFill>
                  <a:schemeClr val="bg1"/>
                </a:solidFill>
                <a:latin typeface="DM Sans 14pt" pitchFamily="2" charset="0"/>
                <a:ea typeface="Cambria Math" panose="02040503050406030204" pitchFamily="18" charset="0"/>
              </a:rPr>
              <a:t>Launch</a:t>
            </a:r>
            <a:r>
              <a:rPr lang="en-US" sz="2800" dirty="0">
                <a:solidFill>
                  <a:schemeClr val="bg1"/>
                </a:solidFill>
                <a:latin typeface="DM Sans 14pt" pitchFamily="2" charset="0"/>
                <a:ea typeface="Cambria Math" panose="02040503050406030204" pitchFamily="18" charset="0"/>
              </a:rPr>
              <a:t> the Product of your choice on Day 1</a:t>
            </a:r>
          </a:p>
        </p:txBody>
      </p:sp>
      <p:pic>
        <p:nvPicPr>
          <p:cNvPr id="17" name="Graphic 16" descr="Handshake with solid fill">
            <a:extLst>
              <a:ext uri="{FF2B5EF4-FFF2-40B4-BE49-F238E27FC236}">
                <a16:creationId xmlns:a16="http://schemas.microsoft.com/office/drawing/2014/main" id="{2360C56B-E6E3-683F-EFF7-71FA6E4C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5882" y="2535806"/>
            <a:ext cx="914400" cy="914400"/>
          </a:xfrm>
          <a:prstGeom prst="rect">
            <a:avLst/>
          </a:prstGeom>
        </p:spPr>
      </p:pic>
      <p:sp>
        <p:nvSpPr>
          <p:cNvPr id="18" name="Oval 17">
            <a:extLst>
              <a:ext uri="{FF2B5EF4-FFF2-40B4-BE49-F238E27FC236}">
                <a16:creationId xmlns:a16="http://schemas.microsoft.com/office/drawing/2014/main" id="{D4B9469F-E562-8177-AE00-88FAFC69382C}"/>
              </a:ext>
            </a:extLst>
          </p:cNvPr>
          <p:cNvSpPr/>
          <p:nvPr/>
        </p:nvSpPr>
        <p:spPr>
          <a:xfrm rot="228186">
            <a:off x="8792822" y="2592461"/>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19" name="Oval 18">
            <a:extLst>
              <a:ext uri="{FF2B5EF4-FFF2-40B4-BE49-F238E27FC236}">
                <a16:creationId xmlns:a16="http://schemas.microsoft.com/office/drawing/2014/main" id="{5B738FD7-778F-DD6B-FC93-86186A8B6962}"/>
              </a:ext>
            </a:extLst>
          </p:cNvPr>
          <p:cNvSpPr/>
          <p:nvPr/>
        </p:nvSpPr>
        <p:spPr>
          <a:xfrm rot="228186">
            <a:off x="8791168" y="3139171"/>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20" name="Oval 19">
            <a:extLst>
              <a:ext uri="{FF2B5EF4-FFF2-40B4-BE49-F238E27FC236}">
                <a16:creationId xmlns:a16="http://schemas.microsoft.com/office/drawing/2014/main" id="{289F7B41-C987-0468-44E2-E252D365ABB3}"/>
              </a:ext>
            </a:extLst>
          </p:cNvPr>
          <p:cNvSpPr/>
          <p:nvPr/>
        </p:nvSpPr>
        <p:spPr>
          <a:xfrm rot="228186">
            <a:off x="8791168" y="3685468"/>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21" name="TextBox 20">
            <a:extLst>
              <a:ext uri="{FF2B5EF4-FFF2-40B4-BE49-F238E27FC236}">
                <a16:creationId xmlns:a16="http://schemas.microsoft.com/office/drawing/2014/main" id="{01651AC1-E509-8B84-8204-ADB1FD09BED1}"/>
              </a:ext>
            </a:extLst>
          </p:cNvPr>
          <p:cNvSpPr txBox="1"/>
          <p:nvPr/>
        </p:nvSpPr>
        <p:spPr>
          <a:xfrm>
            <a:off x="9066561" y="2487089"/>
            <a:ext cx="1364476"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Production</a:t>
            </a:r>
          </a:p>
        </p:txBody>
      </p:sp>
      <p:sp>
        <p:nvSpPr>
          <p:cNvPr id="22" name="TextBox 21">
            <a:extLst>
              <a:ext uri="{FF2B5EF4-FFF2-40B4-BE49-F238E27FC236}">
                <a16:creationId xmlns:a16="http://schemas.microsoft.com/office/drawing/2014/main" id="{2064FB96-6158-AF92-140E-F5F796FB1A97}"/>
              </a:ext>
            </a:extLst>
          </p:cNvPr>
          <p:cNvSpPr txBox="1"/>
          <p:nvPr/>
        </p:nvSpPr>
        <p:spPr>
          <a:xfrm>
            <a:off x="9066561" y="3018458"/>
            <a:ext cx="124425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Marketing</a:t>
            </a:r>
          </a:p>
        </p:txBody>
      </p:sp>
      <p:sp>
        <p:nvSpPr>
          <p:cNvPr id="23" name="TextBox 22">
            <a:extLst>
              <a:ext uri="{FF2B5EF4-FFF2-40B4-BE49-F238E27FC236}">
                <a16:creationId xmlns:a16="http://schemas.microsoft.com/office/drawing/2014/main" id="{B59F88B4-69E0-D637-F129-FE008DDADDAC}"/>
              </a:ext>
            </a:extLst>
          </p:cNvPr>
          <p:cNvSpPr txBox="1"/>
          <p:nvPr/>
        </p:nvSpPr>
        <p:spPr>
          <a:xfrm>
            <a:off x="9066560" y="3580096"/>
            <a:ext cx="74251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Sales</a:t>
            </a:r>
          </a:p>
        </p:txBody>
      </p:sp>
      <p:sp>
        <p:nvSpPr>
          <p:cNvPr id="25" name="Oval 24">
            <a:extLst>
              <a:ext uri="{FF2B5EF4-FFF2-40B4-BE49-F238E27FC236}">
                <a16:creationId xmlns:a16="http://schemas.microsoft.com/office/drawing/2014/main" id="{52DFF59E-29DE-C2E2-A088-2816D36E1C10}"/>
              </a:ext>
            </a:extLst>
          </p:cNvPr>
          <p:cNvSpPr/>
          <p:nvPr/>
        </p:nvSpPr>
        <p:spPr>
          <a:xfrm rot="228186">
            <a:off x="8791891" y="2054470"/>
            <a:ext cx="183468" cy="181615"/>
          </a:xfrm>
          <a:prstGeom prst="ellipse">
            <a:avLst/>
          </a:prstGeom>
          <a:solidFill>
            <a:schemeClr val="accent2"/>
          </a:solidFill>
          <a:ln w="38100">
            <a:solidFill>
              <a:schemeClr val="accent3"/>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26" name="TextBox 25">
            <a:extLst>
              <a:ext uri="{FF2B5EF4-FFF2-40B4-BE49-F238E27FC236}">
                <a16:creationId xmlns:a16="http://schemas.microsoft.com/office/drawing/2014/main" id="{97E0672A-1642-425C-C105-6B88A98700E2}"/>
              </a:ext>
            </a:extLst>
          </p:cNvPr>
          <p:cNvSpPr txBox="1"/>
          <p:nvPr/>
        </p:nvSpPr>
        <p:spPr>
          <a:xfrm>
            <a:off x="9067283" y="1949098"/>
            <a:ext cx="1875835"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Design Services</a:t>
            </a:r>
          </a:p>
        </p:txBody>
      </p:sp>
      <p:sp>
        <p:nvSpPr>
          <p:cNvPr id="27" name="Oval 26">
            <a:extLst>
              <a:ext uri="{FF2B5EF4-FFF2-40B4-BE49-F238E27FC236}">
                <a16:creationId xmlns:a16="http://schemas.microsoft.com/office/drawing/2014/main" id="{2856ACB1-5C5F-1A00-8359-D2F285D7BEE2}"/>
              </a:ext>
            </a:extLst>
          </p:cNvPr>
          <p:cNvSpPr/>
          <p:nvPr/>
        </p:nvSpPr>
        <p:spPr>
          <a:xfrm rot="228186">
            <a:off x="6211079" y="2224582"/>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28" name="Oval 27">
            <a:extLst>
              <a:ext uri="{FF2B5EF4-FFF2-40B4-BE49-F238E27FC236}">
                <a16:creationId xmlns:a16="http://schemas.microsoft.com/office/drawing/2014/main" id="{B28C1D9B-82D3-9C9F-8B84-A1408AD9ED92}"/>
              </a:ext>
            </a:extLst>
          </p:cNvPr>
          <p:cNvSpPr/>
          <p:nvPr/>
        </p:nvSpPr>
        <p:spPr>
          <a:xfrm rot="228186">
            <a:off x="6213483" y="3720105"/>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29" name="TextBox 28">
            <a:extLst>
              <a:ext uri="{FF2B5EF4-FFF2-40B4-BE49-F238E27FC236}">
                <a16:creationId xmlns:a16="http://schemas.microsoft.com/office/drawing/2014/main" id="{F8FDC3EB-9074-E2E0-2C38-9018653B8632}"/>
              </a:ext>
            </a:extLst>
          </p:cNvPr>
          <p:cNvSpPr txBox="1"/>
          <p:nvPr/>
        </p:nvSpPr>
        <p:spPr>
          <a:xfrm>
            <a:off x="5377050" y="3286535"/>
            <a:ext cx="216758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Sale of Design &amp; IP</a:t>
            </a:r>
          </a:p>
        </p:txBody>
      </p:sp>
      <p:sp>
        <p:nvSpPr>
          <p:cNvPr id="30" name="TextBox 29">
            <a:extLst>
              <a:ext uri="{FF2B5EF4-FFF2-40B4-BE49-F238E27FC236}">
                <a16:creationId xmlns:a16="http://schemas.microsoft.com/office/drawing/2014/main" id="{75E99EE3-CEB7-F7FA-61A7-7402D8D040BC}"/>
              </a:ext>
            </a:extLst>
          </p:cNvPr>
          <p:cNvSpPr txBox="1"/>
          <p:nvPr/>
        </p:nvSpPr>
        <p:spPr>
          <a:xfrm>
            <a:off x="5248488" y="2393374"/>
            <a:ext cx="2371162"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Expertise Relocation</a:t>
            </a:r>
          </a:p>
        </p:txBody>
      </p:sp>
      <p:sp>
        <p:nvSpPr>
          <p:cNvPr id="31" name="Left Bracket 30">
            <a:extLst>
              <a:ext uri="{FF2B5EF4-FFF2-40B4-BE49-F238E27FC236}">
                <a16:creationId xmlns:a16="http://schemas.microsoft.com/office/drawing/2014/main" id="{FD48CE33-4A94-9206-05AF-4F1353C08631}"/>
              </a:ext>
            </a:extLst>
          </p:cNvPr>
          <p:cNvSpPr/>
          <p:nvPr/>
        </p:nvSpPr>
        <p:spPr>
          <a:xfrm rot="16200000">
            <a:off x="4766285" y="2788613"/>
            <a:ext cx="406375" cy="2674540"/>
          </a:xfrm>
          <a:prstGeom prst="leftBracket">
            <a:avLst>
              <a:gd name="adj" fmla="val 76271"/>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14pt" pitchFamily="2" charset="0"/>
            </a:endParaRPr>
          </a:p>
        </p:txBody>
      </p:sp>
      <p:sp>
        <p:nvSpPr>
          <p:cNvPr id="39" name="TextBox 38">
            <a:extLst>
              <a:ext uri="{FF2B5EF4-FFF2-40B4-BE49-F238E27FC236}">
                <a16:creationId xmlns:a16="http://schemas.microsoft.com/office/drawing/2014/main" id="{985D58CA-9D2F-B3B9-B2BE-7C5AB7366450}"/>
              </a:ext>
            </a:extLst>
          </p:cNvPr>
          <p:cNvSpPr txBox="1"/>
          <p:nvPr/>
        </p:nvSpPr>
        <p:spPr>
          <a:xfrm>
            <a:off x="2830666" y="4782153"/>
            <a:ext cx="8112452" cy="830997"/>
          </a:xfrm>
          <a:prstGeom prst="rect">
            <a:avLst/>
          </a:prstGeom>
          <a:noFill/>
        </p:spPr>
        <p:txBody>
          <a:bodyPr wrap="square" rtlCol="0">
            <a:spAutoFit/>
          </a:bodyPr>
          <a:lstStyle/>
          <a:p>
            <a:pPr algn="just"/>
            <a:r>
              <a:rPr lang="en-US" sz="1600" dirty="0">
                <a:solidFill>
                  <a:schemeClr val="bg1"/>
                </a:solidFill>
                <a:latin typeface="DM Sans 14pt" pitchFamily="2" charset="0"/>
                <a:ea typeface="Cambria Math" panose="02040503050406030204" pitchFamily="18" charset="0"/>
              </a:rPr>
              <a:t>Browse our Gallery of Product Designs and select the product of your interest. We will transfer the full product design, IP and rights for you to launch the production and sales on day 1</a:t>
            </a:r>
          </a:p>
        </p:txBody>
      </p:sp>
      <p:sp>
        <p:nvSpPr>
          <p:cNvPr id="40" name="TextBox 39">
            <a:extLst>
              <a:ext uri="{FF2B5EF4-FFF2-40B4-BE49-F238E27FC236}">
                <a16:creationId xmlns:a16="http://schemas.microsoft.com/office/drawing/2014/main" id="{7E33E746-1C66-939B-9F5D-EABBA248DF5B}"/>
              </a:ext>
            </a:extLst>
          </p:cNvPr>
          <p:cNvSpPr txBox="1"/>
          <p:nvPr/>
        </p:nvSpPr>
        <p:spPr>
          <a:xfrm>
            <a:off x="2830667" y="5569046"/>
            <a:ext cx="8112452" cy="584775"/>
          </a:xfrm>
          <a:prstGeom prst="rect">
            <a:avLst/>
          </a:prstGeom>
          <a:noFill/>
        </p:spPr>
        <p:txBody>
          <a:bodyPr wrap="square" rtlCol="0">
            <a:spAutoFit/>
          </a:bodyPr>
          <a:lstStyle/>
          <a:p>
            <a:pPr algn="just"/>
            <a:r>
              <a:rPr lang="en-US" sz="1600" dirty="0">
                <a:solidFill>
                  <a:schemeClr val="bg1"/>
                </a:solidFill>
                <a:latin typeface="DM Sans 14pt" pitchFamily="2" charset="0"/>
                <a:ea typeface="Cambria Math" panose="02040503050406030204" pitchFamily="18" charset="0"/>
              </a:rPr>
              <a:t>You can start the production and sales post the sale of Design IP. Product Crafts will support with necessary kick start and post-production design services as required</a:t>
            </a:r>
          </a:p>
        </p:txBody>
      </p:sp>
      <p:cxnSp>
        <p:nvCxnSpPr>
          <p:cNvPr id="42" name="Straight Connector 41">
            <a:extLst>
              <a:ext uri="{FF2B5EF4-FFF2-40B4-BE49-F238E27FC236}">
                <a16:creationId xmlns:a16="http://schemas.microsoft.com/office/drawing/2014/main" id="{404F1B31-C094-9099-CAA3-B1B80FA10EA0}"/>
              </a:ext>
            </a:extLst>
          </p:cNvPr>
          <p:cNvCxnSpPr>
            <a:cxnSpLocks/>
          </p:cNvCxnSpPr>
          <p:nvPr/>
        </p:nvCxnSpPr>
        <p:spPr>
          <a:xfrm>
            <a:off x="2159000" y="4728449"/>
            <a:ext cx="8784118"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8C386A5-2CB5-3D0D-3794-FCF49E6279C4}"/>
              </a:ext>
            </a:extLst>
          </p:cNvPr>
          <p:cNvSpPr/>
          <p:nvPr/>
        </p:nvSpPr>
        <p:spPr>
          <a:xfrm rot="228186">
            <a:off x="2393319" y="4890329"/>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44" name="Oval 43">
            <a:extLst>
              <a:ext uri="{FF2B5EF4-FFF2-40B4-BE49-F238E27FC236}">
                <a16:creationId xmlns:a16="http://schemas.microsoft.com/office/drawing/2014/main" id="{57084085-91C2-12FE-7C8C-552FA5E2276A}"/>
              </a:ext>
            </a:extLst>
          </p:cNvPr>
          <p:cNvSpPr/>
          <p:nvPr/>
        </p:nvSpPr>
        <p:spPr>
          <a:xfrm rot="228186">
            <a:off x="2398306" y="5700461"/>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grpSp>
        <p:nvGrpSpPr>
          <p:cNvPr id="48" name="Group 47">
            <a:extLst>
              <a:ext uri="{FF2B5EF4-FFF2-40B4-BE49-F238E27FC236}">
                <a16:creationId xmlns:a16="http://schemas.microsoft.com/office/drawing/2014/main" id="{829AA413-9AFB-207D-1F91-CD65AD957919}"/>
              </a:ext>
            </a:extLst>
          </p:cNvPr>
          <p:cNvGrpSpPr/>
          <p:nvPr/>
        </p:nvGrpSpPr>
        <p:grpSpPr>
          <a:xfrm>
            <a:off x="2911599" y="1880863"/>
            <a:ext cx="1573060" cy="2267145"/>
            <a:chOff x="1493587" y="1349155"/>
            <a:chExt cx="1573060" cy="2267145"/>
          </a:xfrm>
        </p:grpSpPr>
        <p:sp>
          <p:nvSpPr>
            <p:cNvPr id="3" name="Rectangle: Rounded Corners 2">
              <a:extLst>
                <a:ext uri="{FF2B5EF4-FFF2-40B4-BE49-F238E27FC236}">
                  <a16:creationId xmlns:a16="http://schemas.microsoft.com/office/drawing/2014/main" id="{F75FF5C2-B914-53CA-E08D-0C941707DA2E}"/>
                </a:ext>
              </a:extLst>
            </p:cNvPr>
            <p:cNvSpPr/>
            <p:nvPr/>
          </p:nvSpPr>
          <p:spPr>
            <a:xfrm>
              <a:off x="1493587" y="1349155"/>
              <a:ext cx="489690" cy="52321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4" name="Rectangle: Rounded Corners 3">
              <a:extLst>
                <a:ext uri="{FF2B5EF4-FFF2-40B4-BE49-F238E27FC236}">
                  <a16:creationId xmlns:a16="http://schemas.microsoft.com/office/drawing/2014/main" id="{300BFCFF-57B3-10A4-D674-2A6E30C8B932}"/>
                </a:ext>
              </a:extLst>
            </p:cNvPr>
            <p:cNvSpPr/>
            <p:nvPr/>
          </p:nvSpPr>
          <p:spPr>
            <a:xfrm>
              <a:off x="2030572"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0" name="Rectangle: Rounded Corners 9">
              <a:extLst>
                <a:ext uri="{FF2B5EF4-FFF2-40B4-BE49-F238E27FC236}">
                  <a16:creationId xmlns:a16="http://schemas.microsoft.com/office/drawing/2014/main" id="{936251EE-0580-6C50-1CBB-EA34BA4D8B0E}"/>
                </a:ext>
              </a:extLst>
            </p:cNvPr>
            <p:cNvSpPr/>
            <p:nvPr/>
          </p:nvSpPr>
          <p:spPr>
            <a:xfrm>
              <a:off x="2567556"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4" name="Rectangle: Rounded Corners 13">
              <a:extLst>
                <a:ext uri="{FF2B5EF4-FFF2-40B4-BE49-F238E27FC236}">
                  <a16:creationId xmlns:a16="http://schemas.microsoft.com/office/drawing/2014/main" id="{D010D0FF-40CF-C07F-BF42-73FF61D16F24}"/>
                </a:ext>
              </a:extLst>
            </p:cNvPr>
            <p:cNvSpPr/>
            <p:nvPr/>
          </p:nvSpPr>
          <p:spPr>
            <a:xfrm>
              <a:off x="1502988"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5" name="Rectangle: Rounded Corners 14">
              <a:extLst>
                <a:ext uri="{FF2B5EF4-FFF2-40B4-BE49-F238E27FC236}">
                  <a16:creationId xmlns:a16="http://schemas.microsoft.com/office/drawing/2014/main" id="{ADDCEAEA-A815-0992-8E33-B86160FC9760}"/>
                </a:ext>
              </a:extLst>
            </p:cNvPr>
            <p:cNvSpPr/>
            <p:nvPr/>
          </p:nvSpPr>
          <p:spPr>
            <a:xfrm>
              <a:off x="2039973"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3" name="Rectangle: Rounded Corners 32">
              <a:extLst>
                <a:ext uri="{FF2B5EF4-FFF2-40B4-BE49-F238E27FC236}">
                  <a16:creationId xmlns:a16="http://schemas.microsoft.com/office/drawing/2014/main" id="{460E79BC-DD3D-EB0D-FB54-ABE0AB3C4AD6}"/>
                </a:ext>
              </a:extLst>
            </p:cNvPr>
            <p:cNvSpPr/>
            <p:nvPr/>
          </p:nvSpPr>
          <p:spPr>
            <a:xfrm>
              <a:off x="2576957"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4" name="Rectangle: Rounded Corners 33">
              <a:extLst>
                <a:ext uri="{FF2B5EF4-FFF2-40B4-BE49-F238E27FC236}">
                  <a16:creationId xmlns:a16="http://schemas.microsoft.com/office/drawing/2014/main" id="{D8D3ADC5-A4B6-BFC6-979F-69EB766362B5}"/>
                </a:ext>
              </a:extLst>
            </p:cNvPr>
            <p:cNvSpPr/>
            <p:nvPr/>
          </p:nvSpPr>
          <p:spPr>
            <a:xfrm>
              <a:off x="1493587"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5" name="Rectangle: Rounded Corners 34">
              <a:extLst>
                <a:ext uri="{FF2B5EF4-FFF2-40B4-BE49-F238E27FC236}">
                  <a16:creationId xmlns:a16="http://schemas.microsoft.com/office/drawing/2014/main" id="{AA901C8E-34EC-FF29-5691-ED8BC4AEF4A2}"/>
                </a:ext>
              </a:extLst>
            </p:cNvPr>
            <p:cNvSpPr/>
            <p:nvPr/>
          </p:nvSpPr>
          <p:spPr>
            <a:xfrm>
              <a:off x="2030572"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6" name="Rectangle: Rounded Corners 35">
              <a:extLst>
                <a:ext uri="{FF2B5EF4-FFF2-40B4-BE49-F238E27FC236}">
                  <a16:creationId xmlns:a16="http://schemas.microsoft.com/office/drawing/2014/main" id="{F4F9221C-D93A-48A1-81B4-CE0D30E6C92E}"/>
                </a:ext>
              </a:extLst>
            </p:cNvPr>
            <p:cNvSpPr/>
            <p:nvPr/>
          </p:nvSpPr>
          <p:spPr>
            <a:xfrm>
              <a:off x="2567556"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7" name="Rectangle: Rounded Corners 36">
              <a:extLst>
                <a:ext uri="{FF2B5EF4-FFF2-40B4-BE49-F238E27FC236}">
                  <a16:creationId xmlns:a16="http://schemas.microsoft.com/office/drawing/2014/main" id="{FB3D5539-68C4-32D5-3D2E-51227DB6F962}"/>
                </a:ext>
              </a:extLst>
            </p:cNvPr>
            <p:cNvSpPr/>
            <p:nvPr/>
          </p:nvSpPr>
          <p:spPr>
            <a:xfrm>
              <a:off x="1502988"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8" name="Rectangle: Rounded Corners 37">
              <a:extLst>
                <a:ext uri="{FF2B5EF4-FFF2-40B4-BE49-F238E27FC236}">
                  <a16:creationId xmlns:a16="http://schemas.microsoft.com/office/drawing/2014/main" id="{72ABEDB4-52A0-D070-CFC3-EE040DFEB52E}"/>
                </a:ext>
              </a:extLst>
            </p:cNvPr>
            <p:cNvSpPr/>
            <p:nvPr/>
          </p:nvSpPr>
          <p:spPr>
            <a:xfrm>
              <a:off x="2039973"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45" name="Rectangle: Rounded Corners 44">
              <a:extLst>
                <a:ext uri="{FF2B5EF4-FFF2-40B4-BE49-F238E27FC236}">
                  <a16:creationId xmlns:a16="http://schemas.microsoft.com/office/drawing/2014/main" id="{6DD066A6-2085-30A0-C79E-3B5103257043}"/>
                </a:ext>
              </a:extLst>
            </p:cNvPr>
            <p:cNvSpPr/>
            <p:nvPr/>
          </p:nvSpPr>
          <p:spPr>
            <a:xfrm>
              <a:off x="2576957"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grpSp>
      <p:pic>
        <p:nvPicPr>
          <p:cNvPr id="50" name="Graphic 49" descr="Thumbs up sign with solid fill">
            <a:extLst>
              <a:ext uri="{FF2B5EF4-FFF2-40B4-BE49-F238E27FC236}">
                <a16:creationId xmlns:a16="http://schemas.microsoft.com/office/drawing/2014/main" id="{C9D96B12-10E3-B2BD-7983-42540374C3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3114" y="1931217"/>
            <a:ext cx="420039" cy="420039"/>
          </a:xfrm>
          <a:prstGeom prst="rect">
            <a:avLst/>
          </a:prstGeom>
        </p:spPr>
      </p:pic>
      <p:sp>
        <p:nvSpPr>
          <p:cNvPr id="6" name="TextBox 5">
            <a:extLst>
              <a:ext uri="{FF2B5EF4-FFF2-40B4-BE49-F238E27FC236}">
                <a16:creationId xmlns:a16="http://schemas.microsoft.com/office/drawing/2014/main" id="{9409BD4A-4268-8656-995C-3B929A401E9B}"/>
              </a:ext>
            </a:extLst>
          </p:cNvPr>
          <p:cNvSpPr txBox="1"/>
          <p:nvPr/>
        </p:nvSpPr>
        <p:spPr>
          <a:xfrm>
            <a:off x="2830666" y="1501954"/>
            <a:ext cx="1715534" cy="369332"/>
          </a:xfrm>
          <a:prstGeom prst="rect">
            <a:avLst/>
          </a:prstGeom>
          <a:noFill/>
        </p:spPr>
        <p:txBody>
          <a:bodyPr wrap="none" rtlCol="0">
            <a:spAutoFit/>
          </a:bodyPr>
          <a:lstStyle/>
          <a:p>
            <a:r>
              <a:rPr lang="en-US" dirty="0">
                <a:solidFill>
                  <a:schemeClr val="bg1"/>
                </a:solidFill>
                <a:latin typeface="DM Sans 14pt" pitchFamily="2" charset="0"/>
              </a:rPr>
              <a:t>Design Gallery</a:t>
            </a:r>
          </a:p>
        </p:txBody>
      </p:sp>
      <p:sp>
        <p:nvSpPr>
          <p:cNvPr id="9" name="Rectangle 8">
            <a:extLst>
              <a:ext uri="{FF2B5EF4-FFF2-40B4-BE49-F238E27FC236}">
                <a16:creationId xmlns:a16="http://schemas.microsoft.com/office/drawing/2014/main" id="{ECFDAE4A-7E21-C4DB-6B3F-E1371F42538F}"/>
              </a:ext>
            </a:extLst>
          </p:cNvPr>
          <p:cNvSpPr/>
          <p:nvPr/>
        </p:nvSpPr>
        <p:spPr>
          <a:xfrm>
            <a:off x="1843314" y="348343"/>
            <a:ext cx="9245600" cy="59994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859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C95A5BBD-106A-2FD4-791D-5537B678CE40}"/>
              </a:ext>
            </a:extLst>
          </p:cNvPr>
          <p:cNvCxnSpPr>
            <a:cxnSpLocks/>
          </p:cNvCxnSpPr>
          <p:nvPr/>
        </p:nvCxnSpPr>
        <p:spPr>
          <a:xfrm flipH="1">
            <a:off x="4541321" y="2087861"/>
            <a:ext cx="12507" cy="1798494"/>
          </a:xfrm>
          <a:prstGeom prst="line">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614FE29-F4CA-B45A-F468-EEA678DA65F7}"/>
              </a:ext>
            </a:extLst>
          </p:cNvPr>
          <p:cNvSpPr txBox="1"/>
          <p:nvPr/>
        </p:nvSpPr>
        <p:spPr>
          <a:xfrm>
            <a:off x="2159000" y="740222"/>
            <a:ext cx="8784118" cy="769441"/>
          </a:xfrm>
          <a:prstGeom prst="rect">
            <a:avLst/>
          </a:prstGeom>
          <a:noFill/>
        </p:spPr>
        <p:txBody>
          <a:bodyPr wrap="square" rtlCol="0">
            <a:spAutoFit/>
          </a:bodyPr>
          <a:lstStyle/>
          <a:p>
            <a:pPr algn="ctr"/>
            <a:r>
              <a:rPr lang="en-US" sz="4400" b="1" dirty="0">
                <a:solidFill>
                  <a:schemeClr val="bg1"/>
                </a:solidFill>
                <a:latin typeface="DM Sans" pitchFamily="2" charset="0"/>
                <a:ea typeface="Cambria Math" panose="02040503050406030204" pitchFamily="18" charset="0"/>
              </a:rPr>
              <a:t>Accelerate</a:t>
            </a:r>
            <a:r>
              <a:rPr lang="en-US" sz="2800" dirty="0">
                <a:solidFill>
                  <a:schemeClr val="bg1"/>
                </a:solidFill>
                <a:latin typeface="DM Sans" pitchFamily="2" charset="0"/>
                <a:ea typeface="Cambria Math" panose="02040503050406030204" pitchFamily="18" charset="0"/>
              </a:rPr>
              <a:t> your Business Dominance</a:t>
            </a:r>
          </a:p>
        </p:txBody>
      </p:sp>
      <p:sp>
        <p:nvSpPr>
          <p:cNvPr id="6" name="Oval 5">
            <a:extLst>
              <a:ext uri="{FF2B5EF4-FFF2-40B4-BE49-F238E27FC236}">
                <a16:creationId xmlns:a16="http://schemas.microsoft.com/office/drawing/2014/main" id="{11EB03E9-3086-29B8-B94A-4706D016C164}"/>
              </a:ext>
            </a:extLst>
          </p:cNvPr>
          <p:cNvSpPr/>
          <p:nvPr/>
        </p:nvSpPr>
        <p:spPr>
          <a:xfrm rot="228186">
            <a:off x="4470001" y="1968918"/>
            <a:ext cx="183468" cy="181615"/>
          </a:xfrm>
          <a:prstGeom prst="ellipse">
            <a:avLst/>
          </a:prstGeom>
          <a:solidFill>
            <a:schemeClr val="accent3"/>
          </a:solidFill>
          <a:ln w="38100">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7" name="Oval 6">
            <a:extLst>
              <a:ext uri="{FF2B5EF4-FFF2-40B4-BE49-F238E27FC236}">
                <a16:creationId xmlns:a16="http://schemas.microsoft.com/office/drawing/2014/main" id="{D4AA99C5-BCCF-5F2E-5EE0-C553FF6D4759}"/>
              </a:ext>
            </a:extLst>
          </p:cNvPr>
          <p:cNvSpPr/>
          <p:nvPr/>
        </p:nvSpPr>
        <p:spPr>
          <a:xfrm rot="228186">
            <a:off x="4455253" y="2519251"/>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8" name="Oval 7">
            <a:extLst>
              <a:ext uri="{FF2B5EF4-FFF2-40B4-BE49-F238E27FC236}">
                <a16:creationId xmlns:a16="http://schemas.microsoft.com/office/drawing/2014/main" id="{D42584B4-0C61-9088-DE56-CCDED81B19C5}"/>
              </a:ext>
            </a:extLst>
          </p:cNvPr>
          <p:cNvSpPr/>
          <p:nvPr/>
        </p:nvSpPr>
        <p:spPr>
          <a:xfrm rot="228186">
            <a:off x="4455253" y="306958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9" name="TextBox 8">
            <a:extLst>
              <a:ext uri="{FF2B5EF4-FFF2-40B4-BE49-F238E27FC236}">
                <a16:creationId xmlns:a16="http://schemas.microsoft.com/office/drawing/2014/main" id="{19242F09-C452-DD59-4385-21E7EA7F5D6A}"/>
              </a:ext>
            </a:extLst>
          </p:cNvPr>
          <p:cNvSpPr txBox="1"/>
          <p:nvPr/>
        </p:nvSpPr>
        <p:spPr>
          <a:xfrm>
            <a:off x="3299425" y="1844787"/>
            <a:ext cx="1055097"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Ideation</a:t>
            </a:r>
          </a:p>
        </p:txBody>
      </p:sp>
      <p:sp>
        <p:nvSpPr>
          <p:cNvPr id="11" name="TextBox 10">
            <a:extLst>
              <a:ext uri="{FF2B5EF4-FFF2-40B4-BE49-F238E27FC236}">
                <a16:creationId xmlns:a16="http://schemas.microsoft.com/office/drawing/2014/main" id="{4C91F3FA-DF76-0EFA-5393-35776B459577}"/>
              </a:ext>
            </a:extLst>
          </p:cNvPr>
          <p:cNvSpPr txBox="1"/>
          <p:nvPr/>
        </p:nvSpPr>
        <p:spPr>
          <a:xfrm>
            <a:off x="2224573" y="2386307"/>
            <a:ext cx="2274982"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Design &amp; Prototype</a:t>
            </a:r>
          </a:p>
        </p:txBody>
      </p:sp>
      <p:sp>
        <p:nvSpPr>
          <p:cNvPr id="12" name="TextBox 11">
            <a:extLst>
              <a:ext uri="{FF2B5EF4-FFF2-40B4-BE49-F238E27FC236}">
                <a16:creationId xmlns:a16="http://schemas.microsoft.com/office/drawing/2014/main" id="{F158B5A0-59A3-CA63-66D5-A074201DA802}"/>
              </a:ext>
            </a:extLst>
          </p:cNvPr>
          <p:cNvSpPr txBox="1"/>
          <p:nvPr/>
        </p:nvSpPr>
        <p:spPr>
          <a:xfrm>
            <a:off x="1921495" y="2989695"/>
            <a:ext cx="2542684"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Intellectual Protection</a:t>
            </a:r>
          </a:p>
        </p:txBody>
      </p:sp>
      <p:sp>
        <p:nvSpPr>
          <p:cNvPr id="13" name="Oval 12">
            <a:extLst>
              <a:ext uri="{FF2B5EF4-FFF2-40B4-BE49-F238E27FC236}">
                <a16:creationId xmlns:a16="http://schemas.microsoft.com/office/drawing/2014/main" id="{F1C69871-4602-F5C0-C7CD-2690A08C806B}"/>
              </a:ext>
            </a:extLst>
          </p:cNvPr>
          <p:cNvSpPr/>
          <p:nvPr/>
        </p:nvSpPr>
        <p:spPr>
          <a:xfrm rot="228186">
            <a:off x="4440505" y="3619916"/>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39" name="TextBox 38">
            <a:extLst>
              <a:ext uri="{FF2B5EF4-FFF2-40B4-BE49-F238E27FC236}">
                <a16:creationId xmlns:a16="http://schemas.microsoft.com/office/drawing/2014/main" id="{985D58CA-9D2F-B3B9-B2BE-7C5AB7366450}"/>
              </a:ext>
            </a:extLst>
          </p:cNvPr>
          <p:cNvSpPr txBox="1"/>
          <p:nvPr/>
        </p:nvSpPr>
        <p:spPr>
          <a:xfrm>
            <a:off x="2587427" y="4803906"/>
            <a:ext cx="8278327" cy="584775"/>
          </a:xfrm>
          <a:prstGeom prst="rect">
            <a:avLst/>
          </a:prstGeom>
          <a:noFill/>
        </p:spPr>
        <p:txBody>
          <a:bodyPr wrap="square" rtlCol="0">
            <a:spAutoFit/>
          </a:bodyPr>
          <a:lstStyle/>
          <a:p>
            <a:pPr algn="just"/>
            <a:r>
              <a:rPr lang="en-US" sz="1600" dirty="0">
                <a:solidFill>
                  <a:schemeClr val="bg1"/>
                </a:solidFill>
                <a:latin typeface="DM Sans" pitchFamily="2" charset="0"/>
                <a:ea typeface="Cambria Math" panose="02040503050406030204" pitchFamily="18" charset="0"/>
              </a:rPr>
              <a:t>Product Crafts will take ownership of the design, development, prototyping, &amp; IP protection of ready-to-manufacture products that can be marketed and sold</a:t>
            </a:r>
          </a:p>
        </p:txBody>
      </p:sp>
      <p:sp>
        <p:nvSpPr>
          <p:cNvPr id="40" name="TextBox 39">
            <a:extLst>
              <a:ext uri="{FF2B5EF4-FFF2-40B4-BE49-F238E27FC236}">
                <a16:creationId xmlns:a16="http://schemas.microsoft.com/office/drawing/2014/main" id="{7E33E746-1C66-939B-9F5D-EABBA248DF5B}"/>
              </a:ext>
            </a:extLst>
          </p:cNvPr>
          <p:cNvSpPr txBox="1"/>
          <p:nvPr/>
        </p:nvSpPr>
        <p:spPr>
          <a:xfrm>
            <a:off x="2587427" y="5468667"/>
            <a:ext cx="8278327" cy="584775"/>
          </a:xfrm>
          <a:prstGeom prst="rect">
            <a:avLst/>
          </a:prstGeom>
          <a:noFill/>
        </p:spPr>
        <p:txBody>
          <a:bodyPr wrap="square" rtlCol="0">
            <a:spAutoFit/>
          </a:bodyPr>
          <a:lstStyle/>
          <a:p>
            <a:pPr algn="just"/>
            <a:r>
              <a:rPr lang="en-US" sz="1600" dirty="0">
                <a:solidFill>
                  <a:schemeClr val="bg1"/>
                </a:solidFill>
                <a:latin typeface="DM Sans" pitchFamily="2" charset="0"/>
                <a:ea typeface="Cambria Math" panose="02040503050406030204" pitchFamily="18" charset="0"/>
              </a:rPr>
              <a:t>You can start the production and sales post the sale of Design IP. Product Crafts will support with necessary kick start and post-production design services as required</a:t>
            </a:r>
          </a:p>
        </p:txBody>
      </p:sp>
      <p:sp>
        <p:nvSpPr>
          <p:cNvPr id="43" name="Oval 42">
            <a:extLst>
              <a:ext uri="{FF2B5EF4-FFF2-40B4-BE49-F238E27FC236}">
                <a16:creationId xmlns:a16="http://schemas.microsoft.com/office/drawing/2014/main" id="{B8C386A5-2CB5-3D0D-3794-FCF49E6279C4}"/>
              </a:ext>
            </a:extLst>
          </p:cNvPr>
          <p:cNvSpPr/>
          <p:nvPr/>
        </p:nvSpPr>
        <p:spPr>
          <a:xfrm rot="228186">
            <a:off x="2240039" y="4867278"/>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44" name="Oval 43">
            <a:extLst>
              <a:ext uri="{FF2B5EF4-FFF2-40B4-BE49-F238E27FC236}">
                <a16:creationId xmlns:a16="http://schemas.microsoft.com/office/drawing/2014/main" id="{57084085-91C2-12FE-7C8C-552FA5E2276A}"/>
              </a:ext>
            </a:extLst>
          </p:cNvPr>
          <p:cNvSpPr/>
          <p:nvPr/>
        </p:nvSpPr>
        <p:spPr>
          <a:xfrm rot="228186">
            <a:off x="2240039" y="5556897"/>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2" name="TextBox 1">
            <a:extLst>
              <a:ext uri="{FF2B5EF4-FFF2-40B4-BE49-F238E27FC236}">
                <a16:creationId xmlns:a16="http://schemas.microsoft.com/office/drawing/2014/main" id="{6918EADF-DE1E-24DA-D818-5C2DDBE8FC46}"/>
              </a:ext>
            </a:extLst>
          </p:cNvPr>
          <p:cNvSpPr txBox="1"/>
          <p:nvPr/>
        </p:nvSpPr>
        <p:spPr>
          <a:xfrm>
            <a:off x="3088920" y="3503636"/>
            <a:ext cx="1263487"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Packaging</a:t>
            </a:r>
          </a:p>
        </p:txBody>
      </p:sp>
      <p:sp>
        <p:nvSpPr>
          <p:cNvPr id="3" name="Left Bracket 2">
            <a:extLst>
              <a:ext uri="{FF2B5EF4-FFF2-40B4-BE49-F238E27FC236}">
                <a16:creationId xmlns:a16="http://schemas.microsoft.com/office/drawing/2014/main" id="{79862B9D-01F6-4EF7-56AC-94E22ABA8CBA}"/>
              </a:ext>
            </a:extLst>
          </p:cNvPr>
          <p:cNvSpPr/>
          <p:nvPr/>
        </p:nvSpPr>
        <p:spPr>
          <a:xfrm rot="16200000" flipH="1">
            <a:off x="6974552" y="1000503"/>
            <a:ext cx="468488" cy="1831695"/>
          </a:xfrm>
          <a:prstGeom prst="leftBracket">
            <a:avLst>
              <a:gd name="adj" fmla="val 76271"/>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pitchFamily="2" charset="0"/>
            </a:endParaRPr>
          </a:p>
        </p:txBody>
      </p:sp>
      <p:cxnSp>
        <p:nvCxnSpPr>
          <p:cNvPr id="4" name="Straight Connector 3">
            <a:extLst>
              <a:ext uri="{FF2B5EF4-FFF2-40B4-BE49-F238E27FC236}">
                <a16:creationId xmlns:a16="http://schemas.microsoft.com/office/drawing/2014/main" id="{3DE7DAF4-1128-5AC8-F888-0491EAB20C9F}"/>
              </a:ext>
            </a:extLst>
          </p:cNvPr>
          <p:cNvCxnSpPr>
            <a:cxnSpLocks/>
          </p:cNvCxnSpPr>
          <p:nvPr/>
        </p:nvCxnSpPr>
        <p:spPr>
          <a:xfrm>
            <a:off x="8124641" y="2210451"/>
            <a:ext cx="0" cy="1633128"/>
          </a:xfrm>
          <a:prstGeom prst="line">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cxnSp>
      <p:pic>
        <p:nvPicPr>
          <p:cNvPr id="10" name="Graphic 9" descr="Handshake with solid fill">
            <a:extLst>
              <a:ext uri="{FF2B5EF4-FFF2-40B4-BE49-F238E27FC236}">
                <a16:creationId xmlns:a16="http://schemas.microsoft.com/office/drawing/2014/main" id="{BFBBFC9C-2EB8-4DF4-C4EB-C406754734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5882" y="2535806"/>
            <a:ext cx="914400" cy="914400"/>
          </a:xfrm>
          <a:prstGeom prst="rect">
            <a:avLst/>
          </a:prstGeom>
        </p:spPr>
      </p:pic>
      <p:sp>
        <p:nvSpPr>
          <p:cNvPr id="14" name="Oval 13">
            <a:extLst>
              <a:ext uri="{FF2B5EF4-FFF2-40B4-BE49-F238E27FC236}">
                <a16:creationId xmlns:a16="http://schemas.microsoft.com/office/drawing/2014/main" id="{67DC6BFA-E3A2-3B2F-52CF-9A402C04B075}"/>
              </a:ext>
            </a:extLst>
          </p:cNvPr>
          <p:cNvSpPr/>
          <p:nvPr/>
        </p:nvSpPr>
        <p:spPr>
          <a:xfrm rot="228186">
            <a:off x="8043522" y="2592461"/>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15" name="Oval 14">
            <a:extLst>
              <a:ext uri="{FF2B5EF4-FFF2-40B4-BE49-F238E27FC236}">
                <a16:creationId xmlns:a16="http://schemas.microsoft.com/office/drawing/2014/main" id="{008F8524-FC4D-5C1B-16BA-D36A8E7C6D7F}"/>
              </a:ext>
            </a:extLst>
          </p:cNvPr>
          <p:cNvSpPr/>
          <p:nvPr/>
        </p:nvSpPr>
        <p:spPr>
          <a:xfrm rot="228186">
            <a:off x="8041868" y="3139171"/>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33" name="Oval 32">
            <a:extLst>
              <a:ext uri="{FF2B5EF4-FFF2-40B4-BE49-F238E27FC236}">
                <a16:creationId xmlns:a16="http://schemas.microsoft.com/office/drawing/2014/main" id="{F2CDC63A-A5EE-8E05-BBB7-018AFCB3841C}"/>
              </a:ext>
            </a:extLst>
          </p:cNvPr>
          <p:cNvSpPr/>
          <p:nvPr/>
        </p:nvSpPr>
        <p:spPr>
          <a:xfrm rot="228186">
            <a:off x="8041868" y="3685468"/>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34" name="TextBox 33">
            <a:extLst>
              <a:ext uri="{FF2B5EF4-FFF2-40B4-BE49-F238E27FC236}">
                <a16:creationId xmlns:a16="http://schemas.microsoft.com/office/drawing/2014/main" id="{68AF9431-CE85-90E1-D823-6FC1CDE150EF}"/>
              </a:ext>
            </a:extLst>
          </p:cNvPr>
          <p:cNvSpPr txBox="1"/>
          <p:nvPr/>
        </p:nvSpPr>
        <p:spPr>
          <a:xfrm>
            <a:off x="8317261" y="2487089"/>
            <a:ext cx="1364476"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Production</a:t>
            </a:r>
          </a:p>
        </p:txBody>
      </p:sp>
      <p:sp>
        <p:nvSpPr>
          <p:cNvPr id="35" name="TextBox 34">
            <a:extLst>
              <a:ext uri="{FF2B5EF4-FFF2-40B4-BE49-F238E27FC236}">
                <a16:creationId xmlns:a16="http://schemas.microsoft.com/office/drawing/2014/main" id="{F8551704-8B1B-DD98-1393-1043DD260551}"/>
              </a:ext>
            </a:extLst>
          </p:cNvPr>
          <p:cNvSpPr txBox="1"/>
          <p:nvPr/>
        </p:nvSpPr>
        <p:spPr>
          <a:xfrm>
            <a:off x="8317261" y="3018458"/>
            <a:ext cx="1244251"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Marketing</a:t>
            </a:r>
          </a:p>
        </p:txBody>
      </p:sp>
      <p:sp>
        <p:nvSpPr>
          <p:cNvPr id="36" name="TextBox 35">
            <a:extLst>
              <a:ext uri="{FF2B5EF4-FFF2-40B4-BE49-F238E27FC236}">
                <a16:creationId xmlns:a16="http://schemas.microsoft.com/office/drawing/2014/main" id="{E492A456-4C45-8930-768E-7EF17A208509}"/>
              </a:ext>
            </a:extLst>
          </p:cNvPr>
          <p:cNvSpPr txBox="1"/>
          <p:nvPr/>
        </p:nvSpPr>
        <p:spPr>
          <a:xfrm>
            <a:off x="8317260" y="3580096"/>
            <a:ext cx="742511"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Sales</a:t>
            </a:r>
          </a:p>
        </p:txBody>
      </p:sp>
      <p:sp>
        <p:nvSpPr>
          <p:cNvPr id="37" name="Oval 36">
            <a:extLst>
              <a:ext uri="{FF2B5EF4-FFF2-40B4-BE49-F238E27FC236}">
                <a16:creationId xmlns:a16="http://schemas.microsoft.com/office/drawing/2014/main" id="{B8FE4225-7E08-EDD1-F8F3-833B919B309D}"/>
              </a:ext>
            </a:extLst>
          </p:cNvPr>
          <p:cNvSpPr/>
          <p:nvPr/>
        </p:nvSpPr>
        <p:spPr>
          <a:xfrm rot="228186">
            <a:off x="8042591" y="2054470"/>
            <a:ext cx="183468" cy="181615"/>
          </a:xfrm>
          <a:prstGeom prst="ellipse">
            <a:avLst/>
          </a:prstGeom>
          <a:solidFill>
            <a:schemeClr val="accent2"/>
          </a:solidFill>
          <a:ln w="38100">
            <a:solidFill>
              <a:schemeClr val="accent3"/>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38" name="TextBox 37">
            <a:extLst>
              <a:ext uri="{FF2B5EF4-FFF2-40B4-BE49-F238E27FC236}">
                <a16:creationId xmlns:a16="http://schemas.microsoft.com/office/drawing/2014/main" id="{B175726D-8487-7B66-8558-C2B1A8A42CF2}"/>
              </a:ext>
            </a:extLst>
          </p:cNvPr>
          <p:cNvSpPr txBox="1"/>
          <p:nvPr/>
        </p:nvSpPr>
        <p:spPr>
          <a:xfrm>
            <a:off x="8317983" y="1949098"/>
            <a:ext cx="1875835"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Design Services</a:t>
            </a:r>
          </a:p>
        </p:txBody>
      </p:sp>
      <p:sp>
        <p:nvSpPr>
          <p:cNvPr id="45" name="Oval 44">
            <a:extLst>
              <a:ext uri="{FF2B5EF4-FFF2-40B4-BE49-F238E27FC236}">
                <a16:creationId xmlns:a16="http://schemas.microsoft.com/office/drawing/2014/main" id="{38F07B13-641D-3E54-5801-0F604BDBC744}"/>
              </a:ext>
            </a:extLst>
          </p:cNvPr>
          <p:cNvSpPr/>
          <p:nvPr/>
        </p:nvSpPr>
        <p:spPr>
          <a:xfrm rot="228186">
            <a:off x="6211079" y="2224582"/>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46" name="Oval 45">
            <a:extLst>
              <a:ext uri="{FF2B5EF4-FFF2-40B4-BE49-F238E27FC236}">
                <a16:creationId xmlns:a16="http://schemas.microsoft.com/office/drawing/2014/main" id="{E06D229D-322C-568A-41F0-656DA6CFA6B0}"/>
              </a:ext>
            </a:extLst>
          </p:cNvPr>
          <p:cNvSpPr/>
          <p:nvPr/>
        </p:nvSpPr>
        <p:spPr>
          <a:xfrm rot="228186">
            <a:off x="6213483" y="3720105"/>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47" name="TextBox 46">
            <a:extLst>
              <a:ext uri="{FF2B5EF4-FFF2-40B4-BE49-F238E27FC236}">
                <a16:creationId xmlns:a16="http://schemas.microsoft.com/office/drawing/2014/main" id="{4247C095-454D-BCEE-8FBA-55ABBDB7B6D4}"/>
              </a:ext>
            </a:extLst>
          </p:cNvPr>
          <p:cNvSpPr txBox="1"/>
          <p:nvPr/>
        </p:nvSpPr>
        <p:spPr>
          <a:xfrm>
            <a:off x="5377050" y="3286535"/>
            <a:ext cx="2167581"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Sale of Design &amp; IP</a:t>
            </a:r>
          </a:p>
        </p:txBody>
      </p:sp>
      <p:sp>
        <p:nvSpPr>
          <p:cNvPr id="48" name="TextBox 47">
            <a:extLst>
              <a:ext uri="{FF2B5EF4-FFF2-40B4-BE49-F238E27FC236}">
                <a16:creationId xmlns:a16="http://schemas.microsoft.com/office/drawing/2014/main" id="{FCD4F4C4-8024-B027-320B-76146124E586}"/>
              </a:ext>
            </a:extLst>
          </p:cNvPr>
          <p:cNvSpPr txBox="1"/>
          <p:nvPr/>
        </p:nvSpPr>
        <p:spPr>
          <a:xfrm>
            <a:off x="5248488" y="2393374"/>
            <a:ext cx="2371162"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Expertise Relocation</a:t>
            </a:r>
          </a:p>
        </p:txBody>
      </p:sp>
      <p:sp>
        <p:nvSpPr>
          <p:cNvPr id="49" name="Left Bracket 48">
            <a:extLst>
              <a:ext uri="{FF2B5EF4-FFF2-40B4-BE49-F238E27FC236}">
                <a16:creationId xmlns:a16="http://schemas.microsoft.com/office/drawing/2014/main" id="{F1F0F710-22A1-5726-83B7-75A8BDD8F554}"/>
              </a:ext>
            </a:extLst>
          </p:cNvPr>
          <p:cNvSpPr/>
          <p:nvPr/>
        </p:nvSpPr>
        <p:spPr>
          <a:xfrm rot="16200000">
            <a:off x="5220845" y="3243173"/>
            <a:ext cx="406375" cy="1765420"/>
          </a:xfrm>
          <a:prstGeom prst="leftBracket">
            <a:avLst>
              <a:gd name="adj" fmla="val 76271"/>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pitchFamily="2" charset="0"/>
            </a:endParaRPr>
          </a:p>
        </p:txBody>
      </p:sp>
      <p:cxnSp>
        <p:nvCxnSpPr>
          <p:cNvPr id="22" name="Straight Connector 21">
            <a:extLst>
              <a:ext uri="{FF2B5EF4-FFF2-40B4-BE49-F238E27FC236}">
                <a16:creationId xmlns:a16="http://schemas.microsoft.com/office/drawing/2014/main" id="{34EC91AB-B30F-D2A6-ADAF-6F0F50AD8275}"/>
              </a:ext>
            </a:extLst>
          </p:cNvPr>
          <p:cNvCxnSpPr>
            <a:cxnSpLocks/>
          </p:cNvCxnSpPr>
          <p:nvPr/>
        </p:nvCxnSpPr>
        <p:spPr>
          <a:xfrm>
            <a:off x="2159000" y="4728449"/>
            <a:ext cx="8784118"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78B3BDA-C39B-08A2-0957-62E064D8B17D}"/>
              </a:ext>
            </a:extLst>
          </p:cNvPr>
          <p:cNvSpPr/>
          <p:nvPr/>
        </p:nvSpPr>
        <p:spPr>
          <a:xfrm>
            <a:off x="1843314" y="348343"/>
            <a:ext cx="9245600" cy="59994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pitchFamily="2" charset="0"/>
            </a:endParaRPr>
          </a:p>
        </p:txBody>
      </p:sp>
    </p:spTree>
    <p:extLst>
      <p:ext uri="{BB962C8B-B14F-4D97-AF65-F5344CB8AC3E}">
        <p14:creationId xmlns:p14="http://schemas.microsoft.com/office/powerpoint/2010/main" val="4085604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14FE29-F4CA-B45A-F468-EEA678DA65F7}"/>
              </a:ext>
            </a:extLst>
          </p:cNvPr>
          <p:cNvSpPr txBox="1"/>
          <p:nvPr/>
        </p:nvSpPr>
        <p:spPr>
          <a:xfrm>
            <a:off x="1993616" y="721109"/>
            <a:ext cx="9028434" cy="769441"/>
          </a:xfrm>
          <a:prstGeom prst="rect">
            <a:avLst/>
          </a:prstGeom>
          <a:noFill/>
        </p:spPr>
        <p:txBody>
          <a:bodyPr wrap="none" rtlCol="0">
            <a:spAutoFit/>
          </a:bodyPr>
          <a:lstStyle/>
          <a:p>
            <a:r>
              <a:rPr lang="en-US" sz="4400" b="1" dirty="0">
                <a:solidFill>
                  <a:schemeClr val="bg1"/>
                </a:solidFill>
                <a:latin typeface="DM Sans 14pt" pitchFamily="2" charset="0"/>
                <a:ea typeface="Cambria Math" panose="02040503050406030204" pitchFamily="18" charset="0"/>
              </a:rPr>
              <a:t>Invest</a:t>
            </a:r>
            <a:r>
              <a:rPr lang="en-US" sz="4400" dirty="0">
                <a:solidFill>
                  <a:schemeClr val="bg1"/>
                </a:solidFill>
                <a:latin typeface="DM Sans 14pt" pitchFamily="2" charset="0"/>
                <a:ea typeface="Cambria Math" panose="02040503050406030204" pitchFamily="18" charset="0"/>
              </a:rPr>
              <a:t> </a:t>
            </a:r>
            <a:r>
              <a:rPr lang="en-US" sz="2800" dirty="0">
                <a:solidFill>
                  <a:schemeClr val="bg1"/>
                </a:solidFill>
                <a:latin typeface="DM Sans 14pt" pitchFamily="2" charset="0"/>
                <a:ea typeface="Cambria Math" panose="02040503050406030204" pitchFamily="18" charset="0"/>
              </a:rPr>
              <a:t>into the real estate of Product Design &amp; IP</a:t>
            </a:r>
          </a:p>
        </p:txBody>
      </p:sp>
      <p:pic>
        <p:nvPicPr>
          <p:cNvPr id="17" name="Graphic 16" descr="Handshake with solid fill">
            <a:extLst>
              <a:ext uri="{FF2B5EF4-FFF2-40B4-BE49-F238E27FC236}">
                <a16:creationId xmlns:a16="http://schemas.microsoft.com/office/drawing/2014/main" id="{2360C56B-E6E3-683F-EFF7-71FA6E4C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59752" y="3218072"/>
            <a:ext cx="914400" cy="914400"/>
          </a:xfrm>
          <a:prstGeom prst="rect">
            <a:avLst/>
          </a:prstGeom>
        </p:spPr>
      </p:pic>
      <p:sp>
        <p:nvSpPr>
          <p:cNvPr id="29" name="TextBox 28">
            <a:extLst>
              <a:ext uri="{FF2B5EF4-FFF2-40B4-BE49-F238E27FC236}">
                <a16:creationId xmlns:a16="http://schemas.microsoft.com/office/drawing/2014/main" id="{F8FDC3EB-9074-E2E0-2C38-9018653B8632}"/>
              </a:ext>
            </a:extLst>
          </p:cNvPr>
          <p:cNvSpPr txBox="1"/>
          <p:nvPr/>
        </p:nvSpPr>
        <p:spPr>
          <a:xfrm>
            <a:off x="7981484" y="3013851"/>
            <a:ext cx="216758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Sale of Design &amp; IP</a:t>
            </a:r>
          </a:p>
        </p:txBody>
      </p:sp>
      <p:pic>
        <p:nvPicPr>
          <p:cNvPr id="50" name="Graphic 49" descr="Thumbs up sign with solid fill">
            <a:extLst>
              <a:ext uri="{FF2B5EF4-FFF2-40B4-BE49-F238E27FC236}">
                <a16:creationId xmlns:a16="http://schemas.microsoft.com/office/drawing/2014/main" id="{C9D96B12-10E3-B2BD-7983-42540374C3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4754" y="2252853"/>
            <a:ext cx="420039" cy="420039"/>
          </a:xfrm>
          <a:prstGeom prst="rect">
            <a:avLst/>
          </a:prstGeom>
        </p:spPr>
      </p:pic>
      <p:sp>
        <p:nvSpPr>
          <p:cNvPr id="6" name="TextBox 5">
            <a:extLst>
              <a:ext uri="{FF2B5EF4-FFF2-40B4-BE49-F238E27FC236}">
                <a16:creationId xmlns:a16="http://schemas.microsoft.com/office/drawing/2014/main" id="{9409BD4A-4268-8656-995C-3B929A401E9B}"/>
              </a:ext>
            </a:extLst>
          </p:cNvPr>
          <p:cNvSpPr txBox="1"/>
          <p:nvPr/>
        </p:nvSpPr>
        <p:spPr>
          <a:xfrm>
            <a:off x="5412306" y="1823590"/>
            <a:ext cx="1715534" cy="369332"/>
          </a:xfrm>
          <a:prstGeom prst="rect">
            <a:avLst/>
          </a:prstGeom>
          <a:noFill/>
        </p:spPr>
        <p:txBody>
          <a:bodyPr wrap="none" rtlCol="0">
            <a:spAutoFit/>
          </a:bodyPr>
          <a:lstStyle/>
          <a:p>
            <a:r>
              <a:rPr lang="en-US" dirty="0">
                <a:solidFill>
                  <a:schemeClr val="bg1"/>
                </a:solidFill>
                <a:latin typeface="DM Sans 14pt" pitchFamily="2" charset="0"/>
              </a:rPr>
              <a:t>Design Gallery</a:t>
            </a:r>
          </a:p>
        </p:txBody>
      </p:sp>
      <p:sp>
        <p:nvSpPr>
          <p:cNvPr id="13" name="TextBox 12">
            <a:extLst>
              <a:ext uri="{FF2B5EF4-FFF2-40B4-BE49-F238E27FC236}">
                <a16:creationId xmlns:a16="http://schemas.microsoft.com/office/drawing/2014/main" id="{7FB43C25-A380-7A5B-8F41-27FDCB1245A7}"/>
              </a:ext>
            </a:extLst>
          </p:cNvPr>
          <p:cNvSpPr txBox="1"/>
          <p:nvPr/>
        </p:nvSpPr>
        <p:spPr>
          <a:xfrm>
            <a:off x="2421305" y="5023956"/>
            <a:ext cx="8631316" cy="830997"/>
          </a:xfrm>
          <a:prstGeom prst="rect">
            <a:avLst/>
          </a:prstGeom>
          <a:noFill/>
        </p:spPr>
        <p:txBody>
          <a:bodyPr wrap="square" rtlCol="0">
            <a:spAutoFit/>
          </a:bodyPr>
          <a:lstStyle/>
          <a:p>
            <a:pPr algn="just"/>
            <a:r>
              <a:rPr lang="en-US" sz="1600" dirty="0">
                <a:solidFill>
                  <a:schemeClr val="bg1"/>
                </a:solidFill>
                <a:latin typeface="DM Sans 14pt" pitchFamily="2" charset="0"/>
                <a:ea typeface="Cambria Math" panose="02040503050406030204" pitchFamily="18" charset="0"/>
              </a:rPr>
              <a:t>Browse our Gallery of upcoming products and invest into the product of your interest. Investment can be done to support individual stages such as prototyping or IP filing, or to support the full product development journey</a:t>
            </a:r>
          </a:p>
        </p:txBody>
      </p:sp>
      <p:sp>
        <p:nvSpPr>
          <p:cNvPr id="16" name="TextBox 15">
            <a:extLst>
              <a:ext uri="{FF2B5EF4-FFF2-40B4-BE49-F238E27FC236}">
                <a16:creationId xmlns:a16="http://schemas.microsoft.com/office/drawing/2014/main" id="{0B8E8176-633C-774F-8E23-EE19C01D2FB3}"/>
              </a:ext>
            </a:extLst>
          </p:cNvPr>
          <p:cNvSpPr txBox="1"/>
          <p:nvPr/>
        </p:nvSpPr>
        <p:spPr>
          <a:xfrm>
            <a:off x="2421302" y="5911398"/>
            <a:ext cx="8631317" cy="338554"/>
          </a:xfrm>
          <a:prstGeom prst="rect">
            <a:avLst/>
          </a:prstGeom>
          <a:noFill/>
        </p:spPr>
        <p:txBody>
          <a:bodyPr wrap="square" rtlCol="0">
            <a:spAutoFit/>
          </a:bodyPr>
          <a:lstStyle/>
          <a:p>
            <a:pPr algn="just"/>
            <a:r>
              <a:rPr lang="en-US" sz="1600" dirty="0">
                <a:solidFill>
                  <a:schemeClr val="bg1"/>
                </a:solidFill>
                <a:latin typeface="DM Sans 14pt" pitchFamily="2" charset="0"/>
                <a:ea typeface="Cambria Math" panose="02040503050406030204" pitchFamily="18" charset="0"/>
              </a:rPr>
              <a:t>Reap the proportional returns of your investments on the Design when it goes for sale. </a:t>
            </a:r>
          </a:p>
        </p:txBody>
      </p:sp>
      <p:cxnSp>
        <p:nvCxnSpPr>
          <p:cNvPr id="47" name="Straight Connector 46">
            <a:extLst>
              <a:ext uri="{FF2B5EF4-FFF2-40B4-BE49-F238E27FC236}">
                <a16:creationId xmlns:a16="http://schemas.microsoft.com/office/drawing/2014/main" id="{5E3ECE07-654D-20F8-C2AD-C7E7B93E52C7}"/>
              </a:ext>
            </a:extLst>
          </p:cNvPr>
          <p:cNvCxnSpPr>
            <a:cxnSpLocks/>
          </p:cNvCxnSpPr>
          <p:nvPr/>
        </p:nvCxnSpPr>
        <p:spPr>
          <a:xfrm>
            <a:off x="1993616" y="4948499"/>
            <a:ext cx="9028434"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4341FC99-8D71-87F8-205B-53DDDE450D7C}"/>
              </a:ext>
            </a:extLst>
          </p:cNvPr>
          <p:cNvSpPr/>
          <p:nvPr/>
        </p:nvSpPr>
        <p:spPr>
          <a:xfrm rot="228186">
            <a:off x="2001530" y="5109429"/>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51" name="Oval 50">
            <a:extLst>
              <a:ext uri="{FF2B5EF4-FFF2-40B4-BE49-F238E27FC236}">
                <a16:creationId xmlns:a16="http://schemas.microsoft.com/office/drawing/2014/main" id="{D8E3AFA2-9C2F-27F8-3095-14A91EBFB385}"/>
              </a:ext>
            </a:extLst>
          </p:cNvPr>
          <p:cNvSpPr/>
          <p:nvPr/>
        </p:nvSpPr>
        <p:spPr>
          <a:xfrm rot="228186">
            <a:off x="2001531" y="6015882"/>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cxnSp>
        <p:nvCxnSpPr>
          <p:cNvPr id="80" name="Straight Connector 79">
            <a:extLst>
              <a:ext uri="{FF2B5EF4-FFF2-40B4-BE49-F238E27FC236}">
                <a16:creationId xmlns:a16="http://schemas.microsoft.com/office/drawing/2014/main" id="{0B846AAD-E2D8-D34E-4DBD-E27475DD4847}"/>
              </a:ext>
            </a:extLst>
          </p:cNvPr>
          <p:cNvCxnSpPr>
            <a:cxnSpLocks/>
            <a:stCxn id="81" idx="4"/>
          </p:cNvCxnSpPr>
          <p:nvPr/>
        </p:nvCxnSpPr>
        <p:spPr>
          <a:xfrm>
            <a:off x="4810500" y="2655770"/>
            <a:ext cx="9967" cy="1757427"/>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39BA4DF9-53D6-677F-024C-C925C4E1D64F}"/>
              </a:ext>
            </a:extLst>
          </p:cNvPr>
          <p:cNvSpPr/>
          <p:nvPr/>
        </p:nvSpPr>
        <p:spPr>
          <a:xfrm rot="228186">
            <a:off x="4724789" y="2474355"/>
            <a:ext cx="183468" cy="181615"/>
          </a:xfrm>
          <a:prstGeom prst="ellipse">
            <a:avLst/>
          </a:prstGeom>
          <a:solidFill>
            <a:schemeClr val="accent2"/>
          </a:solidFill>
          <a:ln w="38100">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82" name="Oval 81">
            <a:extLst>
              <a:ext uri="{FF2B5EF4-FFF2-40B4-BE49-F238E27FC236}">
                <a16:creationId xmlns:a16="http://schemas.microsoft.com/office/drawing/2014/main" id="{07EBE873-6B05-EE31-8FF3-236CD1571F51}"/>
              </a:ext>
            </a:extLst>
          </p:cNvPr>
          <p:cNvSpPr/>
          <p:nvPr/>
        </p:nvSpPr>
        <p:spPr>
          <a:xfrm rot="228186">
            <a:off x="4710041" y="2935788"/>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83" name="Oval 82">
            <a:extLst>
              <a:ext uri="{FF2B5EF4-FFF2-40B4-BE49-F238E27FC236}">
                <a16:creationId xmlns:a16="http://schemas.microsoft.com/office/drawing/2014/main" id="{594E6697-C7DC-11AA-52DB-94646C47208C}"/>
              </a:ext>
            </a:extLst>
          </p:cNvPr>
          <p:cNvSpPr/>
          <p:nvPr/>
        </p:nvSpPr>
        <p:spPr>
          <a:xfrm rot="228186">
            <a:off x="4710041" y="3409920"/>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84" name="TextBox 83">
            <a:extLst>
              <a:ext uri="{FF2B5EF4-FFF2-40B4-BE49-F238E27FC236}">
                <a16:creationId xmlns:a16="http://schemas.microsoft.com/office/drawing/2014/main" id="{1D12D86C-ECEB-6D91-2BE3-8969F4A4FB55}"/>
              </a:ext>
            </a:extLst>
          </p:cNvPr>
          <p:cNvSpPr txBox="1"/>
          <p:nvPr/>
        </p:nvSpPr>
        <p:spPr>
          <a:xfrm>
            <a:off x="3583241" y="2394468"/>
            <a:ext cx="1055097"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Ideation</a:t>
            </a:r>
          </a:p>
        </p:txBody>
      </p:sp>
      <p:sp>
        <p:nvSpPr>
          <p:cNvPr id="85" name="TextBox 84">
            <a:extLst>
              <a:ext uri="{FF2B5EF4-FFF2-40B4-BE49-F238E27FC236}">
                <a16:creationId xmlns:a16="http://schemas.microsoft.com/office/drawing/2014/main" id="{AC840222-41EA-A5CF-7A01-EA1DD3E6B58A}"/>
              </a:ext>
            </a:extLst>
          </p:cNvPr>
          <p:cNvSpPr txBox="1"/>
          <p:nvPr/>
        </p:nvSpPr>
        <p:spPr>
          <a:xfrm>
            <a:off x="2421305" y="2802844"/>
            <a:ext cx="2274982"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Design &amp; Prototype</a:t>
            </a:r>
          </a:p>
        </p:txBody>
      </p:sp>
      <p:sp>
        <p:nvSpPr>
          <p:cNvPr id="87" name="Oval 86">
            <a:extLst>
              <a:ext uri="{FF2B5EF4-FFF2-40B4-BE49-F238E27FC236}">
                <a16:creationId xmlns:a16="http://schemas.microsoft.com/office/drawing/2014/main" id="{20181E07-70F5-F2AD-B7A9-01D16F55754C}"/>
              </a:ext>
            </a:extLst>
          </p:cNvPr>
          <p:cNvSpPr/>
          <p:nvPr/>
        </p:nvSpPr>
        <p:spPr>
          <a:xfrm rot="228186">
            <a:off x="4695293" y="388405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89" name="Left Bracket 88">
            <a:extLst>
              <a:ext uri="{FF2B5EF4-FFF2-40B4-BE49-F238E27FC236}">
                <a16:creationId xmlns:a16="http://schemas.microsoft.com/office/drawing/2014/main" id="{3C0587E6-B447-1241-2B58-36F2DF541DF3}"/>
              </a:ext>
            </a:extLst>
          </p:cNvPr>
          <p:cNvSpPr/>
          <p:nvPr/>
        </p:nvSpPr>
        <p:spPr>
          <a:xfrm rot="16200000">
            <a:off x="5417403" y="3867722"/>
            <a:ext cx="265149" cy="1468989"/>
          </a:xfrm>
          <a:prstGeom prst="leftBracket">
            <a:avLst>
              <a:gd name="adj" fmla="val 76271"/>
            </a:avLst>
          </a:prstGeom>
          <a:ln w="19050">
            <a:solidFill>
              <a:schemeClr val="bg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14pt" pitchFamily="2" charset="0"/>
            </a:endParaRPr>
          </a:p>
        </p:txBody>
      </p:sp>
      <p:sp>
        <p:nvSpPr>
          <p:cNvPr id="90" name="Oval 89">
            <a:extLst>
              <a:ext uri="{FF2B5EF4-FFF2-40B4-BE49-F238E27FC236}">
                <a16:creationId xmlns:a16="http://schemas.microsoft.com/office/drawing/2014/main" id="{61AA5FF3-610B-A7EA-3F62-B3976D4E480B}"/>
              </a:ext>
            </a:extLst>
          </p:cNvPr>
          <p:cNvSpPr/>
          <p:nvPr/>
        </p:nvSpPr>
        <p:spPr>
          <a:xfrm rot="228186">
            <a:off x="6203680" y="157889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grpSp>
        <p:nvGrpSpPr>
          <p:cNvPr id="101" name="Group 100">
            <a:extLst>
              <a:ext uri="{FF2B5EF4-FFF2-40B4-BE49-F238E27FC236}">
                <a16:creationId xmlns:a16="http://schemas.microsoft.com/office/drawing/2014/main" id="{5F7F0258-EA27-2945-D321-B46158B3CE1D}"/>
              </a:ext>
            </a:extLst>
          </p:cNvPr>
          <p:cNvGrpSpPr/>
          <p:nvPr/>
        </p:nvGrpSpPr>
        <p:grpSpPr>
          <a:xfrm>
            <a:off x="4808617" y="1671487"/>
            <a:ext cx="1388472" cy="553347"/>
            <a:chOff x="3808945" y="1684777"/>
            <a:chExt cx="2073278" cy="788750"/>
          </a:xfrm>
        </p:grpSpPr>
        <p:sp>
          <p:nvSpPr>
            <p:cNvPr id="98" name="Arc 97">
              <a:extLst>
                <a:ext uri="{FF2B5EF4-FFF2-40B4-BE49-F238E27FC236}">
                  <a16:creationId xmlns:a16="http://schemas.microsoft.com/office/drawing/2014/main" id="{6E2F6953-34CE-92E1-7AC4-AD4A3B11F9E6}"/>
                </a:ext>
              </a:extLst>
            </p:cNvPr>
            <p:cNvSpPr/>
            <p:nvPr/>
          </p:nvSpPr>
          <p:spPr>
            <a:xfrm flipH="1">
              <a:off x="3808945" y="1684777"/>
              <a:ext cx="625618" cy="788750"/>
            </a:xfrm>
            <a:prstGeom prst="arc">
              <a:avLst/>
            </a:prstGeom>
            <a:ln w="19050">
              <a:solidFill>
                <a:schemeClr val="accent3"/>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C80FEFF9-5CAE-114D-2854-81C629437F90}"/>
                </a:ext>
              </a:extLst>
            </p:cNvPr>
            <p:cNvCxnSpPr>
              <a:cxnSpLocks/>
              <a:endCxn id="98" idx="0"/>
            </p:cNvCxnSpPr>
            <p:nvPr/>
          </p:nvCxnSpPr>
          <p:spPr>
            <a:xfrm flipH="1" flipV="1">
              <a:off x="4121754" y="1684777"/>
              <a:ext cx="1760469" cy="2333"/>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E3322F27-9D2E-B464-5B51-7CF1A9F13705}"/>
              </a:ext>
            </a:extLst>
          </p:cNvPr>
          <p:cNvSpPr txBox="1"/>
          <p:nvPr/>
        </p:nvSpPr>
        <p:spPr>
          <a:xfrm>
            <a:off x="5085596" y="1785364"/>
            <a:ext cx="393056" cy="523220"/>
          </a:xfrm>
          <a:prstGeom prst="rect">
            <a:avLst/>
          </a:prstGeom>
          <a:noFill/>
        </p:spPr>
        <p:txBody>
          <a:bodyPr wrap="none" rtlCol="0">
            <a:spAutoFit/>
          </a:bodyPr>
          <a:lstStyle/>
          <a:p>
            <a:r>
              <a:rPr lang="en-US" sz="2800" dirty="0">
                <a:solidFill>
                  <a:schemeClr val="accent3"/>
                </a:solidFill>
                <a:latin typeface="DM Sans 14pt" pitchFamily="2" charset="0"/>
              </a:rPr>
              <a:t>$</a:t>
            </a:r>
          </a:p>
        </p:txBody>
      </p:sp>
      <p:sp>
        <p:nvSpPr>
          <p:cNvPr id="112" name="TextBox 111">
            <a:extLst>
              <a:ext uri="{FF2B5EF4-FFF2-40B4-BE49-F238E27FC236}">
                <a16:creationId xmlns:a16="http://schemas.microsoft.com/office/drawing/2014/main" id="{ECC9834C-063F-B13B-5C35-C7C246933328}"/>
              </a:ext>
            </a:extLst>
          </p:cNvPr>
          <p:cNvSpPr txBox="1"/>
          <p:nvPr/>
        </p:nvSpPr>
        <p:spPr>
          <a:xfrm>
            <a:off x="8010580" y="1753218"/>
            <a:ext cx="833883" cy="523220"/>
          </a:xfrm>
          <a:prstGeom prst="rect">
            <a:avLst/>
          </a:prstGeom>
          <a:noFill/>
        </p:spPr>
        <p:txBody>
          <a:bodyPr wrap="none" rtlCol="0">
            <a:spAutoFit/>
          </a:bodyPr>
          <a:lstStyle/>
          <a:p>
            <a:r>
              <a:rPr lang="en-US" sz="2800" b="1" dirty="0">
                <a:solidFill>
                  <a:schemeClr val="accent3"/>
                </a:solidFill>
                <a:latin typeface="DM Sans 14pt" pitchFamily="2" charset="0"/>
              </a:rPr>
              <a:t>$$$</a:t>
            </a:r>
          </a:p>
        </p:txBody>
      </p:sp>
      <p:sp>
        <p:nvSpPr>
          <p:cNvPr id="27" name="Oval 26">
            <a:extLst>
              <a:ext uri="{FF2B5EF4-FFF2-40B4-BE49-F238E27FC236}">
                <a16:creationId xmlns:a16="http://schemas.microsoft.com/office/drawing/2014/main" id="{2856ACB1-5C5F-1A00-8359-D2F285D7BEE2}"/>
              </a:ext>
            </a:extLst>
          </p:cNvPr>
          <p:cNvSpPr/>
          <p:nvPr/>
        </p:nvSpPr>
        <p:spPr>
          <a:xfrm rot="228186">
            <a:off x="7792194" y="3091426"/>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grpSp>
        <p:nvGrpSpPr>
          <p:cNvPr id="7" name="Group 6">
            <a:extLst>
              <a:ext uri="{FF2B5EF4-FFF2-40B4-BE49-F238E27FC236}">
                <a16:creationId xmlns:a16="http://schemas.microsoft.com/office/drawing/2014/main" id="{810FBE6D-F3CF-20EA-0237-6B91687F0DFD}"/>
              </a:ext>
            </a:extLst>
          </p:cNvPr>
          <p:cNvGrpSpPr/>
          <p:nvPr/>
        </p:nvGrpSpPr>
        <p:grpSpPr>
          <a:xfrm>
            <a:off x="6365990" y="1659669"/>
            <a:ext cx="1509446" cy="1431957"/>
            <a:chOff x="6283092" y="1659669"/>
            <a:chExt cx="2583755" cy="1431957"/>
          </a:xfrm>
        </p:grpSpPr>
        <p:grpSp>
          <p:nvGrpSpPr>
            <p:cNvPr id="102" name="Group 101">
              <a:extLst>
                <a:ext uri="{FF2B5EF4-FFF2-40B4-BE49-F238E27FC236}">
                  <a16:creationId xmlns:a16="http://schemas.microsoft.com/office/drawing/2014/main" id="{71151790-89E2-F0D1-F8F6-F74AB6ECBDA7}"/>
                </a:ext>
              </a:extLst>
            </p:cNvPr>
            <p:cNvGrpSpPr/>
            <p:nvPr/>
          </p:nvGrpSpPr>
          <p:grpSpPr>
            <a:xfrm flipH="1">
              <a:off x="6283092" y="1659669"/>
              <a:ext cx="2582378" cy="554715"/>
              <a:chOff x="3828891" y="1675358"/>
              <a:chExt cx="2073278" cy="442029"/>
            </a:xfrm>
          </p:grpSpPr>
          <p:sp>
            <p:nvSpPr>
              <p:cNvPr id="103" name="Arc 102">
                <a:extLst>
                  <a:ext uri="{FF2B5EF4-FFF2-40B4-BE49-F238E27FC236}">
                    <a16:creationId xmlns:a16="http://schemas.microsoft.com/office/drawing/2014/main" id="{5D6E36BE-2B76-8F51-0F6A-33F4E848E698}"/>
                  </a:ext>
                </a:extLst>
              </p:cNvPr>
              <p:cNvSpPr/>
              <p:nvPr/>
            </p:nvSpPr>
            <p:spPr>
              <a:xfrm flipH="1">
                <a:off x="3828891" y="1700513"/>
                <a:ext cx="707606" cy="416874"/>
              </a:xfrm>
              <a:prstGeom prst="arc">
                <a:avLst>
                  <a:gd name="adj1" fmla="val 17341860"/>
                  <a:gd name="adj2" fmla="val 0"/>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45B41257-27AE-1380-3AB7-E381BB42C955}"/>
                  </a:ext>
                </a:extLst>
              </p:cNvPr>
              <p:cNvCxnSpPr>
                <a:cxnSpLocks/>
                <a:endCxn id="103" idx="0"/>
              </p:cNvCxnSpPr>
              <p:nvPr/>
            </p:nvCxnSpPr>
            <p:spPr>
              <a:xfrm flipH="1">
                <a:off x="4065679" y="1675358"/>
                <a:ext cx="1836490" cy="36886"/>
              </a:xfrm>
              <a:prstGeom prst="line">
                <a:avLst/>
              </a:prstGeom>
              <a:ln w="38100">
                <a:solidFill>
                  <a:schemeClr val="accent3"/>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5" name="Straight Connector 114">
              <a:extLst>
                <a:ext uri="{FF2B5EF4-FFF2-40B4-BE49-F238E27FC236}">
                  <a16:creationId xmlns:a16="http://schemas.microsoft.com/office/drawing/2014/main" id="{1A42F333-5AC3-D34E-ED91-1E4B1FAAA5E5}"/>
                </a:ext>
              </a:extLst>
            </p:cNvPr>
            <p:cNvCxnSpPr>
              <a:cxnSpLocks/>
            </p:cNvCxnSpPr>
            <p:nvPr/>
          </p:nvCxnSpPr>
          <p:spPr>
            <a:xfrm>
              <a:off x="8865469" y="1952811"/>
              <a:ext cx="1378" cy="1138815"/>
            </a:xfrm>
            <a:prstGeom prst="line">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3A34D6EB-5A3E-9EAB-8EAB-588FD8A6A148}"/>
              </a:ext>
            </a:extLst>
          </p:cNvPr>
          <p:cNvGrpSpPr/>
          <p:nvPr/>
        </p:nvGrpSpPr>
        <p:grpSpPr>
          <a:xfrm>
            <a:off x="6284471" y="3302639"/>
            <a:ext cx="1588928" cy="1442033"/>
            <a:chOff x="6211901" y="3186527"/>
            <a:chExt cx="2678414" cy="1442033"/>
          </a:xfrm>
        </p:grpSpPr>
        <p:sp>
          <p:nvSpPr>
            <p:cNvPr id="31" name="Left Bracket 30">
              <a:extLst>
                <a:ext uri="{FF2B5EF4-FFF2-40B4-BE49-F238E27FC236}">
                  <a16:creationId xmlns:a16="http://schemas.microsoft.com/office/drawing/2014/main" id="{FD48CE33-4A94-9206-05AF-4F1353C08631}"/>
                </a:ext>
              </a:extLst>
            </p:cNvPr>
            <p:cNvSpPr/>
            <p:nvPr/>
          </p:nvSpPr>
          <p:spPr>
            <a:xfrm rot="16200000">
              <a:off x="7322432" y="3060678"/>
              <a:ext cx="457351" cy="2678414"/>
            </a:xfrm>
            <a:prstGeom prst="leftBracket">
              <a:avLst>
                <a:gd name="adj" fmla="val 76271"/>
              </a:avLst>
            </a:prstGeom>
            <a:ln w="19050">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14pt" pitchFamily="2" charset="0"/>
              </a:endParaRPr>
            </a:p>
          </p:txBody>
        </p:sp>
        <p:cxnSp>
          <p:nvCxnSpPr>
            <p:cNvPr id="121" name="Straight Connector 120">
              <a:extLst>
                <a:ext uri="{FF2B5EF4-FFF2-40B4-BE49-F238E27FC236}">
                  <a16:creationId xmlns:a16="http://schemas.microsoft.com/office/drawing/2014/main" id="{D5BCDF79-149B-9794-4900-CEDA10C63345}"/>
                </a:ext>
              </a:extLst>
            </p:cNvPr>
            <p:cNvCxnSpPr>
              <a:cxnSpLocks/>
              <a:endCxn id="31" idx="2"/>
            </p:cNvCxnSpPr>
            <p:nvPr/>
          </p:nvCxnSpPr>
          <p:spPr>
            <a:xfrm>
              <a:off x="8890315" y="3186527"/>
              <a:ext cx="0" cy="984683"/>
            </a:xfrm>
            <a:prstGeom prst="line">
              <a:avLst/>
            </a:prstGeom>
            <a:ln w="19050">
              <a:solidFill>
                <a:schemeClr val="bg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29AA413-9AFB-207D-1F91-CD65AD957919}"/>
              </a:ext>
            </a:extLst>
          </p:cNvPr>
          <p:cNvGrpSpPr/>
          <p:nvPr/>
        </p:nvGrpSpPr>
        <p:grpSpPr>
          <a:xfrm>
            <a:off x="5493239" y="2202499"/>
            <a:ext cx="1573060" cy="2267145"/>
            <a:chOff x="1493587" y="1349155"/>
            <a:chExt cx="1573060" cy="2267145"/>
          </a:xfrm>
        </p:grpSpPr>
        <p:sp>
          <p:nvSpPr>
            <p:cNvPr id="3" name="Rectangle: Rounded Corners 2">
              <a:extLst>
                <a:ext uri="{FF2B5EF4-FFF2-40B4-BE49-F238E27FC236}">
                  <a16:creationId xmlns:a16="http://schemas.microsoft.com/office/drawing/2014/main" id="{F75FF5C2-B914-53CA-E08D-0C941707DA2E}"/>
                </a:ext>
              </a:extLst>
            </p:cNvPr>
            <p:cNvSpPr/>
            <p:nvPr/>
          </p:nvSpPr>
          <p:spPr>
            <a:xfrm>
              <a:off x="1493587"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4" name="Rectangle: Rounded Corners 3">
              <a:extLst>
                <a:ext uri="{FF2B5EF4-FFF2-40B4-BE49-F238E27FC236}">
                  <a16:creationId xmlns:a16="http://schemas.microsoft.com/office/drawing/2014/main" id="{300BFCFF-57B3-10A4-D674-2A6E30C8B932}"/>
                </a:ext>
              </a:extLst>
            </p:cNvPr>
            <p:cNvSpPr/>
            <p:nvPr/>
          </p:nvSpPr>
          <p:spPr>
            <a:xfrm>
              <a:off x="2030572"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0" name="Rectangle: Rounded Corners 9">
              <a:extLst>
                <a:ext uri="{FF2B5EF4-FFF2-40B4-BE49-F238E27FC236}">
                  <a16:creationId xmlns:a16="http://schemas.microsoft.com/office/drawing/2014/main" id="{936251EE-0580-6C50-1CBB-EA34BA4D8B0E}"/>
                </a:ext>
              </a:extLst>
            </p:cNvPr>
            <p:cNvSpPr/>
            <p:nvPr/>
          </p:nvSpPr>
          <p:spPr>
            <a:xfrm>
              <a:off x="2567556"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4" name="Rectangle: Rounded Corners 13">
              <a:extLst>
                <a:ext uri="{FF2B5EF4-FFF2-40B4-BE49-F238E27FC236}">
                  <a16:creationId xmlns:a16="http://schemas.microsoft.com/office/drawing/2014/main" id="{D010D0FF-40CF-C07F-BF42-73FF61D16F24}"/>
                </a:ext>
              </a:extLst>
            </p:cNvPr>
            <p:cNvSpPr/>
            <p:nvPr/>
          </p:nvSpPr>
          <p:spPr>
            <a:xfrm>
              <a:off x="1502988"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5" name="Rectangle: Rounded Corners 14">
              <a:extLst>
                <a:ext uri="{FF2B5EF4-FFF2-40B4-BE49-F238E27FC236}">
                  <a16:creationId xmlns:a16="http://schemas.microsoft.com/office/drawing/2014/main" id="{ADDCEAEA-A815-0992-8E33-B86160FC9760}"/>
                </a:ext>
              </a:extLst>
            </p:cNvPr>
            <p:cNvSpPr/>
            <p:nvPr/>
          </p:nvSpPr>
          <p:spPr>
            <a:xfrm>
              <a:off x="2039973"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3" name="Rectangle: Rounded Corners 32">
              <a:extLst>
                <a:ext uri="{FF2B5EF4-FFF2-40B4-BE49-F238E27FC236}">
                  <a16:creationId xmlns:a16="http://schemas.microsoft.com/office/drawing/2014/main" id="{460E79BC-DD3D-EB0D-FB54-ABE0AB3C4AD6}"/>
                </a:ext>
              </a:extLst>
            </p:cNvPr>
            <p:cNvSpPr/>
            <p:nvPr/>
          </p:nvSpPr>
          <p:spPr>
            <a:xfrm>
              <a:off x="2576957"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4" name="Rectangle: Rounded Corners 33">
              <a:extLst>
                <a:ext uri="{FF2B5EF4-FFF2-40B4-BE49-F238E27FC236}">
                  <a16:creationId xmlns:a16="http://schemas.microsoft.com/office/drawing/2014/main" id="{D8D3ADC5-A4B6-BFC6-979F-69EB766362B5}"/>
                </a:ext>
              </a:extLst>
            </p:cNvPr>
            <p:cNvSpPr/>
            <p:nvPr/>
          </p:nvSpPr>
          <p:spPr>
            <a:xfrm>
              <a:off x="1493587"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5" name="Rectangle: Rounded Corners 34">
              <a:extLst>
                <a:ext uri="{FF2B5EF4-FFF2-40B4-BE49-F238E27FC236}">
                  <a16:creationId xmlns:a16="http://schemas.microsoft.com/office/drawing/2014/main" id="{AA901C8E-34EC-FF29-5691-ED8BC4AEF4A2}"/>
                </a:ext>
              </a:extLst>
            </p:cNvPr>
            <p:cNvSpPr/>
            <p:nvPr/>
          </p:nvSpPr>
          <p:spPr>
            <a:xfrm>
              <a:off x="2030572"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6" name="Rectangle: Rounded Corners 35">
              <a:extLst>
                <a:ext uri="{FF2B5EF4-FFF2-40B4-BE49-F238E27FC236}">
                  <a16:creationId xmlns:a16="http://schemas.microsoft.com/office/drawing/2014/main" id="{F4F9221C-D93A-48A1-81B4-CE0D30E6C92E}"/>
                </a:ext>
              </a:extLst>
            </p:cNvPr>
            <p:cNvSpPr/>
            <p:nvPr/>
          </p:nvSpPr>
          <p:spPr>
            <a:xfrm>
              <a:off x="2567556"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7" name="Rectangle: Rounded Corners 36">
              <a:extLst>
                <a:ext uri="{FF2B5EF4-FFF2-40B4-BE49-F238E27FC236}">
                  <a16:creationId xmlns:a16="http://schemas.microsoft.com/office/drawing/2014/main" id="{FB3D5539-68C4-32D5-3D2E-51227DB6F962}"/>
                </a:ext>
              </a:extLst>
            </p:cNvPr>
            <p:cNvSpPr/>
            <p:nvPr/>
          </p:nvSpPr>
          <p:spPr>
            <a:xfrm>
              <a:off x="1502988"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8" name="Rectangle: Rounded Corners 37">
              <a:extLst>
                <a:ext uri="{FF2B5EF4-FFF2-40B4-BE49-F238E27FC236}">
                  <a16:creationId xmlns:a16="http://schemas.microsoft.com/office/drawing/2014/main" id="{72ABEDB4-52A0-D070-CFC3-EE040DFEB52E}"/>
                </a:ext>
              </a:extLst>
            </p:cNvPr>
            <p:cNvSpPr/>
            <p:nvPr/>
          </p:nvSpPr>
          <p:spPr>
            <a:xfrm>
              <a:off x="2039973" y="3093081"/>
              <a:ext cx="489690" cy="523219"/>
            </a:xfrm>
            <a:prstGeom prst="roundRect">
              <a:avLst/>
            </a:prstGeom>
            <a:solidFill>
              <a:srgbClr val="FF39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45" name="Rectangle: Rounded Corners 44">
              <a:extLst>
                <a:ext uri="{FF2B5EF4-FFF2-40B4-BE49-F238E27FC236}">
                  <a16:creationId xmlns:a16="http://schemas.microsoft.com/office/drawing/2014/main" id="{6DD066A6-2085-30A0-C79E-3B5103257043}"/>
                </a:ext>
              </a:extLst>
            </p:cNvPr>
            <p:cNvSpPr/>
            <p:nvPr/>
          </p:nvSpPr>
          <p:spPr>
            <a:xfrm>
              <a:off x="2576957"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grpSp>
      <p:cxnSp>
        <p:nvCxnSpPr>
          <p:cNvPr id="19" name="Straight Connector 18">
            <a:extLst>
              <a:ext uri="{FF2B5EF4-FFF2-40B4-BE49-F238E27FC236}">
                <a16:creationId xmlns:a16="http://schemas.microsoft.com/office/drawing/2014/main" id="{ABB87047-ECD1-D534-87A7-A732D62CB82F}"/>
              </a:ext>
            </a:extLst>
          </p:cNvPr>
          <p:cNvCxnSpPr>
            <a:cxnSpLocks/>
          </p:cNvCxnSpPr>
          <p:nvPr/>
        </p:nvCxnSpPr>
        <p:spPr>
          <a:xfrm flipH="1">
            <a:off x="4794023" y="1991472"/>
            <a:ext cx="7752" cy="394008"/>
          </a:xfrm>
          <a:prstGeom prst="line">
            <a:avLst/>
          </a:prstGeom>
          <a:ln w="1905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92735F1-7D00-7167-AB37-D751D3ACB50B}"/>
              </a:ext>
            </a:extLst>
          </p:cNvPr>
          <p:cNvSpPr txBox="1"/>
          <p:nvPr/>
        </p:nvSpPr>
        <p:spPr>
          <a:xfrm>
            <a:off x="2167956" y="3343094"/>
            <a:ext cx="2542684"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Intellectual Protection</a:t>
            </a:r>
          </a:p>
        </p:txBody>
      </p:sp>
      <p:sp>
        <p:nvSpPr>
          <p:cNvPr id="40" name="TextBox 39">
            <a:extLst>
              <a:ext uri="{FF2B5EF4-FFF2-40B4-BE49-F238E27FC236}">
                <a16:creationId xmlns:a16="http://schemas.microsoft.com/office/drawing/2014/main" id="{04BE67B3-0CF4-FCE9-B710-72677799A7F2}"/>
              </a:ext>
            </a:extLst>
          </p:cNvPr>
          <p:cNvSpPr txBox="1"/>
          <p:nvPr/>
        </p:nvSpPr>
        <p:spPr>
          <a:xfrm>
            <a:off x="3422465" y="3784465"/>
            <a:ext cx="1263487"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Packaging</a:t>
            </a:r>
          </a:p>
        </p:txBody>
      </p:sp>
      <p:sp>
        <p:nvSpPr>
          <p:cNvPr id="42" name="Rectangle 41">
            <a:extLst>
              <a:ext uri="{FF2B5EF4-FFF2-40B4-BE49-F238E27FC236}">
                <a16:creationId xmlns:a16="http://schemas.microsoft.com/office/drawing/2014/main" id="{E8442EB9-6989-ED5F-E4F4-FF794453AB87}"/>
              </a:ext>
            </a:extLst>
          </p:cNvPr>
          <p:cNvSpPr/>
          <p:nvPr/>
        </p:nvSpPr>
        <p:spPr>
          <a:xfrm>
            <a:off x="1843314" y="348343"/>
            <a:ext cx="9245600" cy="59994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7841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14FE29-F4CA-B45A-F468-EEA678DA65F7}"/>
              </a:ext>
            </a:extLst>
          </p:cNvPr>
          <p:cNvSpPr txBox="1"/>
          <p:nvPr/>
        </p:nvSpPr>
        <p:spPr>
          <a:xfrm>
            <a:off x="2116405" y="231602"/>
            <a:ext cx="6162264" cy="646331"/>
          </a:xfrm>
          <a:prstGeom prst="rect">
            <a:avLst/>
          </a:prstGeom>
          <a:noFill/>
        </p:spPr>
        <p:txBody>
          <a:bodyPr wrap="none" rtlCol="0">
            <a:spAutoFit/>
          </a:bodyPr>
          <a:lstStyle/>
          <a:p>
            <a:r>
              <a:rPr lang="en-US" sz="3600" b="1" dirty="0">
                <a:solidFill>
                  <a:schemeClr val="accent3"/>
                </a:solidFill>
                <a:latin typeface="DM Sans 14pt" pitchFamily="2" charset="0"/>
                <a:ea typeface="Cambria Math" panose="02040503050406030204" pitchFamily="18" charset="0"/>
              </a:rPr>
              <a:t>Launch</a:t>
            </a:r>
            <a:r>
              <a:rPr lang="en-US" sz="2000" dirty="0">
                <a:solidFill>
                  <a:schemeClr val="bg1"/>
                </a:solidFill>
                <a:latin typeface="DM Sans 14pt" pitchFamily="2" charset="0"/>
                <a:ea typeface="Cambria Math" panose="02040503050406030204" pitchFamily="18" charset="0"/>
              </a:rPr>
              <a:t> the Product of your choice on Day 1</a:t>
            </a:r>
          </a:p>
        </p:txBody>
      </p:sp>
      <p:pic>
        <p:nvPicPr>
          <p:cNvPr id="17" name="Graphic 16" descr="Handshake with solid fill">
            <a:extLst>
              <a:ext uri="{FF2B5EF4-FFF2-40B4-BE49-F238E27FC236}">
                <a16:creationId xmlns:a16="http://schemas.microsoft.com/office/drawing/2014/main" id="{2360C56B-E6E3-683F-EFF7-71FA6E4C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65325" y="3878416"/>
            <a:ext cx="769441" cy="769441"/>
          </a:xfrm>
          <a:prstGeom prst="rect">
            <a:avLst/>
          </a:prstGeom>
        </p:spPr>
      </p:pic>
      <p:sp>
        <p:nvSpPr>
          <p:cNvPr id="29" name="TextBox 28">
            <a:extLst>
              <a:ext uri="{FF2B5EF4-FFF2-40B4-BE49-F238E27FC236}">
                <a16:creationId xmlns:a16="http://schemas.microsoft.com/office/drawing/2014/main" id="{F8FDC3EB-9074-E2E0-2C38-9018653B8632}"/>
              </a:ext>
            </a:extLst>
          </p:cNvPr>
          <p:cNvSpPr txBox="1"/>
          <p:nvPr/>
        </p:nvSpPr>
        <p:spPr>
          <a:xfrm>
            <a:off x="5359450" y="3134251"/>
            <a:ext cx="1726755" cy="307777"/>
          </a:xfrm>
          <a:prstGeom prst="rect">
            <a:avLst/>
          </a:prstGeom>
          <a:noFill/>
        </p:spPr>
        <p:txBody>
          <a:bodyPr wrap="none" rtlCol="0">
            <a:spAutoFit/>
          </a:bodyPr>
          <a:lstStyle/>
          <a:p>
            <a:r>
              <a:rPr lang="en-US" sz="1400" dirty="0">
                <a:solidFill>
                  <a:schemeClr val="bg1"/>
                </a:solidFill>
                <a:latin typeface="DM Sans 14pt" pitchFamily="2" charset="0"/>
                <a:ea typeface="Cambria Math" panose="02040503050406030204" pitchFamily="18" charset="0"/>
              </a:rPr>
              <a:t>Sale of Design &amp; IP</a:t>
            </a:r>
          </a:p>
        </p:txBody>
      </p:sp>
      <p:sp>
        <p:nvSpPr>
          <p:cNvPr id="30" name="TextBox 29">
            <a:extLst>
              <a:ext uri="{FF2B5EF4-FFF2-40B4-BE49-F238E27FC236}">
                <a16:creationId xmlns:a16="http://schemas.microsoft.com/office/drawing/2014/main" id="{75E99EE3-CEB7-F7FA-61A7-7402D8D040BC}"/>
              </a:ext>
            </a:extLst>
          </p:cNvPr>
          <p:cNvSpPr txBox="1"/>
          <p:nvPr/>
        </p:nvSpPr>
        <p:spPr>
          <a:xfrm>
            <a:off x="5381147" y="4181165"/>
            <a:ext cx="1888659" cy="307777"/>
          </a:xfrm>
          <a:prstGeom prst="rect">
            <a:avLst/>
          </a:prstGeom>
          <a:noFill/>
        </p:spPr>
        <p:txBody>
          <a:bodyPr wrap="none" rtlCol="0">
            <a:spAutoFit/>
          </a:bodyPr>
          <a:lstStyle/>
          <a:p>
            <a:r>
              <a:rPr lang="en-US" sz="1400" dirty="0">
                <a:solidFill>
                  <a:schemeClr val="bg1"/>
                </a:solidFill>
                <a:latin typeface="DM Sans 14pt" pitchFamily="2" charset="0"/>
                <a:ea typeface="Cambria Math" panose="02040503050406030204" pitchFamily="18" charset="0"/>
              </a:rPr>
              <a:t>Expertise Relocation</a:t>
            </a:r>
          </a:p>
        </p:txBody>
      </p:sp>
      <p:sp>
        <p:nvSpPr>
          <p:cNvPr id="39" name="TextBox 38">
            <a:extLst>
              <a:ext uri="{FF2B5EF4-FFF2-40B4-BE49-F238E27FC236}">
                <a16:creationId xmlns:a16="http://schemas.microsoft.com/office/drawing/2014/main" id="{985D58CA-9D2F-B3B9-B2BE-7C5AB7366450}"/>
              </a:ext>
            </a:extLst>
          </p:cNvPr>
          <p:cNvSpPr txBox="1"/>
          <p:nvPr/>
        </p:nvSpPr>
        <p:spPr>
          <a:xfrm>
            <a:off x="257653" y="5147454"/>
            <a:ext cx="3436373" cy="830997"/>
          </a:xfrm>
          <a:prstGeom prst="rect">
            <a:avLst/>
          </a:prstGeom>
          <a:noFill/>
        </p:spPr>
        <p:txBody>
          <a:bodyPr wrap="square" rtlCol="0">
            <a:spAutoFit/>
          </a:bodyPr>
          <a:lstStyle/>
          <a:p>
            <a:pPr algn="ctr"/>
            <a:r>
              <a:rPr lang="en-US" sz="1600" dirty="0">
                <a:solidFill>
                  <a:schemeClr val="bg1"/>
                </a:solidFill>
                <a:latin typeface="DM Sans 14pt Light" pitchFamily="2" charset="0"/>
                <a:ea typeface="Cambria Math" panose="02040503050406030204" pitchFamily="18" charset="0"/>
              </a:rPr>
              <a:t>Browse our Gallery of Product Designs and select the products of your interest. </a:t>
            </a:r>
          </a:p>
        </p:txBody>
      </p:sp>
      <p:sp>
        <p:nvSpPr>
          <p:cNvPr id="40" name="TextBox 39">
            <a:extLst>
              <a:ext uri="{FF2B5EF4-FFF2-40B4-BE49-F238E27FC236}">
                <a16:creationId xmlns:a16="http://schemas.microsoft.com/office/drawing/2014/main" id="{7E33E746-1C66-939B-9F5D-EABBA248DF5B}"/>
              </a:ext>
            </a:extLst>
          </p:cNvPr>
          <p:cNvSpPr txBox="1"/>
          <p:nvPr/>
        </p:nvSpPr>
        <p:spPr>
          <a:xfrm>
            <a:off x="8353877" y="5118172"/>
            <a:ext cx="3715706" cy="830997"/>
          </a:xfrm>
          <a:prstGeom prst="rect">
            <a:avLst/>
          </a:prstGeom>
          <a:noFill/>
        </p:spPr>
        <p:txBody>
          <a:bodyPr wrap="square" rtlCol="0">
            <a:spAutoFit/>
          </a:bodyPr>
          <a:lstStyle/>
          <a:p>
            <a:pPr algn="ctr"/>
            <a:r>
              <a:rPr lang="en-US" sz="1600" dirty="0">
                <a:solidFill>
                  <a:schemeClr val="bg1"/>
                </a:solidFill>
                <a:latin typeface="DM Sans 14pt Light" pitchFamily="2" charset="0"/>
                <a:ea typeface="Cambria Math" panose="02040503050406030204" pitchFamily="18" charset="0"/>
              </a:rPr>
              <a:t>Start the production and sales. Get support for kick start and post-production design services</a:t>
            </a:r>
          </a:p>
        </p:txBody>
      </p:sp>
      <p:sp>
        <p:nvSpPr>
          <p:cNvPr id="6" name="TextBox 5">
            <a:extLst>
              <a:ext uri="{FF2B5EF4-FFF2-40B4-BE49-F238E27FC236}">
                <a16:creationId xmlns:a16="http://schemas.microsoft.com/office/drawing/2014/main" id="{9409BD4A-4268-8656-995C-3B929A401E9B}"/>
              </a:ext>
            </a:extLst>
          </p:cNvPr>
          <p:cNvSpPr txBox="1"/>
          <p:nvPr/>
        </p:nvSpPr>
        <p:spPr>
          <a:xfrm rot="16200000">
            <a:off x="-338333" y="3335230"/>
            <a:ext cx="1715534" cy="369332"/>
          </a:xfrm>
          <a:prstGeom prst="rect">
            <a:avLst/>
          </a:prstGeom>
          <a:noFill/>
        </p:spPr>
        <p:txBody>
          <a:bodyPr wrap="none" rtlCol="0">
            <a:spAutoFit/>
          </a:bodyPr>
          <a:lstStyle/>
          <a:p>
            <a:r>
              <a:rPr lang="en-US" dirty="0">
                <a:solidFill>
                  <a:schemeClr val="bg1"/>
                </a:solidFill>
                <a:latin typeface="DM Sans 14pt" pitchFamily="2" charset="0"/>
              </a:rPr>
              <a:t>Design Gallery</a:t>
            </a:r>
          </a:p>
        </p:txBody>
      </p:sp>
      <p:sp>
        <p:nvSpPr>
          <p:cNvPr id="9" name="Rectangle 8">
            <a:extLst>
              <a:ext uri="{FF2B5EF4-FFF2-40B4-BE49-F238E27FC236}">
                <a16:creationId xmlns:a16="http://schemas.microsoft.com/office/drawing/2014/main" id="{ECFDAE4A-7E21-C4DB-6B3F-E1371F42538F}"/>
              </a:ext>
            </a:extLst>
          </p:cNvPr>
          <p:cNvSpPr/>
          <p:nvPr/>
        </p:nvSpPr>
        <p:spPr>
          <a:xfrm>
            <a:off x="1843314" y="348343"/>
            <a:ext cx="9245600" cy="59994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TextBox 6">
            <a:extLst>
              <a:ext uri="{FF2B5EF4-FFF2-40B4-BE49-F238E27FC236}">
                <a16:creationId xmlns:a16="http://schemas.microsoft.com/office/drawing/2014/main" id="{120A7B64-4711-A23A-5919-D7715FE56691}"/>
              </a:ext>
            </a:extLst>
          </p:cNvPr>
          <p:cNvSpPr txBox="1"/>
          <p:nvPr/>
        </p:nvSpPr>
        <p:spPr>
          <a:xfrm>
            <a:off x="4102445" y="5118047"/>
            <a:ext cx="3715705" cy="830997"/>
          </a:xfrm>
          <a:prstGeom prst="rect">
            <a:avLst/>
          </a:prstGeom>
          <a:noFill/>
        </p:spPr>
        <p:txBody>
          <a:bodyPr wrap="square">
            <a:spAutoFit/>
          </a:bodyPr>
          <a:lstStyle/>
          <a:p>
            <a:pPr algn="ctr"/>
            <a:r>
              <a:rPr lang="en-US" sz="1600" dirty="0">
                <a:solidFill>
                  <a:schemeClr val="bg1"/>
                </a:solidFill>
                <a:latin typeface="DM Sans 14pt Light" pitchFamily="2" charset="0"/>
                <a:ea typeface="Cambria Math" panose="02040503050406030204" pitchFamily="18" charset="0"/>
              </a:rPr>
              <a:t>Purchase the Products of your choice and receive the complete design  documentation and training</a:t>
            </a:r>
            <a:endParaRPr lang="en-US" sz="1600" dirty="0">
              <a:latin typeface="DM Sans 14pt Light" pitchFamily="2" charset="0"/>
            </a:endParaRPr>
          </a:p>
        </p:txBody>
      </p:sp>
      <p:grpSp>
        <p:nvGrpSpPr>
          <p:cNvPr id="51" name="Group 50">
            <a:extLst>
              <a:ext uri="{FF2B5EF4-FFF2-40B4-BE49-F238E27FC236}">
                <a16:creationId xmlns:a16="http://schemas.microsoft.com/office/drawing/2014/main" id="{A316D81E-F9C3-02CB-5D00-712C9B5C57E1}"/>
              </a:ext>
            </a:extLst>
          </p:cNvPr>
          <p:cNvGrpSpPr/>
          <p:nvPr/>
        </p:nvGrpSpPr>
        <p:grpSpPr>
          <a:xfrm>
            <a:off x="870339" y="1825224"/>
            <a:ext cx="2211001" cy="3138417"/>
            <a:chOff x="2911599" y="1880863"/>
            <a:chExt cx="1573060" cy="2267145"/>
          </a:xfrm>
        </p:grpSpPr>
        <p:grpSp>
          <p:nvGrpSpPr>
            <p:cNvPr id="52" name="Group 51">
              <a:extLst>
                <a:ext uri="{FF2B5EF4-FFF2-40B4-BE49-F238E27FC236}">
                  <a16:creationId xmlns:a16="http://schemas.microsoft.com/office/drawing/2014/main" id="{4466753E-2103-9F5B-8E4B-059619013395}"/>
                </a:ext>
              </a:extLst>
            </p:cNvPr>
            <p:cNvGrpSpPr/>
            <p:nvPr/>
          </p:nvGrpSpPr>
          <p:grpSpPr>
            <a:xfrm>
              <a:off x="2911599" y="1880863"/>
              <a:ext cx="1573060" cy="2267145"/>
              <a:chOff x="1493587" y="1349155"/>
              <a:chExt cx="1573060" cy="2267145"/>
            </a:xfrm>
          </p:grpSpPr>
          <p:sp>
            <p:nvSpPr>
              <p:cNvPr id="54" name="Rectangle: Rounded Corners 53">
                <a:extLst>
                  <a:ext uri="{FF2B5EF4-FFF2-40B4-BE49-F238E27FC236}">
                    <a16:creationId xmlns:a16="http://schemas.microsoft.com/office/drawing/2014/main" id="{3FFE3B51-1589-925D-DAAE-DF79A4DADB2E}"/>
                  </a:ext>
                </a:extLst>
              </p:cNvPr>
              <p:cNvSpPr/>
              <p:nvPr/>
            </p:nvSpPr>
            <p:spPr>
              <a:xfrm>
                <a:off x="1493587" y="1349155"/>
                <a:ext cx="489690" cy="523219"/>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55" name="Rectangle: Rounded Corners 54">
                <a:extLst>
                  <a:ext uri="{FF2B5EF4-FFF2-40B4-BE49-F238E27FC236}">
                    <a16:creationId xmlns:a16="http://schemas.microsoft.com/office/drawing/2014/main" id="{4851DDF0-0A30-2948-4AB7-2C276EA4BC51}"/>
                  </a:ext>
                </a:extLst>
              </p:cNvPr>
              <p:cNvSpPr/>
              <p:nvPr/>
            </p:nvSpPr>
            <p:spPr>
              <a:xfrm>
                <a:off x="2030572"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56" name="Rectangle: Rounded Corners 55">
                <a:extLst>
                  <a:ext uri="{FF2B5EF4-FFF2-40B4-BE49-F238E27FC236}">
                    <a16:creationId xmlns:a16="http://schemas.microsoft.com/office/drawing/2014/main" id="{C77B6313-A23F-DD5B-B0CB-65B8E85C49AE}"/>
                  </a:ext>
                </a:extLst>
              </p:cNvPr>
              <p:cNvSpPr/>
              <p:nvPr/>
            </p:nvSpPr>
            <p:spPr>
              <a:xfrm>
                <a:off x="2567556"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57" name="Rectangle: Rounded Corners 56">
                <a:extLst>
                  <a:ext uri="{FF2B5EF4-FFF2-40B4-BE49-F238E27FC236}">
                    <a16:creationId xmlns:a16="http://schemas.microsoft.com/office/drawing/2014/main" id="{3BF4A869-DB90-3EB3-5494-F2DC8D7D713B}"/>
                  </a:ext>
                </a:extLst>
              </p:cNvPr>
              <p:cNvSpPr/>
              <p:nvPr/>
            </p:nvSpPr>
            <p:spPr>
              <a:xfrm>
                <a:off x="1502988"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58" name="Rectangle: Rounded Corners 57">
                <a:extLst>
                  <a:ext uri="{FF2B5EF4-FFF2-40B4-BE49-F238E27FC236}">
                    <a16:creationId xmlns:a16="http://schemas.microsoft.com/office/drawing/2014/main" id="{1C96B86B-F5CB-1EAD-3C40-65FDFE8445A9}"/>
                  </a:ext>
                </a:extLst>
              </p:cNvPr>
              <p:cNvSpPr/>
              <p:nvPr/>
            </p:nvSpPr>
            <p:spPr>
              <a:xfrm>
                <a:off x="2039973"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59" name="Rectangle: Rounded Corners 58">
                <a:extLst>
                  <a:ext uri="{FF2B5EF4-FFF2-40B4-BE49-F238E27FC236}">
                    <a16:creationId xmlns:a16="http://schemas.microsoft.com/office/drawing/2014/main" id="{A86FF393-205F-253A-F3A9-2EC876E46697}"/>
                  </a:ext>
                </a:extLst>
              </p:cNvPr>
              <p:cNvSpPr/>
              <p:nvPr/>
            </p:nvSpPr>
            <p:spPr>
              <a:xfrm>
                <a:off x="2576957"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0" name="Rectangle: Rounded Corners 59">
                <a:extLst>
                  <a:ext uri="{FF2B5EF4-FFF2-40B4-BE49-F238E27FC236}">
                    <a16:creationId xmlns:a16="http://schemas.microsoft.com/office/drawing/2014/main" id="{CA52110C-0CE2-89AE-1628-8F39762CE59D}"/>
                  </a:ext>
                </a:extLst>
              </p:cNvPr>
              <p:cNvSpPr/>
              <p:nvPr/>
            </p:nvSpPr>
            <p:spPr>
              <a:xfrm>
                <a:off x="1493587"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1" name="Rectangle: Rounded Corners 60">
                <a:extLst>
                  <a:ext uri="{FF2B5EF4-FFF2-40B4-BE49-F238E27FC236}">
                    <a16:creationId xmlns:a16="http://schemas.microsoft.com/office/drawing/2014/main" id="{E640D6CF-8A95-5298-0455-92DA8E74966E}"/>
                  </a:ext>
                </a:extLst>
              </p:cNvPr>
              <p:cNvSpPr/>
              <p:nvPr/>
            </p:nvSpPr>
            <p:spPr>
              <a:xfrm>
                <a:off x="2030572"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2" name="Rectangle: Rounded Corners 61">
                <a:extLst>
                  <a:ext uri="{FF2B5EF4-FFF2-40B4-BE49-F238E27FC236}">
                    <a16:creationId xmlns:a16="http://schemas.microsoft.com/office/drawing/2014/main" id="{4A7CDEC5-DC5F-8FB4-75A9-45C98C364620}"/>
                  </a:ext>
                </a:extLst>
              </p:cNvPr>
              <p:cNvSpPr/>
              <p:nvPr/>
            </p:nvSpPr>
            <p:spPr>
              <a:xfrm>
                <a:off x="2567556"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3" name="Rectangle: Rounded Corners 62">
                <a:extLst>
                  <a:ext uri="{FF2B5EF4-FFF2-40B4-BE49-F238E27FC236}">
                    <a16:creationId xmlns:a16="http://schemas.microsoft.com/office/drawing/2014/main" id="{7449E1EB-5490-8CEE-44B8-D70362D3C6D7}"/>
                  </a:ext>
                </a:extLst>
              </p:cNvPr>
              <p:cNvSpPr/>
              <p:nvPr/>
            </p:nvSpPr>
            <p:spPr>
              <a:xfrm>
                <a:off x="1502988"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4" name="Rectangle: Rounded Corners 63">
                <a:extLst>
                  <a:ext uri="{FF2B5EF4-FFF2-40B4-BE49-F238E27FC236}">
                    <a16:creationId xmlns:a16="http://schemas.microsoft.com/office/drawing/2014/main" id="{C664D0DB-C838-A869-F5E3-7C5080EE6755}"/>
                  </a:ext>
                </a:extLst>
              </p:cNvPr>
              <p:cNvSpPr/>
              <p:nvPr/>
            </p:nvSpPr>
            <p:spPr>
              <a:xfrm>
                <a:off x="2039973"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5" name="Rectangle: Rounded Corners 64">
                <a:extLst>
                  <a:ext uri="{FF2B5EF4-FFF2-40B4-BE49-F238E27FC236}">
                    <a16:creationId xmlns:a16="http://schemas.microsoft.com/office/drawing/2014/main" id="{3FD35D56-A1E2-B412-C234-5140586E20D8}"/>
                  </a:ext>
                </a:extLst>
              </p:cNvPr>
              <p:cNvSpPr/>
              <p:nvPr/>
            </p:nvSpPr>
            <p:spPr>
              <a:xfrm>
                <a:off x="2576957"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grpSp>
        <p:pic>
          <p:nvPicPr>
            <p:cNvPr id="53" name="Graphic 52" descr="Thumbs up sign with solid fill">
              <a:extLst>
                <a:ext uri="{FF2B5EF4-FFF2-40B4-BE49-F238E27FC236}">
                  <a16:creationId xmlns:a16="http://schemas.microsoft.com/office/drawing/2014/main" id="{1E894830-37B3-73A5-971A-3EE0404C8D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3114" y="1931217"/>
              <a:ext cx="420039" cy="420039"/>
            </a:xfrm>
            <a:prstGeom prst="rect">
              <a:avLst/>
            </a:prstGeom>
          </p:spPr>
        </p:pic>
      </p:grpSp>
      <p:pic>
        <p:nvPicPr>
          <p:cNvPr id="67" name="Graphic 66" descr="Marketing with solid fill">
            <a:extLst>
              <a:ext uri="{FF2B5EF4-FFF2-40B4-BE49-F238E27FC236}">
                <a16:creationId xmlns:a16="http://schemas.microsoft.com/office/drawing/2014/main" id="{E17EE9CF-5614-3F69-CAC6-5FDC77518A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65326" y="2844015"/>
            <a:ext cx="769441" cy="769441"/>
          </a:xfrm>
          <a:prstGeom prst="rect">
            <a:avLst/>
          </a:prstGeom>
        </p:spPr>
      </p:pic>
      <p:pic>
        <p:nvPicPr>
          <p:cNvPr id="71" name="Graphic 70" descr="Factory with solid fill">
            <a:extLst>
              <a:ext uri="{FF2B5EF4-FFF2-40B4-BE49-F238E27FC236}">
                <a16:creationId xmlns:a16="http://schemas.microsoft.com/office/drawing/2014/main" id="{44D1E38D-0ED6-9B9E-99F7-E62D58C354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065326" y="1786070"/>
            <a:ext cx="769441" cy="769441"/>
          </a:xfrm>
          <a:prstGeom prst="rect">
            <a:avLst/>
          </a:prstGeom>
        </p:spPr>
      </p:pic>
      <p:pic>
        <p:nvPicPr>
          <p:cNvPr id="73" name="Graphic 72" descr="Contract with solid fill">
            <a:extLst>
              <a:ext uri="{FF2B5EF4-FFF2-40B4-BE49-F238E27FC236}">
                <a16:creationId xmlns:a16="http://schemas.microsoft.com/office/drawing/2014/main" id="{1540272E-4ED4-C88D-7297-6AAC05807E9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580754" y="2941468"/>
            <a:ext cx="769441" cy="769441"/>
          </a:xfrm>
          <a:prstGeom prst="rect">
            <a:avLst/>
          </a:prstGeom>
        </p:spPr>
      </p:pic>
      <p:pic>
        <p:nvPicPr>
          <p:cNvPr id="75" name="Graphic 74" descr="Shopping cart with solid fill">
            <a:extLst>
              <a:ext uri="{FF2B5EF4-FFF2-40B4-BE49-F238E27FC236}">
                <a16:creationId xmlns:a16="http://schemas.microsoft.com/office/drawing/2014/main" id="{437304F8-8FF2-681B-DA19-8266DE53EFD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55894" y="1889140"/>
            <a:ext cx="769441" cy="769441"/>
          </a:xfrm>
          <a:prstGeom prst="rect">
            <a:avLst/>
          </a:prstGeom>
        </p:spPr>
      </p:pic>
      <p:pic>
        <p:nvPicPr>
          <p:cNvPr id="77" name="Graphic 76" descr="Teacher with solid fill">
            <a:extLst>
              <a:ext uri="{FF2B5EF4-FFF2-40B4-BE49-F238E27FC236}">
                <a16:creationId xmlns:a16="http://schemas.microsoft.com/office/drawing/2014/main" id="{FEF27BB3-0694-00E3-15CE-778F8903CE6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555894" y="4039245"/>
            <a:ext cx="769441" cy="769441"/>
          </a:xfrm>
          <a:prstGeom prst="rect">
            <a:avLst/>
          </a:prstGeom>
        </p:spPr>
      </p:pic>
      <p:sp>
        <p:nvSpPr>
          <p:cNvPr id="78" name="TextBox 77">
            <a:extLst>
              <a:ext uri="{FF2B5EF4-FFF2-40B4-BE49-F238E27FC236}">
                <a16:creationId xmlns:a16="http://schemas.microsoft.com/office/drawing/2014/main" id="{229F378C-B37C-D066-0142-248661E80EDF}"/>
              </a:ext>
            </a:extLst>
          </p:cNvPr>
          <p:cNvSpPr txBox="1"/>
          <p:nvPr/>
        </p:nvSpPr>
        <p:spPr>
          <a:xfrm>
            <a:off x="9976810" y="2071664"/>
            <a:ext cx="1099981" cy="307777"/>
          </a:xfrm>
          <a:prstGeom prst="rect">
            <a:avLst/>
          </a:prstGeom>
          <a:noFill/>
        </p:spPr>
        <p:txBody>
          <a:bodyPr wrap="none" rtlCol="0">
            <a:spAutoFit/>
          </a:bodyPr>
          <a:lstStyle/>
          <a:p>
            <a:r>
              <a:rPr lang="en-US" sz="1400" dirty="0">
                <a:solidFill>
                  <a:schemeClr val="bg1"/>
                </a:solidFill>
                <a:latin typeface="DM Sans 14pt" pitchFamily="2" charset="0"/>
                <a:ea typeface="Cambria Math" panose="02040503050406030204" pitchFamily="18" charset="0"/>
              </a:rPr>
              <a:t>Production</a:t>
            </a:r>
          </a:p>
        </p:txBody>
      </p:sp>
      <p:sp>
        <p:nvSpPr>
          <p:cNvPr id="79" name="TextBox 78">
            <a:extLst>
              <a:ext uri="{FF2B5EF4-FFF2-40B4-BE49-F238E27FC236}">
                <a16:creationId xmlns:a16="http://schemas.microsoft.com/office/drawing/2014/main" id="{F4F426FA-1BD5-BC5F-5709-D252442396B1}"/>
              </a:ext>
            </a:extLst>
          </p:cNvPr>
          <p:cNvSpPr txBox="1"/>
          <p:nvPr/>
        </p:nvSpPr>
        <p:spPr>
          <a:xfrm>
            <a:off x="9975293" y="3020221"/>
            <a:ext cx="1007007" cy="307777"/>
          </a:xfrm>
          <a:prstGeom prst="rect">
            <a:avLst/>
          </a:prstGeom>
          <a:noFill/>
        </p:spPr>
        <p:txBody>
          <a:bodyPr wrap="none" rtlCol="0">
            <a:spAutoFit/>
          </a:bodyPr>
          <a:lstStyle/>
          <a:p>
            <a:r>
              <a:rPr lang="en-US" sz="1400" dirty="0">
                <a:solidFill>
                  <a:schemeClr val="bg1"/>
                </a:solidFill>
                <a:latin typeface="DM Sans 14pt" pitchFamily="2" charset="0"/>
                <a:ea typeface="Cambria Math" panose="02040503050406030204" pitchFamily="18" charset="0"/>
              </a:rPr>
              <a:t>Marketing</a:t>
            </a:r>
          </a:p>
        </p:txBody>
      </p:sp>
      <p:sp>
        <p:nvSpPr>
          <p:cNvPr id="80" name="TextBox 79">
            <a:extLst>
              <a:ext uri="{FF2B5EF4-FFF2-40B4-BE49-F238E27FC236}">
                <a16:creationId xmlns:a16="http://schemas.microsoft.com/office/drawing/2014/main" id="{EA2F9696-2AA2-9E87-B0B3-1B7791FEE05E}"/>
              </a:ext>
            </a:extLst>
          </p:cNvPr>
          <p:cNvSpPr txBox="1"/>
          <p:nvPr/>
        </p:nvSpPr>
        <p:spPr>
          <a:xfrm>
            <a:off x="9971118" y="4069195"/>
            <a:ext cx="619080" cy="307777"/>
          </a:xfrm>
          <a:prstGeom prst="rect">
            <a:avLst/>
          </a:prstGeom>
          <a:noFill/>
        </p:spPr>
        <p:txBody>
          <a:bodyPr wrap="none" rtlCol="0">
            <a:spAutoFit/>
          </a:bodyPr>
          <a:lstStyle/>
          <a:p>
            <a:r>
              <a:rPr lang="en-US" sz="1400" dirty="0">
                <a:solidFill>
                  <a:schemeClr val="bg1"/>
                </a:solidFill>
                <a:latin typeface="DM Sans 14pt" pitchFamily="2" charset="0"/>
                <a:ea typeface="Cambria Math" panose="02040503050406030204" pitchFamily="18" charset="0"/>
              </a:rPr>
              <a:t>Sales</a:t>
            </a:r>
          </a:p>
        </p:txBody>
      </p:sp>
      <p:grpSp>
        <p:nvGrpSpPr>
          <p:cNvPr id="104" name="Group 103">
            <a:extLst>
              <a:ext uri="{FF2B5EF4-FFF2-40B4-BE49-F238E27FC236}">
                <a16:creationId xmlns:a16="http://schemas.microsoft.com/office/drawing/2014/main" id="{E92FE9C6-431F-6869-F53B-89990C37C353}"/>
              </a:ext>
            </a:extLst>
          </p:cNvPr>
          <p:cNvGrpSpPr/>
          <p:nvPr/>
        </p:nvGrpSpPr>
        <p:grpSpPr>
          <a:xfrm>
            <a:off x="604239" y="1001043"/>
            <a:ext cx="2743200" cy="457200"/>
            <a:chOff x="604239" y="1001043"/>
            <a:chExt cx="2743200" cy="457200"/>
          </a:xfrm>
        </p:grpSpPr>
        <p:sp>
          <p:nvSpPr>
            <p:cNvPr id="84" name="Rectangle: Rounded Corners 83">
              <a:extLst>
                <a:ext uri="{FF2B5EF4-FFF2-40B4-BE49-F238E27FC236}">
                  <a16:creationId xmlns:a16="http://schemas.microsoft.com/office/drawing/2014/main" id="{8101322A-8A86-186D-D970-50C8EBFC368F}"/>
                </a:ext>
              </a:extLst>
            </p:cNvPr>
            <p:cNvSpPr/>
            <p:nvPr/>
          </p:nvSpPr>
          <p:spPr>
            <a:xfrm>
              <a:off x="604239" y="1001043"/>
              <a:ext cx="2743200" cy="457200"/>
            </a:xfrm>
            <a:prstGeom prst="roundRect">
              <a:avLst>
                <a:gd name="adj" fmla="val 50000"/>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lumMod val="10000"/>
                    </a:schemeClr>
                  </a:solidFill>
                </a:rPr>
                <a:t> </a:t>
              </a:r>
              <a:r>
                <a:rPr lang="en-US" sz="2400" b="1" dirty="0">
                  <a:solidFill>
                    <a:schemeClr val="bg2">
                      <a:lumMod val="10000"/>
                    </a:schemeClr>
                  </a:solidFill>
                </a:rPr>
                <a:t>Browse</a:t>
              </a:r>
            </a:p>
          </p:txBody>
        </p:sp>
        <p:sp>
          <p:nvSpPr>
            <p:cNvPr id="85" name="Oval 84">
              <a:extLst>
                <a:ext uri="{FF2B5EF4-FFF2-40B4-BE49-F238E27FC236}">
                  <a16:creationId xmlns:a16="http://schemas.microsoft.com/office/drawing/2014/main" id="{C6AD7CC6-EEE1-B306-C8A0-D447982CCA26}"/>
                </a:ext>
              </a:extLst>
            </p:cNvPr>
            <p:cNvSpPr/>
            <p:nvPr/>
          </p:nvSpPr>
          <p:spPr>
            <a:xfrm>
              <a:off x="665376" y="1056638"/>
              <a:ext cx="347472" cy="3460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DM Sans 14pt" pitchFamily="2" charset="0"/>
                </a:rPr>
                <a:t>1</a:t>
              </a:r>
            </a:p>
          </p:txBody>
        </p:sp>
      </p:grpSp>
      <p:grpSp>
        <p:nvGrpSpPr>
          <p:cNvPr id="105" name="Group 104">
            <a:extLst>
              <a:ext uri="{FF2B5EF4-FFF2-40B4-BE49-F238E27FC236}">
                <a16:creationId xmlns:a16="http://schemas.microsoft.com/office/drawing/2014/main" id="{3A61C664-D9DD-5770-F77E-512AB5CAD742}"/>
              </a:ext>
            </a:extLst>
          </p:cNvPr>
          <p:cNvGrpSpPr/>
          <p:nvPr/>
        </p:nvGrpSpPr>
        <p:grpSpPr>
          <a:xfrm>
            <a:off x="4588697" y="1006028"/>
            <a:ext cx="2743200" cy="457200"/>
            <a:chOff x="4588697" y="1006028"/>
            <a:chExt cx="2743200" cy="457200"/>
          </a:xfrm>
        </p:grpSpPr>
        <p:sp>
          <p:nvSpPr>
            <p:cNvPr id="86" name="Rectangle: Rounded Corners 85">
              <a:extLst>
                <a:ext uri="{FF2B5EF4-FFF2-40B4-BE49-F238E27FC236}">
                  <a16:creationId xmlns:a16="http://schemas.microsoft.com/office/drawing/2014/main" id="{1A127A93-A647-7010-8721-A14A80E9F2E9}"/>
                </a:ext>
              </a:extLst>
            </p:cNvPr>
            <p:cNvSpPr/>
            <p:nvPr/>
          </p:nvSpPr>
          <p:spPr>
            <a:xfrm>
              <a:off x="4588697" y="1006028"/>
              <a:ext cx="2743200" cy="457200"/>
            </a:xfrm>
            <a:prstGeom prst="roundRect">
              <a:avLst>
                <a:gd name="adj" fmla="val 50000"/>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rPr>
                <a:t>Buy</a:t>
              </a:r>
            </a:p>
          </p:txBody>
        </p:sp>
        <p:sp>
          <p:nvSpPr>
            <p:cNvPr id="87" name="Oval 86">
              <a:extLst>
                <a:ext uri="{FF2B5EF4-FFF2-40B4-BE49-F238E27FC236}">
                  <a16:creationId xmlns:a16="http://schemas.microsoft.com/office/drawing/2014/main" id="{1388CF90-C7E8-19A3-658A-C2024BFA5AA3}"/>
                </a:ext>
              </a:extLst>
            </p:cNvPr>
            <p:cNvSpPr/>
            <p:nvPr/>
          </p:nvSpPr>
          <p:spPr>
            <a:xfrm>
              <a:off x="4649835" y="1061623"/>
              <a:ext cx="347472" cy="3460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DM Sans 14pt" pitchFamily="2" charset="0"/>
                </a:rPr>
                <a:t>2</a:t>
              </a:r>
            </a:p>
          </p:txBody>
        </p:sp>
      </p:grpSp>
      <p:grpSp>
        <p:nvGrpSpPr>
          <p:cNvPr id="106" name="Group 105">
            <a:extLst>
              <a:ext uri="{FF2B5EF4-FFF2-40B4-BE49-F238E27FC236}">
                <a16:creationId xmlns:a16="http://schemas.microsoft.com/office/drawing/2014/main" id="{E5696FE1-8D96-281A-DFAE-71670CC3FB42}"/>
              </a:ext>
            </a:extLst>
          </p:cNvPr>
          <p:cNvGrpSpPr/>
          <p:nvPr/>
        </p:nvGrpSpPr>
        <p:grpSpPr>
          <a:xfrm>
            <a:off x="8840129" y="1005576"/>
            <a:ext cx="2743200" cy="457200"/>
            <a:chOff x="8840129" y="1005576"/>
            <a:chExt cx="2743200" cy="457200"/>
          </a:xfrm>
        </p:grpSpPr>
        <p:sp>
          <p:nvSpPr>
            <p:cNvPr id="88" name="Rectangle: Rounded Corners 87">
              <a:extLst>
                <a:ext uri="{FF2B5EF4-FFF2-40B4-BE49-F238E27FC236}">
                  <a16:creationId xmlns:a16="http://schemas.microsoft.com/office/drawing/2014/main" id="{A201CCBC-6299-D91F-2956-7F1C3FED9D21}"/>
                </a:ext>
              </a:extLst>
            </p:cNvPr>
            <p:cNvSpPr/>
            <p:nvPr/>
          </p:nvSpPr>
          <p:spPr>
            <a:xfrm>
              <a:off x="8840129" y="1005576"/>
              <a:ext cx="2743200" cy="457200"/>
            </a:xfrm>
            <a:prstGeom prst="roundRect">
              <a:avLst>
                <a:gd name="adj" fmla="val 50000"/>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rPr>
                <a:t>Launch</a:t>
              </a:r>
            </a:p>
          </p:txBody>
        </p:sp>
        <p:sp>
          <p:nvSpPr>
            <p:cNvPr id="89" name="Oval 88">
              <a:extLst>
                <a:ext uri="{FF2B5EF4-FFF2-40B4-BE49-F238E27FC236}">
                  <a16:creationId xmlns:a16="http://schemas.microsoft.com/office/drawing/2014/main" id="{56A3C65F-7B05-9597-3FCE-571C8FD6B974}"/>
                </a:ext>
              </a:extLst>
            </p:cNvPr>
            <p:cNvSpPr/>
            <p:nvPr/>
          </p:nvSpPr>
          <p:spPr>
            <a:xfrm>
              <a:off x="8903807" y="1061171"/>
              <a:ext cx="347472" cy="3460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DM Sans 14pt" pitchFamily="2" charset="0"/>
                </a:rPr>
                <a:t>3</a:t>
              </a:r>
            </a:p>
          </p:txBody>
        </p:sp>
      </p:grpSp>
      <p:sp>
        <p:nvSpPr>
          <p:cNvPr id="101" name="Rectangle 100">
            <a:extLst>
              <a:ext uri="{FF2B5EF4-FFF2-40B4-BE49-F238E27FC236}">
                <a16:creationId xmlns:a16="http://schemas.microsoft.com/office/drawing/2014/main" id="{876106B1-70C3-7A0D-C602-17CC8BEA5B00}"/>
              </a:ext>
            </a:extLst>
          </p:cNvPr>
          <p:cNvSpPr/>
          <p:nvPr/>
        </p:nvSpPr>
        <p:spPr>
          <a:xfrm>
            <a:off x="117987" y="834210"/>
            <a:ext cx="3715705" cy="5175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2" name="Rectangle 101">
            <a:extLst>
              <a:ext uri="{FF2B5EF4-FFF2-40B4-BE49-F238E27FC236}">
                <a16:creationId xmlns:a16="http://schemas.microsoft.com/office/drawing/2014/main" id="{43483D5E-2513-C0A4-1F18-ADD96BC5A456}"/>
              </a:ext>
            </a:extLst>
          </p:cNvPr>
          <p:cNvSpPr/>
          <p:nvPr/>
        </p:nvSpPr>
        <p:spPr>
          <a:xfrm>
            <a:off x="4085489" y="834210"/>
            <a:ext cx="3715705" cy="5175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3" name="Rectangle 102">
            <a:extLst>
              <a:ext uri="{FF2B5EF4-FFF2-40B4-BE49-F238E27FC236}">
                <a16:creationId xmlns:a16="http://schemas.microsoft.com/office/drawing/2014/main" id="{5746041C-ED4B-41F0-176A-F31C9FA3C582}"/>
              </a:ext>
            </a:extLst>
          </p:cNvPr>
          <p:cNvSpPr/>
          <p:nvPr/>
        </p:nvSpPr>
        <p:spPr>
          <a:xfrm>
            <a:off x="8353877" y="834210"/>
            <a:ext cx="3715705" cy="5175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496413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5EF6610-AE40-3576-146E-5E8E1846FBF0}"/>
              </a:ext>
            </a:extLst>
          </p:cNvPr>
          <p:cNvSpPr/>
          <p:nvPr/>
        </p:nvSpPr>
        <p:spPr>
          <a:xfrm>
            <a:off x="117987" y="834210"/>
            <a:ext cx="3715705" cy="5175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TextBox 4">
            <a:extLst>
              <a:ext uri="{FF2B5EF4-FFF2-40B4-BE49-F238E27FC236}">
                <a16:creationId xmlns:a16="http://schemas.microsoft.com/office/drawing/2014/main" id="{B614FE29-F4CA-B45A-F468-EEA678DA65F7}"/>
              </a:ext>
            </a:extLst>
          </p:cNvPr>
          <p:cNvSpPr txBox="1"/>
          <p:nvPr/>
        </p:nvSpPr>
        <p:spPr>
          <a:xfrm>
            <a:off x="1688943" y="157262"/>
            <a:ext cx="6643165" cy="646331"/>
          </a:xfrm>
          <a:prstGeom prst="rect">
            <a:avLst/>
          </a:prstGeom>
          <a:noFill/>
        </p:spPr>
        <p:txBody>
          <a:bodyPr wrap="none" rtlCol="0">
            <a:spAutoFit/>
          </a:bodyPr>
          <a:lstStyle/>
          <a:p>
            <a:r>
              <a:rPr lang="en-US" sz="3600" b="1" dirty="0">
                <a:solidFill>
                  <a:schemeClr val="accent3"/>
                </a:solidFill>
                <a:latin typeface="DM Sans 14pt" pitchFamily="2" charset="0"/>
                <a:ea typeface="Cambria Math" panose="02040503050406030204" pitchFamily="18" charset="0"/>
              </a:rPr>
              <a:t>Invest</a:t>
            </a:r>
            <a:r>
              <a:rPr lang="en-US" sz="2000" dirty="0">
                <a:solidFill>
                  <a:schemeClr val="bg1"/>
                </a:solidFill>
                <a:latin typeface="DM Sans 14pt" pitchFamily="2" charset="0"/>
                <a:ea typeface="Cambria Math" panose="02040503050406030204" pitchFamily="18" charset="0"/>
              </a:rPr>
              <a:t> into the real estate of Product Design &amp; IP</a:t>
            </a:r>
          </a:p>
        </p:txBody>
      </p:sp>
      <p:sp>
        <p:nvSpPr>
          <p:cNvPr id="40" name="TextBox 39">
            <a:extLst>
              <a:ext uri="{FF2B5EF4-FFF2-40B4-BE49-F238E27FC236}">
                <a16:creationId xmlns:a16="http://schemas.microsoft.com/office/drawing/2014/main" id="{7E33E746-1C66-939B-9F5D-EABBA248DF5B}"/>
              </a:ext>
            </a:extLst>
          </p:cNvPr>
          <p:cNvSpPr txBox="1"/>
          <p:nvPr/>
        </p:nvSpPr>
        <p:spPr>
          <a:xfrm>
            <a:off x="8466255" y="5178478"/>
            <a:ext cx="3577770" cy="830997"/>
          </a:xfrm>
          <a:prstGeom prst="rect">
            <a:avLst/>
          </a:prstGeom>
          <a:noFill/>
        </p:spPr>
        <p:txBody>
          <a:bodyPr wrap="square" rtlCol="0">
            <a:spAutoFit/>
          </a:bodyPr>
          <a:lstStyle/>
          <a:p>
            <a:pPr algn="ctr"/>
            <a:r>
              <a:rPr lang="en-US" sz="1600" dirty="0">
                <a:solidFill>
                  <a:schemeClr val="bg1"/>
                </a:solidFill>
                <a:latin typeface="DM Sans 14pt Light" pitchFamily="2" charset="0"/>
                <a:ea typeface="Cambria Math" panose="02040503050406030204" pitchFamily="18" charset="0"/>
              </a:rPr>
              <a:t>Secure &amp; win the proportionate share of the sales based on your investment</a:t>
            </a:r>
          </a:p>
        </p:txBody>
      </p:sp>
      <p:sp>
        <p:nvSpPr>
          <p:cNvPr id="6" name="TextBox 5">
            <a:extLst>
              <a:ext uri="{FF2B5EF4-FFF2-40B4-BE49-F238E27FC236}">
                <a16:creationId xmlns:a16="http://schemas.microsoft.com/office/drawing/2014/main" id="{9409BD4A-4268-8656-995C-3B929A401E9B}"/>
              </a:ext>
            </a:extLst>
          </p:cNvPr>
          <p:cNvSpPr txBox="1"/>
          <p:nvPr/>
        </p:nvSpPr>
        <p:spPr>
          <a:xfrm rot="16200000">
            <a:off x="-338333" y="3335230"/>
            <a:ext cx="1715534" cy="369332"/>
          </a:xfrm>
          <a:prstGeom prst="rect">
            <a:avLst/>
          </a:prstGeom>
          <a:noFill/>
        </p:spPr>
        <p:txBody>
          <a:bodyPr wrap="none" rtlCol="0">
            <a:spAutoFit/>
          </a:bodyPr>
          <a:lstStyle/>
          <a:p>
            <a:r>
              <a:rPr lang="en-US" dirty="0">
                <a:solidFill>
                  <a:schemeClr val="bg1"/>
                </a:solidFill>
                <a:latin typeface="DM Sans 14pt" pitchFamily="2" charset="0"/>
              </a:rPr>
              <a:t>Design Gallery</a:t>
            </a:r>
          </a:p>
        </p:txBody>
      </p:sp>
      <p:sp>
        <p:nvSpPr>
          <p:cNvPr id="7" name="TextBox 6">
            <a:extLst>
              <a:ext uri="{FF2B5EF4-FFF2-40B4-BE49-F238E27FC236}">
                <a16:creationId xmlns:a16="http://schemas.microsoft.com/office/drawing/2014/main" id="{120A7B64-4711-A23A-5919-D7715FE56691}"/>
              </a:ext>
            </a:extLst>
          </p:cNvPr>
          <p:cNvSpPr txBox="1"/>
          <p:nvPr/>
        </p:nvSpPr>
        <p:spPr>
          <a:xfrm>
            <a:off x="4213391" y="5178478"/>
            <a:ext cx="3459901" cy="584775"/>
          </a:xfrm>
          <a:prstGeom prst="rect">
            <a:avLst/>
          </a:prstGeom>
          <a:noFill/>
        </p:spPr>
        <p:txBody>
          <a:bodyPr wrap="square">
            <a:spAutoFit/>
          </a:bodyPr>
          <a:lstStyle/>
          <a:p>
            <a:pPr algn="ctr"/>
            <a:r>
              <a:rPr lang="en-US" sz="1600" dirty="0">
                <a:solidFill>
                  <a:schemeClr val="bg1"/>
                </a:solidFill>
                <a:latin typeface="DM Sans 14pt Light" pitchFamily="2" charset="0"/>
                <a:ea typeface="Cambria Math" panose="02040503050406030204" pitchFamily="18" charset="0"/>
              </a:rPr>
              <a:t>Invest into one or more phases of the product development</a:t>
            </a:r>
            <a:endParaRPr lang="en-US" sz="1600" dirty="0">
              <a:latin typeface="DM Sans 14pt Light" pitchFamily="2" charset="0"/>
            </a:endParaRPr>
          </a:p>
        </p:txBody>
      </p:sp>
      <p:grpSp>
        <p:nvGrpSpPr>
          <p:cNvPr id="93" name="Group 92">
            <a:extLst>
              <a:ext uri="{FF2B5EF4-FFF2-40B4-BE49-F238E27FC236}">
                <a16:creationId xmlns:a16="http://schemas.microsoft.com/office/drawing/2014/main" id="{18ACC3C6-656F-E2EE-EB1D-4E27A4136D5C}"/>
              </a:ext>
            </a:extLst>
          </p:cNvPr>
          <p:cNvGrpSpPr/>
          <p:nvPr/>
        </p:nvGrpSpPr>
        <p:grpSpPr>
          <a:xfrm>
            <a:off x="870339" y="1825224"/>
            <a:ext cx="2211001" cy="3138417"/>
            <a:chOff x="870339" y="1825224"/>
            <a:chExt cx="2211001" cy="3138417"/>
          </a:xfrm>
        </p:grpSpPr>
        <p:grpSp>
          <p:nvGrpSpPr>
            <p:cNvPr id="52" name="Group 51">
              <a:extLst>
                <a:ext uri="{FF2B5EF4-FFF2-40B4-BE49-F238E27FC236}">
                  <a16:creationId xmlns:a16="http://schemas.microsoft.com/office/drawing/2014/main" id="{4466753E-2103-9F5B-8E4B-059619013395}"/>
                </a:ext>
              </a:extLst>
            </p:cNvPr>
            <p:cNvGrpSpPr/>
            <p:nvPr/>
          </p:nvGrpSpPr>
          <p:grpSpPr>
            <a:xfrm>
              <a:off x="870339" y="1825224"/>
              <a:ext cx="2211001" cy="3138417"/>
              <a:chOff x="1493587" y="1349155"/>
              <a:chExt cx="1573060" cy="2267145"/>
            </a:xfrm>
          </p:grpSpPr>
          <p:sp>
            <p:nvSpPr>
              <p:cNvPr id="54" name="Rectangle: Rounded Corners 53">
                <a:extLst>
                  <a:ext uri="{FF2B5EF4-FFF2-40B4-BE49-F238E27FC236}">
                    <a16:creationId xmlns:a16="http://schemas.microsoft.com/office/drawing/2014/main" id="{3FFE3B51-1589-925D-DAAE-DF79A4DADB2E}"/>
                  </a:ext>
                </a:extLst>
              </p:cNvPr>
              <p:cNvSpPr/>
              <p:nvPr/>
            </p:nvSpPr>
            <p:spPr>
              <a:xfrm>
                <a:off x="1493587" y="1349155"/>
                <a:ext cx="489690" cy="523219"/>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55" name="Rectangle: Rounded Corners 54">
                <a:extLst>
                  <a:ext uri="{FF2B5EF4-FFF2-40B4-BE49-F238E27FC236}">
                    <a16:creationId xmlns:a16="http://schemas.microsoft.com/office/drawing/2014/main" id="{4851DDF0-0A30-2948-4AB7-2C276EA4BC51}"/>
                  </a:ext>
                </a:extLst>
              </p:cNvPr>
              <p:cNvSpPr/>
              <p:nvPr/>
            </p:nvSpPr>
            <p:spPr>
              <a:xfrm>
                <a:off x="2030572"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56" name="Rectangle: Rounded Corners 55">
                <a:extLst>
                  <a:ext uri="{FF2B5EF4-FFF2-40B4-BE49-F238E27FC236}">
                    <a16:creationId xmlns:a16="http://schemas.microsoft.com/office/drawing/2014/main" id="{C77B6313-A23F-DD5B-B0CB-65B8E85C49AE}"/>
                  </a:ext>
                </a:extLst>
              </p:cNvPr>
              <p:cNvSpPr/>
              <p:nvPr/>
            </p:nvSpPr>
            <p:spPr>
              <a:xfrm>
                <a:off x="2567556"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57" name="Rectangle: Rounded Corners 56">
                <a:extLst>
                  <a:ext uri="{FF2B5EF4-FFF2-40B4-BE49-F238E27FC236}">
                    <a16:creationId xmlns:a16="http://schemas.microsoft.com/office/drawing/2014/main" id="{3BF4A869-DB90-3EB3-5494-F2DC8D7D713B}"/>
                  </a:ext>
                </a:extLst>
              </p:cNvPr>
              <p:cNvSpPr/>
              <p:nvPr/>
            </p:nvSpPr>
            <p:spPr>
              <a:xfrm>
                <a:off x="1502988"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58" name="Rectangle: Rounded Corners 57">
                <a:extLst>
                  <a:ext uri="{FF2B5EF4-FFF2-40B4-BE49-F238E27FC236}">
                    <a16:creationId xmlns:a16="http://schemas.microsoft.com/office/drawing/2014/main" id="{1C96B86B-F5CB-1EAD-3C40-65FDFE8445A9}"/>
                  </a:ext>
                </a:extLst>
              </p:cNvPr>
              <p:cNvSpPr/>
              <p:nvPr/>
            </p:nvSpPr>
            <p:spPr>
              <a:xfrm>
                <a:off x="2039973"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59" name="Rectangle: Rounded Corners 58">
                <a:extLst>
                  <a:ext uri="{FF2B5EF4-FFF2-40B4-BE49-F238E27FC236}">
                    <a16:creationId xmlns:a16="http://schemas.microsoft.com/office/drawing/2014/main" id="{A86FF393-205F-253A-F3A9-2EC876E46697}"/>
                  </a:ext>
                </a:extLst>
              </p:cNvPr>
              <p:cNvSpPr/>
              <p:nvPr/>
            </p:nvSpPr>
            <p:spPr>
              <a:xfrm>
                <a:off x="2576957"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0" name="Rectangle: Rounded Corners 59">
                <a:extLst>
                  <a:ext uri="{FF2B5EF4-FFF2-40B4-BE49-F238E27FC236}">
                    <a16:creationId xmlns:a16="http://schemas.microsoft.com/office/drawing/2014/main" id="{CA52110C-0CE2-89AE-1628-8F39762CE59D}"/>
                  </a:ext>
                </a:extLst>
              </p:cNvPr>
              <p:cNvSpPr/>
              <p:nvPr/>
            </p:nvSpPr>
            <p:spPr>
              <a:xfrm>
                <a:off x="1493587"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1" name="Rectangle: Rounded Corners 60">
                <a:extLst>
                  <a:ext uri="{FF2B5EF4-FFF2-40B4-BE49-F238E27FC236}">
                    <a16:creationId xmlns:a16="http://schemas.microsoft.com/office/drawing/2014/main" id="{E640D6CF-8A95-5298-0455-92DA8E74966E}"/>
                  </a:ext>
                </a:extLst>
              </p:cNvPr>
              <p:cNvSpPr/>
              <p:nvPr/>
            </p:nvSpPr>
            <p:spPr>
              <a:xfrm>
                <a:off x="2030572"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2" name="Rectangle: Rounded Corners 61">
                <a:extLst>
                  <a:ext uri="{FF2B5EF4-FFF2-40B4-BE49-F238E27FC236}">
                    <a16:creationId xmlns:a16="http://schemas.microsoft.com/office/drawing/2014/main" id="{4A7CDEC5-DC5F-8FB4-75A9-45C98C364620}"/>
                  </a:ext>
                </a:extLst>
              </p:cNvPr>
              <p:cNvSpPr/>
              <p:nvPr/>
            </p:nvSpPr>
            <p:spPr>
              <a:xfrm>
                <a:off x="2567556"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3" name="Rectangle: Rounded Corners 62">
                <a:extLst>
                  <a:ext uri="{FF2B5EF4-FFF2-40B4-BE49-F238E27FC236}">
                    <a16:creationId xmlns:a16="http://schemas.microsoft.com/office/drawing/2014/main" id="{7449E1EB-5490-8CEE-44B8-D70362D3C6D7}"/>
                  </a:ext>
                </a:extLst>
              </p:cNvPr>
              <p:cNvSpPr/>
              <p:nvPr/>
            </p:nvSpPr>
            <p:spPr>
              <a:xfrm>
                <a:off x="1502988"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4" name="Rectangle: Rounded Corners 63">
                <a:extLst>
                  <a:ext uri="{FF2B5EF4-FFF2-40B4-BE49-F238E27FC236}">
                    <a16:creationId xmlns:a16="http://schemas.microsoft.com/office/drawing/2014/main" id="{C664D0DB-C838-A869-F5E3-7C5080EE6755}"/>
                  </a:ext>
                </a:extLst>
              </p:cNvPr>
              <p:cNvSpPr/>
              <p:nvPr/>
            </p:nvSpPr>
            <p:spPr>
              <a:xfrm>
                <a:off x="2039973"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5" name="Rectangle: Rounded Corners 64">
                <a:extLst>
                  <a:ext uri="{FF2B5EF4-FFF2-40B4-BE49-F238E27FC236}">
                    <a16:creationId xmlns:a16="http://schemas.microsoft.com/office/drawing/2014/main" id="{3FD35D56-A1E2-B412-C234-5140586E20D8}"/>
                  </a:ext>
                </a:extLst>
              </p:cNvPr>
              <p:cNvSpPr/>
              <p:nvPr/>
            </p:nvSpPr>
            <p:spPr>
              <a:xfrm>
                <a:off x="2576957"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grpSp>
        <p:pic>
          <p:nvPicPr>
            <p:cNvPr id="23" name="Graphic 22" descr="Lights On with solid fill">
              <a:extLst>
                <a:ext uri="{FF2B5EF4-FFF2-40B4-BE49-F238E27FC236}">
                  <a16:creationId xmlns:a16="http://schemas.microsoft.com/office/drawing/2014/main" id="{F4DA75BE-B771-8FCA-B01F-631402015F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8809" y="1893901"/>
              <a:ext cx="597590" cy="597590"/>
            </a:xfrm>
            <a:prstGeom prst="rect">
              <a:avLst/>
            </a:prstGeom>
          </p:spPr>
        </p:pic>
      </p:grpSp>
      <p:grpSp>
        <p:nvGrpSpPr>
          <p:cNvPr id="91" name="Group 90">
            <a:extLst>
              <a:ext uri="{FF2B5EF4-FFF2-40B4-BE49-F238E27FC236}">
                <a16:creationId xmlns:a16="http://schemas.microsoft.com/office/drawing/2014/main" id="{082FA03F-6BCF-B335-6292-E2617BAA9431}"/>
              </a:ext>
            </a:extLst>
          </p:cNvPr>
          <p:cNvGrpSpPr/>
          <p:nvPr/>
        </p:nvGrpSpPr>
        <p:grpSpPr>
          <a:xfrm>
            <a:off x="9094163" y="1796551"/>
            <a:ext cx="2603775" cy="2813298"/>
            <a:chOff x="9271090" y="2310730"/>
            <a:chExt cx="2124898" cy="2248461"/>
          </a:xfrm>
        </p:grpSpPr>
        <p:pic>
          <p:nvPicPr>
            <p:cNvPr id="37" name="Graphic 36" descr="Pie chart with solid fill">
              <a:extLst>
                <a:ext uri="{FF2B5EF4-FFF2-40B4-BE49-F238E27FC236}">
                  <a16:creationId xmlns:a16="http://schemas.microsoft.com/office/drawing/2014/main" id="{D95C838C-B3FF-4F0C-83B7-02E9C0F7AF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71090" y="2310730"/>
              <a:ext cx="1973193" cy="1973193"/>
            </a:xfrm>
            <a:prstGeom prst="rect">
              <a:avLst/>
            </a:prstGeom>
          </p:spPr>
        </p:pic>
        <p:sp>
          <p:nvSpPr>
            <p:cNvPr id="38" name="TextBox 37">
              <a:extLst>
                <a:ext uri="{FF2B5EF4-FFF2-40B4-BE49-F238E27FC236}">
                  <a16:creationId xmlns:a16="http://schemas.microsoft.com/office/drawing/2014/main" id="{D07CD89C-A499-C657-ADAB-86EDFCD5C606}"/>
                </a:ext>
              </a:extLst>
            </p:cNvPr>
            <p:cNvSpPr txBox="1"/>
            <p:nvPr/>
          </p:nvSpPr>
          <p:spPr>
            <a:xfrm>
              <a:off x="9687108" y="4264011"/>
              <a:ext cx="1141156" cy="295180"/>
            </a:xfrm>
            <a:prstGeom prst="rect">
              <a:avLst/>
            </a:prstGeom>
            <a:noFill/>
          </p:spPr>
          <p:txBody>
            <a:bodyPr wrap="none" rtlCol="0">
              <a:spAutoFit/>
            </a:bodyPr>
            <a:lstStyle/>
            <a:p>
              <a:pPr algn="ctr"/>
              <a:r>
                <a:rPr lang="en-US" dirty="0">
                  <a:solidFill>
                    <a:schemeClr val="bg1"/>
                  </a:solidFill>
                </a:rPr>
                <a:t>Share of Sale</a:t>
              </a:r>
            </a:p>
          </p:txBody>
        </p:sp>
        <p:grpSp>
          <p:nvGrpSpPr>
            <p:cNvPr id="46" name="Group 45">
              <a:extLst>
                <a:ext uri="{FF2B5EF4-FFF2-40B4-BE49-F238E27FC236}">
                  <a16:creationId xmlns:a16="http://schemas.microsoft.com/office/drawing/2014/main" id="{9899D9F9-75A7-893E-C4AD-072ED434625F}"/>
                </a:ext>
              </a:extLst>
            </p:cNvPr>
            <p:cNvGrpSpPr/>
            <p:nvPr/>
          </p:nvGrpSpPr>
          <p:grpSpPr>
            <a:xfrm>
              <a:off x="9422034" y="2506731"/>
              <a:ext cx="1973954" cy="1593171"/>
              <a:chOff x="9175296" y="2506731"/>
              <a:chExt cx="1973954" cy="1593171"/>
            </a:xfrm>
          </p:grpSpPr>
          <p:sp>
            <p:nvSpPr>
              <p:cNvPr id="43" name="TextBox 42">
                <a:extLst>
                  <a:ext uri="{FF2B5EF4-FFF2-40B4-BE49-F238E27FC236}">
                    <a16:creationId xmlns:a16="http://schemas.microsoft.com/office/drawing/2014/main" id="{2AF23DC6-106A-13F0-7160-46CF5F8E2ABF}"/>
                  </a:ext>
                </a:extLst>
              </p:cNvPr>
              <p:cNvSpPr txBox="1"/>
              <p:nvPr/>
            </p:nvSpPr>
            <p:spPr>
              <a:xfrm>
                <a:off x="10122148" y="2724395"/>
                <a:ext cx="744545" cy="400110"/>
              </a:xfrm>
              <a:prstGeom prst="rect">
                <a:avLst/>
              </a:prstGeom>
              <a:noFill/>
            </p:spPr>
            <p:txBody>
              <a:bodyPr wrap="square">
                <a:spAutoFit/>
              </a:bodyPr>
              <a:lstStyle/>
              <a:p>
                <a:r>
                  <a:rPr lang="en-US" sz="2000" b="1" dirty="0">
                    <a:solidFill>
                      <a:schemeClr val="bg2">
                        <a:lumMod val="10000"/>
                      </a:schemeClr>
                    </a:solidFill>
                  </a:rPr>
                  <a:t>$$</a:t>
                </a:r>
                <a:endParaRPr lang="en-US" sz="2000" dirty="0"/>
              </a:p>
            </p:txBody>
          </p:sp>
          <p:sp>
            <p:nvSpPr>
              <p:cNvPr id="44" name="TextBox 43">
                <a:extLst>
                  <a:ext uri="{FF2B5EF4-FFF2-40B4-BE49-F238E27FC236}">
                    <a16:creationId xmlns:a16="http://schemas.microsoft.com/office/drawing/2014/main" id="{48393A48-7DD5-2FCC-54FA-427B97EB39F7}"/>
                  </a:ext>
                </a:extLst>
              </p:cNvPr>
              <p:cNvSpPr txBox="1"/>
              <p:nvPr/>
            </p:nvSpPr>
            <p:spPr>
              <a:xfrm>
                <a:off x="10404705" y="3288566"/>
                <a:ext cx="744545" cy="400110"/>
              </a:xfrm>
              <a:prstGeom prst="rect">
                <a:avLst/>
              </a:prstGeom>
              <a:noFill/>
            </p:spPr>
            <p:txBody>
              <a:bodyPr wrap="square">
                <a:spAutoFit/>
              </a:bodyPr>
              <a:lstStyle/>
              <a:p>
                <a:r>
                  <a:rPr lang="en-US" sz="2000" b="1" dirty="0">
                    <a:solidFill>
                      <a:schemeClr val="bg2">
                        <a:lumMod val="10000"/>
                      </a:schemeClr>
                    </a:solidFill>
                  </a:rPr>
                  <a:t>$</a:t>
                </a:r>
                <a:endParaRPr lang="en-US" sz="2000" dirty="0"/>
              </a:p>
            </p:txBody>
          </p:sp>
          <p:sp>
            <p:nvSpPr>
              <p:cNvPr id="45" name="Partial Circle 44">
                <a:extLst>
                  <a:ext uri="{FF2B5EF4-FFF2-40B4-BE49-F238E27FC236}">
                    <a16:creationId xmlns:a16="http://schemas.microsoft.com/office/drawing/2014/main" id="{AD153844-E99A-BEB3-398E-28263F77CD8B}"/>
                  </a:ext>
                </a:extLst>
              </p:cNvPr>
              <p:cNvSpPr/>
              <p:nvPr/>
            </p:nvSpPr>
            <p:spPr>
              <a:xfrm>
                <a:off x="9175296" y="2506731"/>
                <a:ext cx="1627632" cy="1593171"/>
              </a:xfrm>
              <a:prstGeom prst="pie">
                <a:avLst>
                  <a:gd name="adj1" fmla="val 2812690"/>
                  <a:gd name="adj2" fmla="val 16200000"/>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42" name="TextBox 41">
                <a:extLst>
                  <a:ext uri="{FF2B5EF4-FFF2-40B4-BE49-F238E27FC236}">
                    <a16:creationId xmlns:a16="http://schemas.microsoft.com/office/drawing/2014/main" id="{88608C6E-3D8B-1CD7-2DFA-FEE487D6E7EA}"/>
                  </a:ext>
                </a:extLst>
              </p:cNvPr>
              <p:cNvSpPr txBox="1"/>
              <p:nvPr/>
            </p:nvSpPr>
            <p:spPr>
              <a:xfrm>
                <a:off x="9280680" y="3114023"/>
                <a:ext cx="744545" cy="400110"/>
              </a:xfrm>
              <a:prstGeom prst="rect">
                <a:avLst/>
              </a:prstGeom>
              <a:noFill/>
            </p:spPr>
            <p:txBody>
              <a:bodyPr wrap="square">
                <a:spAutoFit/>
              </a:bodyPr>
              <a:lstStyle/>
              <a:p>
                <a:r>
                  <a:rPr lang="en-US" sz="2000" b="1" dirty="0">
                    <a:solidFill>
                      <a:schemeClr val="bg2">
                        <a:lumMod val="10000"/>
                      </a:schemeClr>
                    </a:solidFill>
                  </a:rPr>
                  <a:t>$$$</a:t>
                </a:r>
                <a:endParaRPr lang="en-US" sz="2000" dirty="0"/>
              </a:p>
            </p:txBody>
          </p:sp>
        </p:grpSp>
      </p:grpSp>
      <p:grpSp>
        <p:nvGrpSpPr>
          <p:cNvPr id="104" name="Group 103">
            <a:extLst>
              <a:ext uri="{FF2B5EF4-FFF2-40B4-BE49-F238E27FC236}">
                <a16:creationId xmlns:a16="http://schemas.microsoft.com/office/drawing/2014/main" id="{A489F8A0-6628-8EFE-121F-1283B1907FDD}"/>
              </a:ext>
            </a:extLst>
          </p:cNvPr>
          <p:cNvGrpSpPr/>
          <p:nvPr/>
        </p:nvGrpSpPr>
        <p:grpSpPr>
          <a:xfrm>
            <a:off x="4499406" y="2118224"/>
            <a:ext cx="2793094" cy="2740732"/>
            <a:chOff x="4499406" y="2118224"/>
            <a:chExt cx="2793094" cy="2740732"/>
          </a:xfrm>
        </p:grpSpPr>
        <p:pic>
          <p:nvPicPr>
            <p:cNvPr id="19" name="Graphic 18" descr="Lock with solid fill">
              <a:extLst>
                <a:ext uri="{FF2B5EF4-FFF2-40B4-BE49-F238E27FC236}">
                  <a16:creationId xmlns:a16="http://schemas.microsoft.com/office/drawing/2014/main" id="{BDA78A1E-4962-F1F1-5847-2311E95E0C1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38166" y="3619273"/>
              <a:ext cx="914400" cy="914400"/>
            </a:xfrm>
            <a:prstGeom prst="rect">
              <a:avLst/>
            </a:prstGeom>
          </p:spPr>
        </p:pic>
        <p:pic>
          <p:nvPicPr>
            <p:cNvPr id="21" name="Graphic 20" descr="Single gear with solid fill">
              <a:extLst>
                <a:ext uri="{FF2B5EF4-FFF2-40B4-BE49-F238E27FC236}">
                  <a16:creationId xmlns:a16="http://schemas.microsoft.com/office/drawing/2014/main" id="{992AA8DA-CAD4-1E9C-0601-239B82DF64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77070" y="2118224"/>
              <a:ext cx="914400" cy="914400"/>
            </a:xfrm>
            <a:prstGeom prst="rect">
              <a:avLst/>
            </a:prstGeom>
          </p:spPr>
        </p:pic>
        <p:sp>
          <p:nvSpPr>
            <p:cNvPr id="24" name="TextBox 23">
              <a:extLst>
                <a:ext uri="{FF2B5EF4-FFF2-40B4-BE49-F238E27FC236}">
                  <a16:creationId xmlns:a16="http://schemas.microsoft.com/office/drawing/2014/main" id="{8A6B4523-3DC5-2D12-54A7-6443A764EB9C}"/>
                </a:ext>
              </a:extLst>
            </p:cNvPr>
            <p:cNvSpPr txBox="1"/>
            <p:nvPr/>
          </p:nvSpPr>
          <p:spPr>
            <a:xfrm>
              <a:off x="4787242" y="3015662"/>
              <a:ext cx="816249" cy="369332"/>
            </a:xfrm>
            <a:prstGeom prst="rect">
              <a:avLst/>
            </a:prstGeom>
            <a:noFill/>
          </p:spPr>
          <p:txBody>
            <a:bodyPr wrap="none" rtlCol="0">
              <a:spAutoFit/>
            </a:bodyPr>
            <a:lstStyle/>
            <a:p>
              <a:r>
                <a:rPr lang="en-US" dirty="0">
                  <a:solidFill>
                    <a:schemeClr val="bg1"/>
                  </a:solidFill>
                </a:rPr>
                <a:t>Design</a:t>
              </a:r>
            </a:p>
          </p:txBody>
        </p:sp>
        <p:sp>
          <p:nvSpPr>
            <p:cNvPr id="25" name="TextBox 24">
              <a:extLst>
                <a:ext uri="{FF2B5EF4-FFF2-40B4-BE49-F238E27FC236}">
                  <a16:creationId xmlns:a16="http://schemas.microsoft.com/office/drawing/2014/main" id="{6686339F-702F-1108-74D4-24CD2F50247D}"/>
                </a:ext>
              </a:extLst>
            </p:cNvPr>
            <p:cNvSpPr txBox="1"/>
            <p:nvPr/>
          </p:nvSpPr>
          <p:spPr>
            <a:xfrm>
              <a:off x="6176041" y="3015662"/>
              <a:ext cx="1116459" cy="369332"/>
            </a:xfrm>
            <a:prstGeom prst="rect">
              <a:avLst/>
            </a:prstGeom>
            <a:noFill/>
          </p:spPr>
          <p:txBody>
            <a:bodyPr wrap="none" rtlCol="0">
              <a:spAutoFit/>
            </a:bodyPr>
            <a:lstStyle/>
            <a:p>
              <a:r>
                <a:rPr lang="en-US" dirty="0">
                  <a:solidFill>
                    <a:schemeClr val="bg1"/>
                  </a:solidFill>
                </a:rPr>
                <a:t>Prototype</a:t>
              </a:r>
            </a:p>
          </p:txBody>
        </p:sp>
        <p:sp>
          <p:nvSpPr>
            <p:cNvPr id="26" name="TextBox 25">
              <a:extLst>
                <a:ext uri="{FF2B5EF4-FFF2-40B4-BE49-F238E27FC236}">
                  <a16:creationId xmlns:a16="http://schemas.microsoft.com/office/drawing/2014/main" id="{9A763073-0088-ADF3-2A19-1DE3475CB53D}"/>
                </a:ext>
              </a:extLst>
            </p:cNvPr>
            <p:cNvSpPr txBox="1"/>
            <p:nvPr/>
          </p:nvSpPr>
          <p:spPr>
            <a:xfrm>
              <a:off x="4499406" y="4487202"/>
              <a:ext cx="1391920" cy="369332"/>
            </a:xfrm>
            <a:prstGeom prst="rect">
              <a:avLst/>
            </a:prstGeom>
            <a:noFill/>
          </p:spPr>
          <p:txBody>
            <a:bodyPr wrap="none" rtlCol="0">
              <a:spAutoFit/>
            </a:bodyPr>
            <a:lstStyle/>
            <a:p>
              <a:r>
                <a:rPr lang="en-US" dirty="0">
                  <a:solidFill>
                    <a:schemeClr val="bg1"/>
                  </a:solidFill>
                </a:rPr>
                <a:t>IP Protection</a:t>
              </a:r>
            </a:p>
          </p:txBody>
        </p:sp>
        <p:sp>
          <p:nvSpPr>
            <p:cNvPr id="27" name="TextBox 26">
              <a:extLst>
                <a:ext uri="{FF2B5EF4-FFF2-40B4-BE49-F238E27FC236}">
                  <a16:creationId xmlns:a16="http://schemas.microsoft.com/office/drawing/2014/main" id="{26947914-4A05-1ED5-A61A-D495F9B5CB04}"/>
                </a:ext>
              </a:extLst>
            </p:cNvPr>
            <p:cNvSpPr txBox="1"/>
            <p:nvPr/>
          </p:nvSpPr>
          <p:spPr>
            <a:xfrm>
              <a:off x="6404693" y="4489624"/>
              <a:ext cx="659155" cy="369332"/>
            </a:xfrm>
            <a:prstGeom prst="rect">
              <a:avLst/>
            </a:prstGeom>
            <a:noFill/>
          </p:spPr>
          <p:txBody>
            <a:bodyPr wrap="none" rtlCol="0">
              <a:spAutoFit/>
            </a:bodyPr>
            <a:lstStyle/>
            <a:p>
              <a:r>
                <a:rPr lang="en-US" dirty="0">
                  <a:solidFill>
                    <a:schemeClr val="bg1"/>
                  </a:solidFill>
                </a:rPr>
                <a:t>Sales</a:t>
              </a:r>
            </a:p>
          </p:txBody>
        </p:sp>
        <p:pic>
          <p:nvPicPr>
            <p:cNvPr id="31" name="Graphic 30" descr="Illustrator with solid fill">
              <a:extLst>
                <a:ext uri="{FF2B5EF4-FFF2-40B4-BE49-F238E27FC236}">
                  <a16:creationId xmlns:a16="http://schemas.microsoft.com/office/drawing/2014/main" id="{4CA6D89C-73E9-26FC-46E1-A4E22CDD8A6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38166" y="2118224"/>
              <a:ext cx="914400" cy="914400"/>
            </a:xfrm>
            <a:prstGeom prst="rect">
              <a:avLst/>
            </a:prstGeom>
          </p:spPr>
        </p:pic>
        <p:pic>
          <p:nvPicPr>
            <p:cNvPr id="47" name="Graphic 46" descr="Handshake with solid fill">
              <a:extLst>
                <a:ext uri="{FF2B5EF4-FFF2-40B4-BE49-F238E27FC236}">
                  <a16:creationId xmlns:a16="http://schemas.microsoft.com/office/drawing/2014/main" id="{F542D366-E354-5BC6-E832-8960D38CEB0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292864" y="3708533"/>
              <a:ext cx="882813" cy="882813"/>
            </a:xfrm>
            <a:prstGeom prst="rect">
              <a:avLst/>
            </a:prstGeom>
          </p:spPr>
        </p:pic>
      </p:grpSp>
      <p:sp>
        <p:nvSpPr>
          <p:cNvPr id="74" name="Rectangle 73">
            <a:extLst>
              <a:ext uri="{FF2B5EF4-FFF2-40B4-BE49-F238E27FC236}">
                <a16:creationId xmlns:a16="http://schemas.microsoft.com/office/drawing/2014/main" id="{FF9DF2A8-44D0-446D-B283-BF2D083D64CD}"/>
              </a:ext>
            </a:extLst>
          </p:cNvPr>
          <p:cNvSpPr/>
          <p:nvPr/>
        </p:nvSpPr>
        <p:spPr>
          <a:xfrm>
            <a:off x="4085489" y="834210"/>
            <a:ext cx="3715705" cy="5175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6" name="Rectangle 75">
            <a:extLst>
              <a:ext uri="{FF2B5EF4-FFF2-40B4-BE49-F238E27FC236}">
                <a16:creationId xmlns:a16="http://schemas.microsoft.com/office/drawing/2014/main" id="{0F5A6449-3052-7FAA-2FBA-99932A52CED5}"/>
              </a:ext>
            </a:extLst>
          </p:cNvPr>
          <p:cNvSpPr/>
          <p:nvPr/>
        </p:nvSpPr>
        <p:spPr>
          <a:xfrm>
            <a:off x="8353877" y="834210"/>
            <a:ext cx="3715705" cy="5175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105" name="Group 104">
            <a:extLst>
              <a:ext uri="{FF2B5EF4-FFF2-40B4-BE49-F238E27FC236}">
                <a16:creationId xmlns:a16="http://schemas.microsoft.com/office/drawing/2014/main" id="{F531A70C-8A44-A4AE-79A9-CB1A3A0672FF}"/>
              </a:ext>
            </a:extLst>
          </p:cNvPr>
          <p:cNvGrpSpPr/>
          <p:nvPr/>
        </p:nvGrpSpPr>
        <p:grpSpPr>
          <a:xfrm>
            <a:off x="604239" y="1001043"/>
            <a:ext cx="2743200" cy="457200"/>
            <a:chOff x="604239" y="1001043"/>
            <a:chExt cx="2743200" cy="457200"/>
          </a:xfrm>
        </p:grpSpPr>
        <p:sp>
          <p:nvSpPr>
            <p:cNvPr id="95" name="Rectangle: Rounded Corners 94">
              <a:extLst>
                <a:ext uri="{FF2B5EF4-FFF2-40B4-BE49-F238E27FC236}">
                  <a16:creationId xmlns:a16="http://schemas.microsoft.com/office/drawing/2014/main" id="{72FA30D2-A14F-40C7-B4DD-E43BE335FB63}"/>
                </a:ext>
              </a:extLst>
            </p:cNvPr>
            <p:cNvSpPr/>
            <p:nvPr/>
          </p:nvSpPr>
          <p:spPr>
            <a:xfrm>
              <a:off x="604239" y="1001043"/>
              <a:ext cx="2743200" cy="457200"/>
            </a:xfrm>
            <a:prstGeom prst="roundRect">
              <a:avLst>
                <a:gd name="adj" fmla="val 50000"/>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lumMod val="10000"/>
                    </a:schemeClr>
                  </a:solidFill>
                </a:rPr>
                <a:t> </a:t>
              </a:r>
              <a:r>
                <a:rPr lang="en-US" sz="2400" b="1" dirty="0">
                  <a:solidFill>
                    <a:schemeClr val="bg2">
                      <a:lumMod val="10000"/>
                    </a:schemeClr>
                  </a:solidFill>
                </a:rPr>
                <a:t>Browse</a:t>
              </a:r>
            </a:p>
          </p:txBody>
        </p:sp>
        <p:sp>
          <p:nvSpPr>
            <p:cNvPr id="96" name="Oval 95">
              <a:extLst>
                <a:ext uri="{FF2B5EF4-FFF2-40B4-BE49-F238E27FC236}">
                  <a16:creationId xmlns:a16="http://schemas.microsoft.com/office/drawing/2014/main" id="{43F579A8-003F-A28C-8DE1-97B037BD786E}"/>
                </a:ext>
              </a:extLst>
            </p:cNvPr>
            <p:cNvSpPr/>
            <p:nvPr/>
          </p:nvSpPr>
          <p:spPr>
            <a:xfrm>
              <a:off x="665376" y="1056638"/>
              <a:ext cx="347472" cy="3460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DM Sans 14pt" pitchFamily="2" charset="0"/>
                </a:rPr>
                <a:t>1</a:t>
              </a:r>
            </a:p>
          </p:txBody>
        </p:sp>
      </p:grpSp>
      <p:grpSp>
        <p:nvGrpSpPr>
          <p:cNvPr id="106" name="Group 105">
            <a:extLst>
              <a:ext uri="{FF2B5EF4-FFF2-40B4-BE49-F238E27FC236}">
                <a16:creationId xmlns:a16="http://schemas.microsoft.com/office/drawing/2014/main" id="{D760C160-3364-5557-DC88-882233CEE7A9}"/>
              </a:ext>
            </a:extLst>
          </p:cNvPr>
          <p:cNvGrpSpPr/>
          <p:nvPr/>
        </p:nvGrpSpPr>
        <p:grpSpPr>
          <a:xfrm>
            <a:off x="4588695" y="1001043"/>
            <a:ext cx="2743200" cy="457200"/>
            <a:chOff x="4588695" y="1001043"/>
            <a:chExt cx="2743200" cy="457200"/>
          </a:xfrm>
        </p:grpSpPr>
        <p:sp>
          <p:nvSpPr>
            <p:cNvPr id="98" name="Rectangle: Rounded Corners 97">
              <a:extLst>
                <a:ext uri="{FF2B5EF4-FFF2-40B4-BE49-F238E27FC236}">
                  <a16:creationId xmlns:a16="http://schemas.microsoft.com/office/drawing/2014/main" id="{DE283204-3FBF-1613-879B-E737DE1F9253}"/>
                </a:ext>
              </a:extLst>
            </p:cNvPr>
            <p:cNvSpPr/>
            <p:nvPr/>
          </p:nvSpPr>
          <p:spPr>
            <a:xfrm>
              <a:off x="4588695" y="1001043"/>
              <a:ext cx="2743200" cy="457200"/>
            </a:xfrm>
            <a:prstGeom prst="roundRect">
              <a:avLst>
                <a:gd name="adj" fmla="val 50000"/>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rPr>
                <a:t>Invest ($)</a:t>
              </a:r>
            </a:p>
          </p:txBody>
        </p:sp>
        <p:sp>
          <p:nvSpPr>
            <p:cNvPr id="99" name="Oval 98">
              <a:extLst>
                <a:ext uri="{FF2B5EF4-FFF2-40B4-BE49-F238E27FC236}">
                  <a16:creationId xmlns:a16="http://schemas.microsoft.com/office/drawing/2014/main" id="{DDBE655F-A0FB-6B88-5B58-3B7DECB657F5}"/>
                </a:ext>
              </a:extLst>
            </p:cNvPr>
            <p:cNvSpPr/>
            <p:nvPr/>
          </p:nvSpPr>
          <p:spPr>
            <a:xfrm>
              <a:off x="4649833" y="1056638"/>
              <a:ext cx="347472" cy="3460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DM Sans 14pt" pitchFamily="2" charset="0"/>
                </a:rPr>
                <a:t>2</a:t>
              </a:r>
            </a:p>
          </p:txBody>
        </p:sp>
      </p:grpSp>
      <p:grpSp>
        <p:nvGrpSpPr>
          <p:cNvPr id="107" name="Group 106">
            <a:extLst>
              <a:ext uri="{FF2B5EF4-FFF2-40B4-BE49-F238E27FC236}">
                <a16:creationId xmlns:a16="http://schemas.microsoft.com/office/drawing/2014/main" id="{CB5AAC1B-D7D1-9956-5CBA-F28BE79B16AA}"/>
              </a:ext>
            </a:extLst>
          </p:cNvPr>
          <p:cNvGrpSpPr/>
          <p:nvPr/>
        </p:nvGrpSpPr>
        <p:grpSpPr>
          <a:xfrm>
            <a:off x="8840129" y="1001043"/>
            <a:ext cx="2743200" cy="457200"/>
            <a:chOff x="8840129" y="1001043"/>
            <a:chExt cx="2743200" cy="457200"/>
          </a:xfrm>
        </p:grpSpPr>
        <p:sp>
          <p:nvSpPr>
            <p:cNvPr id="101" name="Rectangle: Rounded Corners 100">
              <a:extLst>
                <a:ext uri="{FF2B5EF4-FFF2-40B4-BE49-F238E27FC236}">
                  <a16:creationId xmlns:a16="http://schemas.microsoft.com/office/drawing/2014/main" id="{D188BE79-6A4F-6F62-864A-82A461945C3C}"/>
                </a:ext>
              </a:extLst>
            </p:cNvPr>
            <p:cNvSpPr/>
            <p:nvPr/>
          </p:nvSpPr>
          <p:spPr>
            <a:xfrm>
              <a:off x="8840129" y="1001043"/>
              <a:ext cx="2743200" cy="457200"/>
            </a:xfrm>
            <a:prstGeom prst="roundRect">
              <a:avLst>
                <a:gd name="adj" fmla="val 50000"/>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rPr>
                <a:t>Reap ($$$)</a:t>
              </a:r>
            </a:p>
          </p:txBody>
        </p:sp>
        <p:sp>
          <p:nvSpPr>
            <p:cNvPr id="102" name="Oval 101">
              <a:extLst>
                <a:ext uri="{FF2B5EF4-FFF2-40B4-BE49-F238E27FC236}">
                  <a16:creationId xmlns:a16="http://schemas.microsoft.com/office/drawing/2014/main" id="{0772D998-09EA-1D6B-29FB-75457D0D3D94}"/>
                </a:ext>
              </a:extLst>
            </p:cNvPr>
            <p:cNvSpPr/>
            <p:nvPr/>
          </p:nvSpPr>
          <p:spPr>
            <a:xfrm>
              <a:off x="8903807" y="1056638"/>
              <a:ext cx="347472" cy="3460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DM Sans 14pt" pitchFamily="2" charset="0"/>
                </a:rPr>
                <a:t>3</a:t>
              </a:r>
            </a:p>
          </p:txBody>
        </p:sp>
      </p:grpSp>
      <p:sp>
        <p:nvSpPr>
          <p:cNvPr id="103" name="TextBox 102">
            <a:extLst>
              <a:ext uri="{FF2B5EF4-FFF2-40B4-BE49-F238E27FC236}">
                <a16:creationId xmlns:a16="http://schemas.microsoft.com/office/drawing/2014/main" id="{574B4230-FEF0-D57D-A89E-9A10658C48AA}"/>
              </a:ext>
            </a:extLst>
          </p:cNvPr>
          <p:cNvSpPr txBox="1"/>
          <p:nvPr/>
        </p:nvSpPr>
        <p:spPr>
          <a:xfrm>
            <a:off x="257653" y="5147454"/>
            <a:ext cx="3436373" cy="830997"/>
          </a:xfrm>
          <a:prstGeom prst="rect">
            <a:avLst/>
          </a:prstGeom>
          <a:noFill/>
        </p:spPr>
        <p:txBody>
          <a:bodyPr wrap="square" rtlCol="0">
            <a:spAutoFit/>
          </a:bodyPr>
          <a:lstStyle/>
          <a:p>
            <a:pPr algn="ctr"/>
            <a:r>
              <a:rPr lang="en-US" sz="1600" dirty="0">
                <a:solidFill>
                  <a:schemeClr val="bg1"/>
                </a:solidFill>
                <a:latin typeface="DM Sans 14pt Light" pitchFamily="2" charset="0"/>
                <a:ea typeface="Cambria Math" panose="02040503050406030204" pitchFamily="18" charset="0"/>
              </a:rPr>
              <a:t>Browse our Gallery of Product Designs and select the Ideas </a:t>
            </a:r>
          </a:p>
          <a:p>
            <a:pPr algn="ctr"/>
            <a:r>
              <a:rPr lang="en-US" sz="1600" dirty="0">
                <a:solidFill>
                  <a:schemeClr val="bg1"/>
                </a:solidFill>
                <a:latin typeface="DM Sans 14pt Light" pitchFamily="2" charset="0"/>
                <a:ea typeface="Cambria Math" panose="02040503050406030204" pitchFamily="18" charset="0"/>
              </a:rPr>
              <a:t>of your interest. </a:t>
            </a:r>
          </a:p>
        </p:txBody>
      </p:sp>
    </p:spTree>
    <p:extLst>
      <p:ext uri="{BB962C8B-B14F-4D97-AF65-F5344CB8AC3E}">
        <p14:creationId xmlns:p14="http://schemas.microsoft.com/office/powerpoint/2010/main" val="61284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5EF6610-AE40-3576-146E-5E8E1846FBF0}"/>
              </a:ext>
            </a:extLst>
          </p:cNvPr>
          <p:cNvSpPr/>
          <p:nvPr/>
        </p:nvSpPr>
        <p:spPr>
          <a:xfrm>
            <a:off x="117987" y="834210"/>
            <a:ext cx="3715705" cy="5175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TextBox 4">
            <a:extLst>
              <a:ext uri="{FF2B5EF4-FFF2-40B4-BE49-F238E27FC236}">
                <a16:creationId xmlns:a16="http://schemas.microsoft.com/office/drawing/2014/main" id="{B614FE29-F4CA-B45A-F468-EEA678DA65F7}"/>
              </a:ext>
            </a:extLst>
          </p:cNvPr>
          <p:cNvSpPr txBox="1"/>
          <p:nvPr/>
        </p:nvSpPr>
        <p:spPr>
          <a:xfrm>
            <a:off x="1688943" y="157262"/>
            <a:ext cx="6643165" cy="646331"/>
          </a:xfrm>
          <a:prstGeom prst="rect">
            <a:avLst/>
          </a:prstGeom>
          <a:noFill/>
        </p:spPr>
        <p:txBody>
          <a:bodyPr wrap="none" rtlCol="0">
            <a:spAutoFit/>
          </a:bodyPr>
          <a:lstStyle/>
          <a:p>
            <a:r>
              <a:rPr lang="en-US" sz="3600" b="1" dirty="0">
                <a:solidFill>
                  <a:schemeClr val="accent3"/>
                </a:solidFill>
                <a:latin typeface="DM Sans 14pt" pitchFamily="2" charset="0"/>
                <a:ea typeface="Cambria Math" panose="02040503050406030204" pitchFamily="18" charset="0"/>
              </a:rPr>
              <a:t>Invest</a:t>
            </a:r>
            <a:r>
              <a:rPr lang="en-US" sz="2000" dirty="0">
                <a:solidFill>
                  <a:schemeClr val="bg1"/>
                </a:solidFill>
                <a:latin typeface="DM Sans 14pt" pitchFamily="2" charset="0"/>
                <a:ea typeface="Cambria Math" panose="02040503050406030204" pitchFamily="18" charset="0"/>
              </a:rPr>
              <a:t> into the real estate of Product Design &amp; IP</a:t>
            </a:r>
          </a:p>
        </p:txBody>
      </p:sp>
      <p:sp>
        <p:nvSpPr>
          <p:cNvPr id="39" name="TextBox 38">
            <a:extLst>
              <a:ext uri="{FF2B5EF4-FFF2-40B4-BE49-F238E27FC236}">
                <a16:creationId xmlns:a16="http://schemas.microsoft.com/office/drawing/2014/main" id="{985D58CA-9D2F-B3B9-B2BE-7C5AB7366450}"/>
              </a:ext>
            </a:extLst>
          </p:cNvPr>
          <p:cNvSpPr txBox="1"/>
          <p:nvPr/>
        </p:nvSpPr>
        <p:spPr>
          <a:xfrm>
            <a:off x="147976" y="5178478"/>
            <a:ext cx="3655727" cy="830997"/>
          </a:xfrm>
          <a:prstGeom prst="rect">
            <a:avLst/>
          </a:prstGeom>
          <a:noFill/>
        </p:spPr>
        <p:txBody>
          <a:bodyPr wrap="square" rtlCol="0">
            <a:spAutoFit/>
          </a:bodyPr>
          <a:lstStyle/>
          <a:p>
            <a:pPr algn="ctr"/>
            <a:r>
              <a:rPr lang="en-US" sz="1600" dirty="0">
                <a:solidFill>
                  <a:schemeClr val="bg1"/>
                </a:solidFill>
                <a:latin typeface="DM Sans 14pt Light" pitchFamily="2" charset="0"/>
                <a:ea typeface="Cambria Math" panose="02040503050406030204" pitchFamily="18" charset="0"/>
              </a:rPr>
              <a:t>Browse our Gallery of Product Designs and select the products of your interest. </a:t>
            </a:r>
          </a:p>
        </p:txBody>
      </p:sp>
      <p:sp>
        <p:nvSpPr>
          <p:cNvPr id="40" name="TextBox 39">
            <a:extLst>
              <a:ext uri="{FF2B5EF4-FFF2-40B4-BE49-F238E27FC236}">
                <a16:creationId xmlns:a16="http://schemas.microsoft.com/office/drawing/2014/main" id="{7E33E746-1C66-939B-9F5D-EABBA248DF5B}"/>
              </a:ext>
            </a:extLst>
          </p:cNvPr>
          <p:cNvSpPr txBox="1"/>
          <p:nvPr/>
        </p:nvSpPr>
        <p:spPr>
          <a:xfrm>
            <a:off x="8466255" y="5178478"/>
            <a:ext cx="3577770" cy="584775"/>
          </a:xfrm>
          <a:prstGeom prst="rect">
            <a:avLst/>
          </a:prstGeom>
          <a:noFill/>
        </p:spPr>
        <p:txBody>
          <a:bodyPr wrap="square" rtlCol="0">
            <a:spAutoFit/>
          </a:bodyPr>
          <a:lstStyle/>
          <a:p>
            <a:pPr algn="ctr"/>
            <a:r>
              <a:rPr lang="en-US" sz="1600" dirty="0">
                <a:solidFill>
                  <a:schemeClr val="bg1"/>
                </a:solidFill>
                <a:latin typeface="DM Sans 14pt Light" pitchFamily="2" charset="0"/>
                <a:ea typeface="Cambria Math" panose="02040503050406030204" pitchFamily="18" charset="0"/>
              </a:rPr>
              <a:t>Get the proportionate share of the sales based on your investment</a:t>
            </a:r>
          </a:p>
        </p:txBody>
      </p:sp>
      <p:sp>
        <p:nvSpPr>
          <p:cNvPr id="6" name="TextBox 5">
            <a:extLst>
              <a:ext uri="{FF2B5EF4-FFF2-40B4-BE49-F238E27FC236}">
                <a16:creationId xmlns:a16="http://schemas.microsoft.com/office/drawing/2014/main" id="{9409BD4A-4268-8656-995C-3B929A401E9B}"/>
              </a:ext>
            </a:extLst>
          </p:cNvPr>
          <p:cNvSpPr txBox="1"/>
          <p:nvPr/>
        </p:nvSpPr>
        <p:spPr>
          <a:xfrm rot="16200000">
            <a:off x="-338333" y="3335230"/>
            <a:ext cx="1715534" cy="369332"/>
          </a:xfrm>
          <a:prstGeom prst="rect">
            <a:avLst/>
          </a:prstGeom>
          <a:noFill/>
        </p:spPr>
        <p:txBody>
          <a:bodyPr wrap="none" rtlCol="0">
            <a:spAutoFit/>
          </a:bodyPr>
          <a:lstStyle/>
          <a:p>
            <a:r>
              <a:rPr lang="en-US" dirty="0">
                <a:solidFill>
                  <a:schemeClr val="bg1"/>
                </a:solidFill>
                <a:latin typeface="DM Sans 14pt" pitchFamily="2" charset="0"/>
              </a:rPr>
              <a:t>Design Gallery</a:t>
            </a:r>
          </a:p>
        </p:txBody>
      </p:sp>
      <p:sp>
        <p:nvSpPr>
          <p:cNvPr id="9" name="Rectangle 8">
            <a:extLst>
              <a:ext uri="{FF2B5EF4-FFF2-40B4-BE49-F238E27FC236}">
                <a16:creationId xmlns:a16="http://schemas.microsoft.com/office/drawing/2014/main" id="{ECFDAE4A-7E21-C4DB-6B3F-E1371F42538F}"/>
              </a:ext>
            </a:extLst>
          </p:cNvPr>
          <p:cNvSpPr/>
          <p:nvPr/>
        </p:nvSpPr>
        <p:spPr>
          <a:xfrm>
            <a:off x="1843314" y="348343"/>
            <a:ext cx="9245600" cy="59994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TextBox 6">
            <a:extLst>
              <a:ext uri="{FF2B5EF4-FFF2-40B4-BE49-F238E27FC236}">
                <a16:creationId xmlns:a16="http://schemas.microsoft.com/office/drawing/2014/main" id="{120A7B64-4711-A23A-5919-D7715FE56691}"/>
              </a:ext>
            </a:extLst>
          </p:cNvPr>
          <p:cNvSpPr txBox="1"/>
          <p:nvPr/>
        </p:nvSpPr>
        <p:spPr>
          <a:xfrm>
            <a:off x="4213391" y="5178478"/>
            <a:ext cx="3459901" cy="584775"/>
          </a:xfrm>
          <a:prstGeom prst="rect">
            <a:avLst/>
          </a:prstGeom>
          <a:noFill/>
        </p:spPr>
        <p:txBody>
          <a:bodyPr wrap="square">
            <a:spAutoFit/>
          </a:bodyPr>
          <a:lstStyle/>
          <a:p>
            <a:pPr algn="ctr"/>
            <a:r>
              <a:rPr lang="en-US" sz="1600" dirty="0">
                <a:solidFill>
                  <a:schemeClr val="bg1"/>
                </a:solidFill>
                <a:latin typeface="DM Sans 14pt Light" pitchFamily="2" charset="0"/>
                <a:ea typeface="Cambria Math" panose="02040503050406030204" pitchFamily="18" charset="0"/>
              </a:rPr>
              <a:t>Invest into one or more phases of the product development</a:t>
            </a:r>
            <a:endParaRPr lang="en-US" sz="1600" dirty="0">
              <a:latin typeface="DM Sans 14pt Light" pitchFamily="2" charset="0"/>
            </a:endParaRPr>
          </a:p>
        </p:txBody>
      </p:sp>
      <p:grpSp>
        <p:nvGrpSpPr>
          <p:cNvPr id="93" name="Group 92">
            <a:extLst>
              <a:ext uri="{FF2B5EF4-FFF2-40B4-BE49-F238E27FC236}">
                <a16:creationId xmlns:a16="http://schemas.microsoft.com/office/drawing/2014/main" id="{18ACC3C6-656F-E2EE-EB1D-4E27A4136D5C}"/>
              </a:ext>
            </a:extLst>
          </p:cNvPr>
          <p:cNvGrpSpPr/>
          <p:nvPr/>
        </p:nvGrpSpPr>
        <p:grpSpPr>
          <a:xfrm>
            <a:off x="870339" y="1825224"/>
            <a:ext cx="2211001" cy="3138417"/>
            <a:chOff x="870339" y="1825224"/>
            <a:chExt cx="2211001" cy="3138417"/>
          </a:xfrm>
        </p:grpSpPr>
        <p:grpSp>
          <p:nvGrpSpPr>
            <p:cNvPr id="52" name="Group 51">
              <a:extLst>
                <a:ext uri="{FF2B5EF4-FFF2-40B4-BE49-F238E27FC236}">
                  <a16:creationId xmlns:a16="http://schemas.microsoft.com/office/drawing/2014/main" id="{4466753E-2103-9F5B-8E4B-059619013395}"/>
                </a:ext>
              </a:extLst>
            </p:cNvPr>
            <p:cNvGrpSpPr/>
            <p:nvPr/>
          </p:nvGrpSpPr>
          <p:grpSpPr>
            <a:xfrm>
              <a:off x="870339" y="1825224"/>
              <a:ext cx="2211001" cy="3138417"/>
              <a:chOff x="1493587" y="1349155"/>
              <a:chExt cx="1573060" cy="2267145"/>
            </a:xfrm>
          </p:grpSpPr>
          <p:sp>
            <p:nvSpPr>
              <p:cNvPr id="54" name="Rectangle: Rounded Corners 53">
                <a:extLst>
                  <a:ext uri="{FF2B5EF4-FFF2-40B4-BE49-F238E27FC236}">
                    <a16:creationId xmlns:a16="http://schemas.microsoft.com/office/drawing/2014/main" id="{3FFE3B51-1589-925D-DAAE-DF79A4DADB2E}"/>
                  </a:ext>
                </a:extLst>
              </p:cNvPr>
              <p:cNvSpPr/>
              <p:nvPr/>
            </p:nvSpPr>
            <p:spPr>
              <a:xfrm>
                <a:off x="1493587" y="1349155"/>
                <a:ext cx="489690" cy="523219"/>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55" name="Rectangle: Rounded Corners 54">
                <a:extLst>
                  <a:ext uri="{FF2B5EF4-FFF2-40B4-BE49-F238E27FC236}">
                    <a16:creationId xmlns:a16="http://schemas.microsoft.com/office/drawing/2014/main" id="{4851DDF0-0A30-2948-4AB7-2C276EA4BC51}"/>
                  </a:ext>
                </a:extLst>
              </p:cNvPr>
              <p:cNvSpPr/>
              <p:nvPr/>
            </p:nvSpPr>
            <p:spPr>
              <a:xfrm>
                <a:off x="2030572"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56" name="Rectangle: Rounded Corners 55">
                <a:extLst>
                  <a:ext uri="{FF2B5EF4-FFF2-40B4-BE49-F238E27FC236}">
                    <a16:creationId xmlns:a16="http://schemas.microsoft.com/office/drawing/2014/main" id="{C77B6313-A23F-DD5B-B0CB-65B8E85C49AE}"/>
                  </a:ext>
                </a:extLst>
              </p:cNvPr>
              <p:cNvSpPr/>
              <p:nvPr/>
            </p:nvSpPr>
            <p:spPr>
              <a:xfrm>
                <a:off x="2567556"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57" name="Rectangle: Rounded Corners 56">
                <a:extLst>
                  <a:ext uri="{FF2B5EF4-FFF2-40B4-BE49-F238E27FC236}">
                    <a16:creationId xmlns:a16="http://schemas.microsoft.com/office/drawing/2014/main" id="{3BF4A869-DB90-3EB3-5494-F2DC8D7D713B}"/>
                  </a:ext>
                </a:extLst>
              </p:cNvPr>
              <p:cNvSpPr/>
              <p:nvPr/>
            </p:nvSpPr>
            <p:spPr>
              <a:xfrm>
                <a:off x="1502988"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58" name="Rectangle: Rounded Corners 57">
                <a:extLst>
                  <a:ext uri="{FF2B5EF4-FFF2-40B4-BE49-F238E27FC236}">
                    <a16:creationId xmlns:a16="http://schemas.microsoft.com/office/drawing/2014/main" id="{1C96B86B-F5CB-1EAD-3C40-65FDFE8445A9}"/>
                  </a:ext>
                </a:extLst>
              </p:cNvPr>
              <p:cNvSpPr/>
              <p:nvPr/>
            </p:nvSpPr>
            <p:spPr>
              <a:xfrm>
                <a:off x="2039973"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59" name="Rectangle: Rounded Corners 58">
                <a:extLst>
                  <a:ext uri="{FF2B5EF4-FFF2-40B4-BE49-F238E27FC236}">
                    <a16:creationId xmlns:a16="http://schemas.microsoft.com/office/drawing/2014/main" id="{A86FF393-205F-253A-F3A9-2EC876E46697}"/>
                  </a:ext>
                </a:extLst>
              </p:cNvPr>
              <p:cNvSpPr/>
              <p:nvPr/>
            </p:nvSpPr>
            <p:spPr>
              <a:xfrm>
                <a:off x="2576957"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0" name="Rectangle: Rounded Corners 59">
                <a:extLst>
                  <a:ext uri="{FF2B5EF4-FFF2-40B4-BE49-F238E27FC236}">
                    <a16:creationId xmlns:a16="http://schemas.microsoft.com/office/drawing/2014/main" id="{CA52110C-0CE2-89AE-1628-8F39762CE59D}"/>
                  </a:ext>
                </a:extLst>
              </p:cNvPr>
              <p:cNvSpPr/>
              <p:nvPr/>
            </p:nvSpPr>
            <p:spPr>
              <a:xfrm>
                <a:off x="1493587"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1" name="Rectangle: Rounded Corners 60">
                <a:extLst>
                  <a:ext uri="{FF2B5EF4-FFF2-40B4-BE49-F238E27FC236}">
                    <a16:creationId xmlns:a16="http://schemas.microsoft.com/office/drawing/2014/main" id="{E640D6CF-8A95-5298-0455-92DA8E74966E}"/>
                  </a:ext>
                </a:extLst>
              </p:cNvPr>
              <p:cNvSpPr/>
              <p:nvPr/>
            </p:nvSpPr>
            <p:spPr>
              <a:xfrm>
                <a:off x="2030572"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2" name="Rectangle: Rounded Corners 61">
                <a:extLst>
                  <a:ext uri="{FF2B5EF4-FFF2-40B4-BE49-F238E27FC236}">
                    <a16:creationId xmlns:a16="http://schemas.microsoft.com/office/drawing/2014/main" id="{4A7CDEC5-DC5F-8FB4-75A9-45C98C364620}"/>
                  </a:ext>
                </a:extLst>
              </p:cNvPr>
              <p:cNvSpPr/>
              <p:nvPr/>
            </p:nvSpPr>
            <p:spPr>
              <a:xfrm>
                <a:off x="2567556"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3" name="Rectangle: Rounded Corners 62">
                <a:extLst>
                  <a:ext uri="{FF2B5EF4-FFF2-40B4-BE49-F238E27FC236}">
                    <a16:creationId xmlns:a16="http://schemas.microsoft.com/office/drawing/2014/main" id="{7449E1EB-5490-8CEE-44B8-D70362D3C6D7}"/>
                  </a:ext>
                </a:extLst>
              </p:cNvPr>
              <p:cNvSpPr/>
              <p:nvPr/>
            </p:nvSpPr>
            <p:spPr>
              <a:xfrm>
                <a:off x="1502988"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4" name="Rectangle: Rounded Corners 63">
                <a:extLst>
                  <a:ext uri="{FF2B5EF4-FFF2-40B4-BE49-F238E27FC236}">
                    <a16:creationId xmlns:a16="http://schemas.microsoft.com/office/drawing/2014/main" id="{C664D0DB-C838-A869-F5E3-7C5080EE6755}"/>
                  </a:ext>
                </a:extLst>
              </p:cNvPr>
              <p:cNvSpPr/>
              <p:nvPr/>
            </p:nvSpPr>
            <p:spPr>
              <a:xfrm>
                <a:off x="2039973"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sp>
            <p:nvSpPr>
              <p:cNvPr id="65" name="Rectangle: Rounded Corners 64">
                <a:extLst>
                  <a:ext uri="{FF2B5EF4-FFF2-40B4-BE49-F238E27FC236}">
                    <a16:creationId xmlns:a16="http://schemas.microsoft.com/office/drawing/2014/main" id="{3FD35D56-A1E2-B412-C234-5140586E20D8}"/>
                  </a:ext>
                </a:extLst>
              </p:cNvPr>
              <p:cNvSpPr/>
              <p:nvPr/>
            </p:nvSpPr>
            <p:spPr>
              <a:xfrm>
                <a:off x="2576957"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DM Sans 14pt" pitchFamily="2" charset="0"/>
                </a:endParaRPr>
              </a:p>
            </p:txBody>
          </p:sp>
        </p:grpSp>
        <p:pic>
          <p:nvPicPr>
            <p:cNvPr id="23" name="Graphic 22" descr="Lights On with solid fill">
              <a:extLst>
                <a:ext uri="{FF2B5EF4-FFF2-40B4-BE49-F238E27FC236}">
                  <a16:creationId xmlns:a16="http://schemas.microsoft.com/office/drawing/2014/main" id="{F4DA75BE-B771-8FCA-B01F-631402015F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8809" y="1893901"/>
              <a:ext cx="597590" cy="597590"/>
            </a:xfrm>
            <a:prstGeom prst="rect">
              <a:avLst/>
            </a:prstGeom>
          </p:spPr>
        </p:pic>
      </p:grpSp>
      <p:grpSp>
        <p:nvGrpSpPr>
          <p:cNvPr id="91" name="Group 90">
            <a:extLst>
              <a:ext uri="{FF2B5EF4-FFF2-40B4-BE49-F238E27FC236}">
                <a16:creationId xmlns:a16="http://schemas.microsoft.com/office/drawing/2014/main" id="{082FA03F-6BCF-B335-6292-E2617BAA9431}"/>
              </a:ext>
            </a:extLst>
          </p:cNvPr>
          <p:cNvGrpSpPr/>
          <p:nvPr/>
        </p:nvGrpSpPr>
        <p:grpSpPr>
          <a:xfrm>
            <a:off x="9094163" y="1796551"/>
            <a:ext cx="2603775" cy="2906078"/>
            <a:chOff x="9271090" y="2310730"/>
            <a:chExt cx="2124898" cy="2322613"/>
          </a:xfrm>
        </p:grpSpPr>
        <p:pic>
          <p:nvPicPr>
            <p:cNvPr id="37" name="Graphic 36" descr="Pie chart with solid fill">
              <a:extLst>
                <a:ext uri="{FF2B5EF4-FFF2-40B4-BE49-F238E27FC236}">
                  <a16:creationId xmlns:a16="http://schemas.microsoft.com/office/drawing/2014/main" id="{D95C838C-B3FF-4F0C-83B7-02E9C0F7AF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71090" y="2310730"/>
              <a:ext cx="1973193" cy="1973193"/>
            </a:xfrm>
            <a:prstGeom prst="rect">
              <a:avLst/>
            </a:prstGeom>
          </p:spPr>
        </p:pic>
        <p:sp>
          <p:nvSpPr>
            <p:cNvPr id="38" name="TextBox 37">
              <a:extLst>
                <a:ext uri="{FF2B5EF4-FFF2-40B4-BE49-F238E27FC236}">
                  <a16:creationId xmlns:a16="http://schemas.microsoft.com/office/drawing/2014/main" id="{D07CD89C-A499-C657-ADAB-86EDFCD5C606}"/>
                </a:ext>
              </a:extLst>
            </p:cNvPr>
            <p:cNvSpPr txBox="1"/>
            <p:nvPr/>
          </p:nvSpPr>
          <p:spPr>
            <a:xfrm>
              <a:off x="9558520" y="4264011"/>
              <a:ext cx="1398332" cy="369332"/>
            </a:xfrm>
            <a:prstGeom prst="rect">
              <a:avLst/>
            </a:prstGeom>
            <a:noFill/>
          </p:spPr>
          <p:txBody>
            <a:bodyPr wrap="none" rtlCol="0">
              <a:spAutoFit/>
            </a:bodyPr>
            <a:lstStyle/>
            <a:p>
              <a:r>
                <a:rPr lang="en-US" dirty="0">
                  <a:solidFill>
                    <a:schemeClr val="bg1"/>
                  </a:solidFill>
                </a:rPr>
                <a:t>Share of Sale</a:t>
              </a:r>
            </a:p>
          </p:txBody>
        </p:sp>
        <p:grpSp>
          <p:nvGrpSpPr>
            <p:cNvPr id="46" name="Group 45">
              <a:extLst>
                <a:ext uri="{FF2B5EF4-FFF2-40B4-BE49-F238E27FC236}">
                  <a16:creationId xmlns:a16="http://schemas.microsoft.com/office/drawing/2014/main" id="{9899D9F9-75A7-893E-C4AD-072ED434625F}"/>
                </a:ext>
              </a:extLst>
            </p:cNvPr>
            <p:cNvGrpSpPr/>
            <p:nvPr/>
          </p:nvGrpSpPr>
          <p:grpSpPr>
            <a:xfrm>
              <a:off x="9422034" y="2506731"/>
              <a:ext cx="1973954" cy="1593171"/>
              <a:chOff x="9175296" y="2506731"/>
              <a:chExt cx="1973954" cy="1593171"/>
            </a:xfrm>
          </p:grpSpPr>
          <p:sp>
            <p:nvSpPr>
              <p:cNvPr id="43" name="TextBox 42">
                <a:extLst>
                  <a:ext uri="{FF2B5EF4-FFF2-40B4-BE49-F238E27FC236}">
                    <a16:creationId xmlns:a16="http://schemas.microsoft.com/office/drawing/2014/main" id="{2AF23DC6-106A-13F0-7160-46CF5F8E2ABF}"/>
                  </a:ext>
                </a:extLst>
              </p:cNvPr>
              <p:cNvSpPr txBox="1"/>
              <p:nvPr/>
            </p:nvSpPr>
            <p:spPr>
              <a:xfrm>
                <a:off x="10122148" y="2724395"/>
                <a:ext cx="744545" cy="400110"/>
              </a:xfrm>
              <a:prstGeom prst="rect">
                <a:avLst/>
              </a:prstGeom>
              <a:noFill/>
            </p:spPr>
            <p:txBody>
              <a:bodyPr wrap="square">
                <a:spAutoFit/>
              </a:bodyPr>
              <a:lstStyle/>
              <a:p>
                <a:r>
                  <a:rPr lang="en-US" sz="2000" b="1" dirty="0">
                    <a:solidFill>
                      <a:schemeClr val="bg2">
                        <a:lumMod val="10000"/>
                      </a:schemeClr>
                    </a:solidFill>
                  </a:rPr>
                  <a:t>$$</a:t>
                </a:r>
                <a:endParaRPr lang="en-US" sz="2000" dirty="0"/>
              </a:p>
            </p:txBody>
          </p:sp>
          <p:sp>
            <p:nvSpPr>
              <p:cNvPr id="44" name="TextBox 43">
                <a:extLst>
                  <a:ext uri="{FF2B5EF4-FFF2-40B4-BE49-F238E27FC236}">
                    <a16:creationId xmlns:a16="http://schemas.microsoft.com/office/drawing/2014/main" id="{48393A48-7DD5-2FCC-54FA-427B97EB39F7}"/>
                  </a:ext>
                </a:extLst>
              </p:cNvPr>
              <p:cNvSpPr txBox="1"/>
              <p:nvPr/>
            </p:nvSpPr>
            <p:spPr>
              <a:xfrm>
                <a:off x="10404705" y="3288566"/>
                <a:ext cx="744545" cy="400110"/>
              </a:xfrm>
              <a:prstGeom prst="rect">
                <a:avLst/>
              </a:prstGeom>
              <a:noFill/>
            </p:spPr>
            <p:txBody>
              <a:bodyPr wrap="square">
                <a:spAutoFit/>
              </a:bodyPr>
              <a:lstStyle/>
              <a:p>
                <a:r>
                  <a:rPr lang="en-US" sz="2000" b="1" dirty="0">
                    <a:solidFill>
                      <a:schemeClr val="bg2">
                        <a:lumMod val="10000"/>
                      </a:schemeClr>
                    </a:solidFill>
                  </a:rPr>
                  <a:t>$</a:t>
                </a:r>
                <a:endParaRPr lang="en-US" sz="2000" dirty="0"/>
              </a:p>
            </p:txBody>
          </p:sp>
          <p:sp>
            <p:nvSpPr>
              <p:cNvPr id="45" name="Partial Circle 44">
                <a:extLst>
                  <a:ext uri="{FF2B5EF4-FFF2-40B4-BE49-F238E27FC236}">
                    <a16:creationId xmlns:a16="http://schemas.microsoft.com/office/drawing/2014/main" id="{AD153844-E99A-BEB3-398E-28263F77CD8B}"/>
                  </a:ext>
                </a:extLst>
              </p:cNvPr>
              <p:cNvSpPr/>
              <p:nvPr/>
            </p:nvSpPr>
            <p:spPr>
              <a:xfrm>
                <a:off x="9175296" y="2506731"/>
                <a:ext cx="1627632" cy="1593171"/>
              </a:xfrm>
              <a:prstGeom prst="pie">
                <a:avLst>
                  <a:gd name="adj1" fmla="val 2812690"/>
                  <a:gd name="adj2" fmla="val 16200000"/>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42" name="TextBox 41">
                <a:extLst>
                  <a:ext uri="{FF2B5EF4-FFF2-40B4-BE49-F238E27FC236}">
                    <a16:creationId xmlns:a16="http://schemas.microsoft.com/office/drawing/2014/main" id="{88608C6E-3D8B-1CD7-2DFA-FEE487D6E7EA}"/>
                  </a:ext>
                </a:extLst>
              </p:cNvPr>
              <p:cNvSpPr txBox="1"/>
              <p:nvPr/>
            </p:nvSpPr>
            <p:spPr>
              <a:xfrm>
                <a:off x="9280680" y="3114023"/>
                <a:ext cx="744545" cy="400110"/>
              </a:xfrm>
              <a:prstGeom prst="rect">
                <a:avLst/>
              </a:prstGeom>
              <a:noFill/>
            </p:spPr>
            <p:txBody>
              <a:bodyPr wrap="square">
                <a:spAutoFit/>
              </a:bodyPr>
              <a:lstStyle/>
              <a:p>
                <a:r>
                  <a:rPr lang="en-US" sz="2000" b="1" dirty="0">
                    <a:solidFill>
                      <a:schemeClr val="bg2">
                        <a:lumMod val="10000"/>
                      </a:schemeClr>
                    </a:solidFill>
                  </a:rPr>
                  <a:t>$$$</a:t>
                </a:r>
                <a:endParaRPr lang="en-US" sz="2000" dirty="0"/>
              </a:p>
            </p:txBody>
          </p:sp>
        </p:grpSp>
      </p:grpSp>
      <p:grpSp>
        <p:nvGrpSpPr>
          <p:cNvPr id="83" name="Group 82">
            <a:extLst>
              <a:ext uri="{FF2B5EF4-FFF2-40B4-BE49-F238E27FC236}">
                <a16:creationId xmlns:a16="http://schemas.microsoft.com/office/drawing/2014/main" id="{576C76F4-2579-D7E4-4B9E-6A05C1047328}"/>
              </a:ext>
            </a:extLst>
          </p:cNvPr>
          <p:cNvGrpSpPr/>
          <p:nvPr/>
        </p:nvGrpSpPr>
        <p:grpSpPr>
          <a:xfrm>
            <a:off x="4310720" y="2118224"/>
            <a:ext cx="3008914" cy="2740732"/>
            <a:chOff x="4318567" y="2118224"/>
            <a:chExt cx="3008914" cy="2740732"/>
          </a:xfrm>
        </p:grpSpPr>
        <p:pic>
          <p:nvPicPr>
            <p:cNvPr id="19" name="Graphic 18" descr="Lock with solid fill">
              <a:extLst>
                <a:ext uri="{FF2B5EF4-FFF2-40B4-BE49-F238E27FC236}">
                  <a16:creationId xmlns:a16="http://schemas.microsoft.com/office/drawing/2014/main" id="{BDA78A1E-4962-F1F1-5847-2311E95E0C1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57478" y="3619273"/>
              <a:ext cx="914400" cy="914400"/>
            </a:xfrm>
            <a:prstGeom prst="rect">
              <a:avLst/>
            </a:prstGeom>
          </p:spPr>
        </p:pic>
        <p:pic>
          <p:nvPicPr>
            <p:cNvPr id="21" name="Graphic 20" descr="Single gear with solid fill">
              <a:extLst>
                <a:ext uri="{FF2B5EF4-FFF2-40B4-BE49-F238E27FC236}">
                  <a16:creationId xmlns:a16="http://schemas.microsoft.com/office/drawing/2014/main" id="{992AA8DA-CAD4-1E9C-0601-239B82DF64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13081" y="2118224"/>
              <a:ext cx="914400" cy="914400"/>
            </a:xfrm>
            <a:prstGeom prst="rect">
              <a:avLst/>
            </a:prstGeom>
          </p:spPr>
        </p:pic>
        <p:sp>
          <p:nvSpPr>
            <p:cNvPr id="24" name="TextBox 23">
              <a:extLst>
                <a:ext uri="{FF2B5EF4-FFF2-40B4-BE49-F238E27FC236}">
                  <a16:creationId xmlns:a16="http://schemas.microsoft.com/office/drawing/2014/main" id="{8A6B4523-3DC5-2D12-54A7-6443A764EB9C}"/>
                </a:ext>
              </a:extLst>
            </p:cNvPr>
            <p:cNvSpPr txBox="1"/>
            <p:nvPr/>
          </p:nvSpPr>
          <p:spPr>
            <a:xfrm>
              <a:off x="4702359" y="3015662"/>
              <a:ext cx="816249" cy="369332"/>
            </a:xfrm>
            <a:prstGeom prst="rect">
              <a:avLst/>
            </a:prstGeom>
            <a:noFill/>
          </p:spPr>
          <p:txBody>
            <a:bodyPr wrap="none" rtlCol="0">
              <a:spAutoFit/>
            </a:bodyPr>
            <a:lstStyle/>
            <a:p>
              <a:r>
                <a:rPr lang="en-US" dirty="0">
                  <a:solidFill>
                    <a:schemeClr val="bg1"/>
                  </a:solidFill>
                </a:rPr>
                <a:t>Design</a:t>
              </a:r>
            </a:p>
          </p:txBody>
        </p:sp>
        <p:sp>
          <p:nvSpPr>
            <p:cNvPr id="25" name="TextBox 24">
              <a:extLst>
                <a:ext uri="{FF2B5EF4-FFF2-40B4-BE49-F238E27FC236}">
                  <a16:creationId xmlns:a16="http://schemas.microsoft.com/office/drawing/2014/main" id="{6686339F-702F-1108-74D4-24CD2F50247D}"/>
                </a:ext>
              </a:extLst>
            </p:cNvPr>
            <p:cNvSpPr txBox="1"/>
            <p:nvPr/>
          </p:nvSpPr>
          <p:spPr>
            <a:xfrm>
              <a:off x="6156753" y="3015662"/>
              <a:ext cx="1116459" cy="369332"/>
            </a:xfrm>
            <a:prstGeom prst="rect">
              <a:avLst/>
            </a:prstGeom>
            <a:noFill/>
          </p:spPr>
          <p:txBody>
            <a:bodyPr wrap="none" rtlCol="0">
              <a:spAutoFit/>
            </a:bodyPr>
            <a:lstStyle/>
            <a:p>
              <a:r>
                <a:rPr lang="en-US" dirty="0">
                  <a:solidFill>
                    <a:schemeClr val="bg1"/>
                  </a:solidFill>
                </a:rPr>
                <a:t>Prototype</a:t>
              </a:r>
            </a:p>
          </p:txBody>
        </p:sp>
        <p:sp>
          <p:nvSpPr>
            <p:cNvPr id="26" name="TextBox 25">
              <a:extLst>
                <a:ext uri="{FF2B5EF4-FFF2-40B4-BE49-F238E27FC236}">
                  <a16:creationId xmlns:a16="http://schemas.microsoft.com/office/drawing/2014/main" id="{9A763073-0088-ADF3-2A19-1DE3475CB53D}"/>
                </a:ext>
              </a:extLst>
            </p:cNvPr>
            <p:cNvSpPr txBox="1"/>
            <p:nvPr/>
          </p:nvSpPr>
          <p:spPr>
            <a:xfrm>
              <a:off x="4318567" y="4487202"/>
              <a:ext cx="1391920" cy="369332"/>
            </a:xfrm>
            <a:prstGeom prst="rect">
              <a:avLst/>
            </a:prstGeom>
            <a:noFill/>
          </p:spPr>
          <p:txBody>
            <a:bodyPr wrap="none" rtlCol="0">
              <a:spAutoFit/>
            </a:bodyPr>
            <a:lstStyle/>
            <a:p>
              <a:r>
                <a:rPr lang="en-US" dirty="0">
                  <a:solidFill>
                    <a:schemeClr val="bg1"/>
                  </a:solidFill>
                </a:rPr>
                <a:t>IP Protection</a:t>
              </a:r>
            </a:p>
          </p:txBody>
        </p:sp>
        <p:sp>
          <p:nvSpPr>
            <p:cNvPr id="27" name="TextBox 26">
              <a:extLst>
                <a:ext uri="{FF2B5EF4-FFF2-40B4-BE49-F238E27FC236}">
                  <a16:creationId xmlns:a16="http://schemas.microsoft.com/office/drawing/2014/main" id="{26947914-4A05-1ED5-A61A-D495F9B5CB04}"/>
                </a:ext>
              </a:extLst>
            </p:cNvPr>
            <p:cNvSpPr txBox="1"/>
            <p:nvPr/>
          </p:nvSpPr>
          <p:spPr>
            <a:xfrm>
              <a:off x="6461355" y="4489624"/>
              <a:ext cx="659155" cy="369332"/>
            </a:xfrm>
            <a:prstGeom prst="rect">
              <a:avLst/>
            </a:prstGeom>
            <a:noFill/>
          </p:spPr>
          <p:txBody>
            <a:bodyPr wrap="none" rtlCol="0">
              <a:spAutoFit/>
            </a:bodyPr>
            <a:lstStyle/>
            <a:p>
              <a:r>
                <a:rPr lang="en-US" dirty="0">
                  <a:solidFill>
                    <a:schemeClr val="bg1"/>
                  </a:solidFill>
                </a:rPr>
                <a:t>Sales</a:t>
              </a:r>
            </a:p>
          </p:txBody>
        </p:sp>
        <p:pic>
          <p:nvPicPr>
            <p:cNvPr id="31" name="Graphic 30" descr="Illustrator with solid fill">
              <a:extLst>
                <a:ext uri="{FF2B5EF4-FFF2-40B4-BE49-F238E27FC236}">
                  <a16:creationId xmlns:a16="http://schemas.microsoft.com/office/drawing/2014/main" id="{4CA6D89C-73E9-26FC-46E1-A4E22CDD8A6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57478" y="2118224"/>
              <a:ext cx="914400" cy="914400"/>
            </a:xfrm>
            <a:prstGeom prst="rect">
              <a:avLst/>
            </a:prstGeom>
          </p:spPr>
        </p:pic>
        <p:pic>
          <p:nvPicPr>
            <p:cNvPr id="47" name="Graphic 46" descr="Handshake with solid fill">
              <a:extLst>
                <a:ext uri="{FF2B5EF4-FFF2-40B4-BE49-F238E27FC236}">
                  <a16:creationId xmlns:a16="http://schemas.microsoft.com/office/drawing/2014/main" id="{F542D366-E354-5BC6-E832-8960D38CEB0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28875" y="3708533"/>
              <a:ext cx="882813" cy="882813"/>
            </a:xfrm>
            <a:prstGeom prst="rect">
              <a:avLst/>
            </a:prstGeom>
          </p:spPr>
        </p:pic>
      </p:grpSp>
      <p:grpSp>
        <p:nvGrpSpPr>
          <p:cNvPr id="92" name="Group 91">
            <a:extLst>
              <a:ext uri="{FF2B5EF4-FFF2-40B4-BE49-F238E27FC236}">
                <a16:creationId xmlns:a16="http://schemas.microsoft.com/office/drawing/2014/main" id="{B72B5EB0-A7A7-D146-C33A-26185FB7B23F}"/>
              </a:ext>
            </a:extLst>
          </p:cNvPr>
          <p:cNvGrpSpPr/>
          <p:nvPr/>
        </p:nvGrpSpPr>
        <p:grpSpPr>
          <a:xfrm>
            <a:off x="604239" y="1001043"/>
            <a:ext cx="2743200" cy="640368"/>
            <a:chOff x="484800" y="1001043"/>
            <a:chExt cx="2743200" cy="640368"/>
          </a:xfrm>
        </p:grpSpPr>
        <p:sp>
          <p:nvSpPr>
            <p:cNvPr id="48" name="Rectangle: Rounded Corners 47">
              <a:extLst>
                <a:ext uri="{FF2B5EF4-FFF2-40B4-BE49-F238E27FC236}">
                  <a16:creationId xmlns:a16="http://schemas.microsoft.com/office/drawing/2014/main" id="{C919A879-9DD9-942F-4035-E6E9F6D3F409}"/>
                </a:ext>
              </a:extLst>
            </p:cNvPr>
            <p:cNvSpPr/>
            <p:nvPr/>
          </p:nvSpPr>
          <p:spPr>
            <a:xfrm>
              <a:off x="484800" y="1001043"/>
              <a:ext cx="2743200" cy="640368"/>
            </a:xfrm>
            <a:prstGeom prst="roundRect">
              <a:avLst>
                <a:gd name="adj" fmla="val 50000"/>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400" b="1" dirty="0">
                  <a:solidFill>
                    <a:schemeClr val="bg2">
                      <a:lumMod val="10000"/>
                    </a:schemeClr>
                  </a:solidFill>
                </a:rPr>
                <a:t>Browse</a:t>
              </a:r>
            </a:p>
          </p:txBody>
        </p:sp>
        <p:sp>
          <p:nvSpPr>
            <p:cNvPr id="49" name="Oval 48">
              <a:extLst>
                <a:ext uri="{FF2B5EF4-FFF2-40B4-BE49-F238E27FC236}">
                  <a16:creationId xmlns:a16="http://schemas.microsoft.com/office/drawing/2014/main" id="{BEE9A5DA-97B9-7692-EA57-5F7D1F5B15F2}"/>
                </a:ext>
              </a:extLst>
            </p:cNvPr>
            <p:cNvSpPr/>
            <p:nvPr/>
          </p:nvSpPr>
          <p:spPr>
            <a:xfrm>
              <a:off x="561177" y="1083826"/>
              <a:ext cx="486855" cy="48463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DM Sans 14pt" pitchFamily="2" charset="0"/>
                </a:rPr>
                <a:t>1</a:t>
              </a:r>
            </a:p>
          </p:txBody>
        </p:sp>
      </p:grpSp>
      <p:grpSp>
        <p:nvGrpSpPr>
          <p:cNvPr id="81" name="Group 80">
            <a:extLst>
              <a:ext uri="{FF2B5EF4-FFF2-40B4-BE49-F238E27FC236}">
                <a16:creationId xmlns:a16="http://schemas.microsoft.com/office/drawing/2014/main" id="{D164EEF5-9F21-A9C0-2F1C-24FAADE82447}"/>
              </a:ext>
            </a:extLst>
          </p:cNvPr>
          <p:cNvGrpSpPr/>
          <p:nvPr/>
        </p:nvGrpSpPr>
        <p:grpSpPr>
          <a:xfrm>
            <a:off x="4571741" y="1006028"/>
            <a:ext cx="2743200" cy="640368"/>
            <a:chOff x="4498528" y="1006028"/>
            <a:chExt cx="2743200" cy="640368"/>
          </a:xfrm>
        </p:grpSpPr>
        <p:sp>
          <p:nvSpPr>
            <p:cNvPr id="50" name="Rectangle: Rounded Corners 49">
              <a:extLst>
                <a:ext uri="{FF2B5EF4-FFF2-40B4-BE49-F238E27FC236}">
                  <a16:creationId xmlns:a16="http://schemas.microsoft.com/office/drawing/2014/main" id="{29435B46-52AA-2C7A-75BB-71B865B240AE}"/>
                </a:ext>
              </a:extLst>
            </p:cNvPr>
            <p:cNvSpPr/>
            <p:nvPr/>
          </p:nvSpPr>
          <p:spPr>
            <a:xfrm>
              <a:off x="4498528" y="1006028"/>
              <a:ext cx="2743200" cy="640368"/>
            </a:xfrm>
            <a:prstGeom prst="roundRect">
              <a:avLst>
                <a:gd name="adj" fmla="val 50000"/>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lumMod val="10000"/>
                    </a:schemeClr>
                  </a:solidFill>
                </a:rPr>
                <a:t>   </a:t>
              </a:r>
              <a:r>
                <a:rPr lang="en-US" sz="2400" b="1" dirty="0">
                  <a:solidFill>
                    <a:schemeClr val="bg2">
                      <a:lumMod val="10000"/>
                    </a:schemeClr>
                  </a:solidFill>
                </a:rPr>
                <a:t>Invest</a:t>
              </a:r>
              <a:r>
                <a:rPr lang="en-US" sz="2400" dirty="0">
                  <a:solidFill>
                    <a:schemeClr val="bg2">
                      <a:lumMod val="10000"/>
                    </a:schemeClr>
                  </a:solidFill>
                </a:rPr>
                <a:t> ($)</a:t>
              </a:r>
            </a:p>
          </p:txBody>
        </p:sp>
        <p:sp>
          <p:nvSpPr>
            <p:cNvPr id="66" name="Oval 65">
              <a:extLst>
                <a:ext uri="{FF2B5EF4-FFF2-40B4-BE49-F238E27FC236}">
                  <a16:creationId xmlns:a16="http://schemas.microsoft.com/office/drawing/2014/main" id="{446B97EE-49DB-A342-A7E2-D3B768C344E8}"/>
                </a:ext>
              </a:extLst>
            </p:cNvPr>
            <p:cNvSpPr/>
            <p:nvPr/>
          </p:nvSpPr>
          <p:spPr>
            <a:xfrm>
              <a:off x="4574906" y="1088811"/>
              <a:ext cx="486855" cy="48463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DM Sans 14pt" pitchFamily="2" charset="0"/>
                </a:rPr>
                <a:t>2</a:t>
              </a:r>
            </a:p>
          </p:txBody>
        </p:sp>
      </p:grpSp>
      <p:grpSp>
        <p:nvGrpSpPr>
          <p:cNvPr id="90" name="Group 89">
            <a:extLst>
              <a:ext uri="{FF2B5EF4-FFF2-40B4-BE49-F238E27FC236}">
                <a16:creationId xmlns:a16="http://schemas.microsoft.com/office/drawing/2014/main" id="{FFA55E5F-ADE8-E0AE-4014-D3DA1CCFFAB1}"/>
              </a:ext>
            </a:extLst>
          </p:cNvPr>
          <p:cNvGrpSpPr/>
          <p:nvPr/>
        </p:nvGrpSpPr>
        <p:grpSpPr>
          <a:xfrm>
            <a:off x="8840129" y="1005576"/>
            <a:ext cx="2743200" cy="640368"/>
            <a:chOff x="8843517" y="1005576"/>
            <a:chExt cx="2743200" cy="640368"/>
          </a:xfrm>
        </p:grpSpPr>
        <p:sp>
          <p:nvSpPr>
            <p:cNvPr id="68" name="Rectangle: Rounded Corners 67">
              <a:extLst>
                <a:ext uri="{FF2B5EF4-FFF2-40B4-BE49-F238E27FC236}">
                  <a16:creationId xmlns:a16="http://schemas.microsoft.com/office/drawing/2014/main" id="{BDBF005B-0BA8-6F16-7DE3-F974FE13AAE0}"/>
                </a:ext>
              </a:extLst>
            </p:cNvPr>
            <p:cNvSpPr/>
            <p:nvPr/>
          </p:nvSpPr>
          <p:spPr>
            <a:xfrm>
              <a:off x="8843517" y="1005576"/>
              <a:ext cx="2743200" cy="640368"/>
            </a:xfrm>
            <a:prstGeom prst="roundRect">
              <a:avLst>
                <a:gd name="adj" fmla="val 50000"/>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rPr>
                <a:t>    Reap($$$)</a:t>
              </a:r>
            </a:p>
          </p:txBody>
        </p:sp>
        <p:sp>
          <p:nvSpPr>
            <p:cNvPr id="69" name="Oval 68">
              <a:extLst>
                <a:ext uri="{FF2B5EF4-FFF2-40B4-BE49-F238E27FC236}">
                  <a16:creationId xmlns:a16="http://schemas.microsoft.com/office/drawing/2014/main" id="{865BB450-90D4-AA70-2E8D-B835BF39C638}"/>
                </a:ext>
              </a:extLst>
            </p:cNvPr>
            <p:cNvSpPr/>
            <p:nvPr/>
          </p:nvSpPr>
          <p:spPr>
            <a:xfrm>
              <a:off x="8919895" y="1088359"/>
              <a:ext cx="486855" cy="48463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DM Sans 14pt" pitchFamily="2" charset="0"/>
                </a:rPr>
                <a:t>3</a:t>
              </a:r>
            </a:p>
          </p:txBody>
        </p:sp>
      </p:grpSp>
      <p:sp>
        <p:nvSpPr>
          <p:cNvPr id="74" name="Rectangle 73">
            <a:extLst>
              <a:ext uri="{FF2B5EF4-FFF2-40B4-BE49-F238E27FC236}">
                <a16:creationId xmlns:a16="http://schemas.microsoft.com/office/drawing/2014/main" id="{FF9DF2A8-44D0-446D-B283-BF2D083D64CD}"/>
              </a:ext>
            </a:extLst>
          </p:cNvPr>
          <p:cNvSpPr/>
          <p:nvPr/>
        </p:nvSpPr>
        <p:spPr>
          <a:xfrm>
            <a:off x="4085489" y="834210"/>
            <a:ext cx="3715705" cy="5175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6" name="Rectangle 75">
            <a:extLst>
              <a:ext uri="{FF2B5EF4-FFF2-40B4-BE49-F238E27FC236}">
                <a16:creationId xmlns:a16="http://schemas.microsoft.com/office/drawing/2014/main" id="{0F5A6449-3052-7FAA-2FBA-99932A52CED5}"/>
              </a:ext>
            </a:extLst>
          </p:cNvPr>
          <p:cNvSpPr/>
          <p:nvPr/>
        </p:nvSpPr>
        <p:spPr>
          <a:xfrm>
            <a:off x="8353877" y="834210"/>
            <a:ext cx="3715705" cy="5175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309445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14FE29-F4CA-B45A-F468-EEA678DA65F7}"/>
              </a:ext>
            </a:extLst>
          </p:cNvPr>
          <p:cNvSpPr txBox="1"/>
          <p:nvPr/>
        </p:nvSpPr>
        <p:spPr>
          <a:xfrm>
            <a:off x="2116405" y="231602"/>
            <a:ext cx="7614585" cy="769441"/>
          </a:xfrm>
          <a:prstGeom prst="rect">
            <a:avLst/>
          </a:prstGeom>
          <a:noFill/>
        </p:spPr>
        <p:txBody>
          <a:bodyPr wrap="none" rtlCol="0">
            <a:spAutoFit/>
          </a:bodyPr>
          <a:lstStyle/>
          <a:p>
            <a:r>
              <a:rPr lang="en-US" sz="4400" b="1" dirty="0">
                <a:solidFill>
                  <a:schemeClr val="accent3"/>
                </a:solidFill>
                <a:latin typeface="DM Sans 14pt" pitchFamily="2" charset="0"/>
                <a:ea typeface="Cambria Math" panose="02040503050406030204" pitchFamily="18" charset="0"/>
              </a:rPr>
              <a:t>Accelerate</a:t>
            </a:r>
            <a:r>
              <a:rPr lang="en-US" sz="2800" dirty="0">
                <a:solidFill>
                  <a:schemeClr val="bg1"/>
                </a:solidFill>
                <a:latin typeface="DM Sans 14pt" pitchFamily="2" charset="0"/>
                <a:ea typeface="Cambria Math" panose="02040503050406030204" pitchFamily="18" charset="0"/>
              </a:rPr>
              <a:t> your business dominance</a:t>
            </a:r>
          </a:p>
        </p:txBody>
      </p:sp>
      <p:pic>
        <p:nvPicPr>
          <p:cNvPr id="17" name="Graphic 16" descr="Handshake with solid fill">
            <a:extLst>
              <a:ext uri="{FF2B5EF4-FFF2-40B4-BE49-F238E27FC236}">
                <a16:creationId xmlns:a16="http://schemas.microsoft.com/office/drawing/2014/main" id="{2360C56B-E6E3-683F-EFF7-71FA6E4C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8927" y="3863902"/>
            <a:ext cx="769441" cy="769441"/>
          </a:xfrm>
          <a:prstGeom prst="rect">
            <a:avLst/>
          </a:prstGeom>
        </p:spPr>
      </p:pic>
      <p:sp>
        <p:nvSpPr>
          <p:cNvPr id="29" name="TextBox 28">
            <a:extLst>
              <a:ext uri="{FF2B5EF4-FFF2-40B4-BE49-F238E27FC236}">
                <a16:creationId xmlns:a16="http://schemas.microsoft.com/office/drawing/2014/main" id="{F8FDC3EB-9074-E2E0-2C38-9018653B8632}"/>
              </a:ext>
            </a:extLst>
          </p:cNvPr>
          <p:cNvSpPr txBox="1"/>
          <p:nvPr/>
        </p:nvSpPr>
        <p:spPr>
          <a:xfrm>
            <a:off x="5446534" y="3134251"/>
            <a:ext cx="216758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Sale of Design &amp; IP</a:t>
            </a:r>
          </a:p>
        </p:txBody>
      </p:sp>
      <p:sp>
        <p:nvSpPr>
          <p:cNvPr id="30" name="TextBox 29">
            <a:extLst>
              <a:ext uri="{FF2B5EF4-FFF2-40B4-BE49-F238E27FC236}">
                <a16:creationId xmlns:a16="http://schemas.microsoft.com/office/drawing/2014/main" id="{75E99EE3-CEB7-F7FA-61A7-7402D8D040BC}"/>
              </a:ext>
            </a:extLst>
          </p:cNvPr>
          <p:cNvSpPr txBox="1"/>
          <p:nvPr/>
        </p:nvSpPr>
        <p:spPr>
          <a:xfrm>
            <a:off x="5468231" y="4181165"/>
            <a:ext cx="2371162"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Expertise Relocation</a:t>
            </a:r>
          </a:p>
        </p:txBody>
      </p:sp>
      <p:sp>
        <p:nvSpPr>
          <p:cNvPr id="39" name="TextBox 38">
            <a:extLst>
              <a:ext uri="{FF2B5EF4-FFF2-40B4-BE49-F238E27FC236}">
                <a16:creationId xmlns:a16="http://schemas.microsoft.com/office/drawing/2014/main" id="{985D58CA-9D2F-B3B9-B2BE-7C5AB7366450}"/>
              </a:ext>
            </a:extLst>
          </p:cNvPr>
          <p:cNvSpPr txBox="1"/>
          <p:nvPr/>
        </p:nvSpPr>
        <p:spPr>
          <a:xfrm>
            <a:off x="117987" y="5147454"/>
            <a:ext cx="3436373" cy="923330"/>
          </a:xfrm>
          <a:prstGeom prst="rect">
            <a:avLst/>
          </a:prstGeom>
          <a:noFill/>
        </p:spPr>
        <p:txBody>
          <a:bodyPr wrap="square" rtlCol="0">
            <a:spAutoFit/>
          </a:bodyPr>
          <a:lstStyle/>
          <a:p>
            <a:pPr algn="ctr"/>
            <a:r>
              <a:rPr lang="en-US" dirty="0">
                <a:solidFill>
                  <a:schemeClr val="bg1"/>
                </a:solidFill>
                <a:latin typeface="DM Sans 14pt Light" pitchFamily="2" charset="0"/>
                <a:ea typeface="Cambria Math" panose="02040503050406030204" pitchFamily="18" charset="0"/>
              </a:rPr>
              <a:t>Browse our Gallery of Product Designs and select the products of your interest. </a:t>
            </a:r>
          </a:p>
        </p:txBody>
      </p:sp>
      <p:sp>
        <p:nvSpPr>
          <p:cNvPr id="40" name="TextBox 39">
            <a:extLst>
              <a:ext uri="{FF2B5EF4-FFF2-40B4-BE49-F238E27FC236}">
                <a16:creationId xmlns:a16="http://schemas.microsoft.com/office/drawing/2014/main" id="{7E33E746-1C66-939B-9F5D-EABBA248DF5B}"/>
              </a:ext>
            </a:extLst>
          </p:cNvPr>
          <p:cNvSpPr txBox="1"/>
          <p:nvPr/>
        </p:nvSpPr>
        <p:spPr>
          <a:xfrm>
            <a:off x="8241498" y="5103655"/>
            <a:ext cx="3940462" cy="1200329"/>
          </a:xfrm>
          <a:prstGeom prst="rect">
            <a:avLst/>
          </a:prstGeom>
          <a:noFill/>
        </p:spPr>
        <p:txBody>
          <a:bodyPr wrap="square" rtlCol="0">
            <a:spAutoFit/>
          </a:bodyPr>
          <a:lstStyle/>
          <a:p>
            <a:pPr algn="ctr"/>
            <a:r>
              <a:rPr lang="en-US" dirty="0">
                <a:solidFill>
                  <a:schemeClr val="bg1"/>
                </a:solidFill>
                <a:latin typeface="DM Sans 14pt Light" pitchFamily="2" charset="0"/>
                <a:ea typeface="Cambria Math" panose="02040503050406030204" pitchFamily="18" charset="0"/>
              </a:rPr>
              <a:t>Start the production and sales. Product Crafts will support with kick start and post-production design services</a:t>
            </a:r>
          </a:p>
        </p:txBody>
      </p:sp>
      <p:sp>
        <p:nvSpPr>
          <p:cNvPr id="6" name="TextBox 5">
            <a:extLst>
              <a:ext uri="{FF2B5EF4-FFF2-40B4-BE49-F238E27FC236}">
                <a16:creationId xmlns:a16="http://schemas.microsoft.com/office/drawing/2014/main" id="{9409BD4A-4268-8656-995C-3B929A401E9B}"/>
              </a:ext>
            </a:extLst>
          </p:cNvPr>
          <p:cNvSpPr txBox="1"/>
          <p:nvPr/>
        </p:nvSpPr>
        <p:spPr>
          <a:xfrm rot="16200000">
            <a:off x="-594011" y="3289064"/>
            <a:ext cx="2226892" cy="461665"/>
          </a:xfrm>
          <a:prstGeom prst="rect">
            <a:avLst/>
          </a:prstGeom>
          <a:noFill/>
        </p:spPr>
        <p:txBody>
          <a:bodyPr wrap="none" rtlCol="0">
            <a:spAutoFit/>
          </a:bodyPr>
          <a:lstStyle/>
          <a:p>
            <a:r>
              <a:rPr lang="en-US" sz="2400" dirty="0">
                <a:solidFill>
                  <a:schemeClr val="bg1"/>
                </a:solidFill>
                <a:latin typeface="DM Sans 14pt" pitchFamily="2" charset="0"/>
              </a:rPr>
              <a:t>Design Gallery</a:t>
            </a:r>
          </a:p>
        </p:txBody>
      </p:sp>
      <p:sp>
        <p:nvSpPr>
          <p:cNvPr id="9" name="Rectangle 8">
            <a:extLst>
              <a:ext uri="{FF2B5EF4-FFF2-40B4-BE49-F238E27FC236}">
                <a16:creationId xmlns:a16="http://schemas.microsoft.com/office/drawing/2014/main" id="{ECFDAE4A-7E21-C4DB-6B3F-E1371F42538F}"/>
              </a:ext>
            </a:extLst>
          </p:cNvPr>
          <p:cNvSpPr/>
          <p:nvPr/>
        </p:nvSpPr>
        <p:spPr>
          <a:xfrm>
            <a:off x="1843314" y="348343"/>
            <a:ext cx="9245600" cy="59994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20A7B64-4711-A23A-5919-D7715FE56691}"/>
              </a:ext>
            </a:extLst>
          </p:cNvPr>
          <p:cNvSpPr txBox="1"/>
          <p:nvPr/>
        </p:nvSpPr>
        <p:spPr>
          <a:xfrm>
            <a:off x="4110322" y="5118047"/>
            <a:ext cx="4131175" cy="923330"/>
          </a:xfrm>
          <a:prstGeom prst="rect">
            <a:avLst/>
          </a:prstGeom>
          <a:noFill/>
        </p:spPr>
        <p:txBody>
          <a:bodyPr wrap="square">
            <a:spAutoFit/>
          </a:bodyPr>
          <a:lstStyle/>
          <a:p>
            <a:pPr algn="ctr"/>
            <a:r>
              <a:rPr lang="en-US" sz="1800" dirty="0">
                <a:solidFill>
                  <a:schemeClr val="bg1"/>
                </a:solidFill>
                <a:latin typeface="DM Sans 14pt Light" pitchFamily="2" charset="0"/>
                <a:ea typeface="Cambria Math" panose="02040503050406030204" pitchFamily="18" charset="0"/>
              </a:rPr>
              <a:t>Purchase the Products of your choice and receive the complete design  documentation and training</a:t>
            </a:r>
            <a:endParaRPr lang="en-US" dirty="0">
              <a:latin typeface="DM Sans 14pt Light" pitchFamily="2" charset="0"/>
            </a:endParaRPr>
          </a:p>
        </p:txBody>
      </p:sp>
      <p:grpSp>
        <p:nvGrpSpPr>
          <p:cNvPr id="51" name="Group 50">
            <a:extLst>
              <a:ext uri="{FF2B5EF4-FFF2-40B4-BE49-F238E27FC236}">
                <a16:creationId xmlns:a16="http://schemas.microsoft.com/office/drawing/2014/main" id="{A316D81E-F9C3-02CB-5D00-712C9B5C57E1}"/>
              </a:ext>
            </a:extLst>
          </p:cNvPr>
          <p:cNvGrpSpPr/>
          <p:nvPr/>
        </p:nvGrpSpPr>
        <p:grpSpPr>
          <a:xfrm>
            <a:off x="783042" y="1825224"/>
            <a:ext cx="2211001" cy="3138417"/>
            <a:chOff x="2911599" y="1880863"/>
            <a:chExt cx="1573060" cy="2267145"/>
          </a:xfrm>
        </p:grpSpPr>
        <p:grpSp>
          <p:nvGrpSpPr>
            <p:cNvPr id="52" name="Group 51">
              <a:extLst>
                <a:ext uri="{FF2B5EF4-FFF2-40B4-BE49-F238E27FC236}">
                  <a16:creationId xmlns:a16="http://schemas.microsoft.com/office/drawing/2014/main" id="{4466753E-2103-9F5B-8E4B-059619013395}"/>
                </a:ext>
              </a:extLst>
            </p:cNvPr>
            <p:cNvGrpSpPr/>
            <p:nvPr/>
          </p:nvGrpSpPr>
          <p:grpSpPr>
            <a:xfrm>
              <a:off x="2911599" y="1880863"/>
              <a:ext cx="1573060" cy="2267145"/>
              <a:chOff x="1493587" y="1349155"/>
              <a:chExt cx="1573060" cy="2267145"/>
            </a:xfrm>
          </p:grpSpPr>
          <p:sp>
            <p:nvSpPr>
              <p:cNvPr id="54" name="Rectangle: Rounded Corners 53">
                <a:extLst>
                  <a:ext uri="{FF2B5EF4-FFF2-40B4-BE49-F238E27FC236}">
                    <a16:creationId xmlns:a16="http://schemas.microsoft.com/office/drawing/2014/main" id="{3FFE3B51-1589-925D-DAAE-DF79A4DADB2E}"/>
                  </a:ext>
                </a:extLst>
              </p:cNvPr>
              <p:cNvSpPr/>
              <p:nvPr/>
            </p:nvSpPr>
            <p:spPr>
              <a:xfrm>
                <a:off x="1493587" y="1349155"/>
                <a:ext cx="489690" cy="52321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55" name="Rectangle: Rounded Corners 54">
                <a:extLst>
                  <a:ext uri="{FF2B5EF4-FFF2-40B4-BE49-F238E27FC236}">
                    <a16:creationId xmlns:a16="http://schemas.microsoft.com/office/drawing/2014/main" id="{4851DDF0-0A30-2948-4AB7-2C276EA4BC51}"/>
                  </a:ext>
                </a:extLst>
              </p:cNvPr>
              <p:cNvSpPr/>
              <p:nvPr/>
            </p:nvSpPr>
            <p:spPr>
              <a:xfrm>
                <a:off x="2030572"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56" name="Rectangle: Rounded Corners 55">
                <a:extLst>
                  <a:ext uri="{FF2B5EF4-FFF2-40B4-BE49-F238E27FC236}">
                    <a16:creationId xmlns:a16="http://schemas.microsoft.com/office/drawing/2014/main" id="{C77B6313-A23F-DD5B-B0CB-65B8E85C49AE}"/>
                  </a:ext>
                </a:extLst>
              </p:cNvPr>
              <p:cNvSpPr/>
              <p:nvPr/>
            </p:nvSpPr>
            <p:spPr>
              <a:xfrm>
                <a:off x="2567556"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57" name="Rectangle: Rounded Corners 56">
                <a:extLst>
                  <a:ext uri="{FF2B5EF4-FFF2-40B4-BE49-F238E27FC236}">
                    <a16:creationId xmlns:a16="http://schemas.microsoft.com/office/drawing/2014/main" id="{3BF4A869-DB90-3EB3-5494-F2DC8D7D713B}"/>
                  </a:ext>
                </a:extLst>
              </p:cNvPr>
              <p:cNvSpPr/>
              <p:nvPr/>
            </p:nvSpPr>
            <p:spPr>
              <a:xfrm>
                <a:off x="1502988"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58" name="Rectangle: Rounded Corners 57">
                <a:extLst>
                  <a:ext uri="{FF2B5EF4-FFF2-40B4-BE49-F238E27FC236}">
                    <a16:creationId xmlns:a16="http://schemas.microsoft.com/office/drawing/2014/main" id="{1C96B86B-F5CB-1EAD-3C40-65FDFE8445A9}"/>
                  </a:ext>
                </a:extLst>
              </p:cNvPr>
              <p:cNvSpPr/>
              <p:nvPr/>
            </p:nvSpPr>
            <p:spPr>
              <a:xfrm>
                <a:off x="2039973"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59" name="Rectangle: Rounded Corners 58">
                <a:extLst>
                  <a:ext uri="{FF2B5EF4-FFF2-40B4-BE49-F238E27FC236}">
                    <a16:creationId xmlns:a16="http://schemas.microsoft.com/office/drawing/2014/main" id="{A86FF393-205F-253A-F3A9-2EC876E46697}"/>
                  </a:ext>
                </a:extLst>
              </p:cNvPr>
              <p:cNvSpPr/>
              <p:nvPr/>
            </p:nvSpPr>
            <p:spPr>
              <a:xfrm>
                <a:off x="2576957"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60" name="Rectangle: Rounded Corners 59">
                <a:extLst>
                  <a:ext uri="{FF2B5EF4-FFF2-40B4-BE49-F238E27FC236}">
                    <a16:creationId xmlns:a16="http://schemas.microsoft.com/office/drawing/2014/main" id="{CA52110C-0CE2-89AE-1628-8F39762CE59D}"/>
                  </a:ext>
                </a:extLst>
              </p:cNvPr>
              <p:cNvSpPr/>
              <p:nvPr/>
            </p:nvSpPr>
            <p:spPr>
              <a:xfrm>
                <a:off x="1493587"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61" name="Rectangle: Rounded Corners 60">
                <a:extLst>
                  <a:ext uri="{FF2B5EF4-FFF2-40B4-BE49-F238E27FC236}">
                    <a16:creationId xmlns:a16="http://schemas.microsoft.com/office/drawing/2014/main" id="{E640D6CF-8A95-5298-0455-92DA8E74966E}"/>
                  </a:ext>
                </a:extLst>
              </p:cNvPr>
              <p:cNvSpPr/>
              <p:nvPr/>
            </p:nvSpPr>
            <p:spPr>
              <a:xfrm>
                <a:off x="2030572"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62" name="Rectangle: Rounded Corners 61">
                <a:extLst>
                  <a:ext uri="{FF2B5EF4-FFF2-40B4-BE49-F238E27FC236}">
                    <a16:creationId xmlns:a16="http://schemas.microsoft.com/office/drawing/2014/main" id="{4A7CDEC5-DC5F-8FB4-75A9-45C98C364620}"/>
                  </a:ext>
                </a:extLst>
              </p:cNvPr>
              <p:cNvSpPr/>
              <p:nvPr/>
            </p:nvSpPr>
            <p:spPr>
              <a:xfrm>
                <a:off x="2567556"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63" name="Rectangle: Rounded Corners 62">
                <a:extLst>
                  <a:ext uri="{FF2B5EF4-FFF2-40B4-BE49-F238E27FC236}">
                    <a16:creationId xmlns:a16="http://schemas.microsoft.com/office/drawing/2014/main" id="{7449E1EB-5490-8CEE-44B8-D70362D3C6D7}"/>
                  </a:ext>
                </a:extLst>
              </p:cNvPr>
              <p:cNvSpPr/>
              <p:nvPr/>
            </p:nvSpPr>
            <p:spPr>
              <a:xfrm>
                <a:off x="1502988"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64" name="Rectangle: Rounded Corners 63">
                <a:extLst>
                  <a:ext uri="{FF2B5EF4-FFF2-40B4-BE49-F238E27FC236}">
                    <a16:creationId xmlns:a16="http://schemas.microsoft.com/office/drawing/2014/main" id="{C664D0DB-C838-A869-F5E3-7C5080EE6755}"/>
                  </a:ext>
                </a:extLst>
              </p:cNvPr>
              <p:cNvSpPr/>
              <p:nvPr/>
            </p:nvSpPr>
            <p:spPr>
              <a:xfrm>
                <a:off x="2039973"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65" name="Rectangle: Rounded Corners 64">
                <a:extLst>
                  <a:ext uri="{FF2B5EF4-FFF2-40B4-BE49-F238E27FC236}">
                    <a16:creationId xmlns:a16="http://schemas.microsoft.com/office/drawing/2014/main" id="{3FD35D56-A1E2-B412-C234-5140586E20D8}"/>
                  </a:ext>
                </a:extLst>
              </p:cNvPr>
              <p:cNvSpPr/>
              <p:nvPr/>
            </p:nvSpPr>
            <p:spPr>
              <a:xfrm>
                <a:off x="2576957"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grpSp>
        <p:pic>
          <p:nvPicPr>
            <p:cNvPr id="53" name="Graphic 52" descr="Thumbs up sign with solid fill">
              <a:extLst>
                <a:ext uri="{FF2B5EF4-FFF2-40B4-BE49-F238E27FC236}">
                  <a16:creationId xmlns:a16="http://schemas.microsoft.com/office/drawing/2014/main" id="{1E894830-37B3-73A5-971A-3EE0404C8D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3114" y="1931217"/>
              <a:ext cx="420039" cy="420039"/>
            </a:xfrm>
            <a:prstGeom prst="rect">
              <a:avLst/>
            </a:prstGeom>
          </p:spPr>
        </p:pic>
      </p:grpSp>
      <p:pic>
        <p:nvPicPr>
          <p:cNvPr id="67" name="Graphic 66" descr="Marketing with solid fill">
            <a:extLst>
              <a:ext uri="{FF2B5EF4-FFF2-40B4-BE49-F238E27FC236}">
                <a16:creationId xmlns:a16="http://schemas.microsoft.com/office/drawing/2014/main" id="{E17EE9CF-5614-3F69-CAC6-5FDC77518A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8928" y="2829501"/>
            <a:ext cx="769441" cy="769441"/>
          </a:xfrm>
          <a:prstGeom prst="rect">
            <a:avLst/>
          </a:prstGeom>
        </p:spPr>
      </p:pic>
      <p:pic>
        <p:nvPicPr>
          <p:cNvPr id="71" name="Graphic 70" descr="Factory with solid fill">
            <a:extLst>
              <a:ext uri="{FF2B5EF4-FFF2-40B4-BE49-F238E27FC236}">
                <a16:creationId xmlns:a16="http://schemas.microsoft.com/office/drawing/2014/main" id="{44D1E38D-0ED6-9B9E-99F7-E62D58C354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58928" y="1771556"/>
            <a:ext cx="769441" cy="769441"/>
          </a:xfrm>
          <a:prstGeom prst="rect">
            <a:avLst/>
          </a:prstGeom>
        </p:spPr>
      </p:pic>
      <p:pic>
        <p:nvPicPr>
          <p:cNvPr id="73" name="Graphic 72" descr="Contract with solid fill">
            <a:extLst>
              <a:ext uri="{FF2B5EF4-FFF2-40B4-BE49-F238E27FC236}">
                <a16:creationId xmlns:a16="http://schemas.microsoft.com/office/drawing/2014/main" id="{1540272E-4ED4-C88D-7297-6AAC05807E9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67838" y="2941468"/>
            <a:ext cx="769441" cy="769441"/>
          </a:xfrm>
          <a:prstGeom prst="rect">
            <a:avLst/>
          </a:prstGeom>
        </p:spPr>
      </p:pic>
      <p:pic>
        <p:nvPicPr>
          <p:cNvPr id="75" name="Graphic 74" descr="Shopping cart with solid fill">
            <a:extLst>
              <a:ext uri="{FF2B5EF4-FFF2-40B4-BE49-F238E27FC236}">
                <a16:creationId xmlns:a16="http://schemas.microsoft.com/office/drawing/2014/main" id="{437304F8-8FF2-681B-DA19-8266DE53EFD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42978" y="1889140"/>
            <a:ext cx="769441" cy="769441"/>
          </a:xfrm>
          <a:prstGeom prst="rect">
            <a:avLst/>
          </a:prstGeom>
        </p:spPr>
      </p:pic>
      <p:pic>
        <p:nvPicPr>
          <p:cNvPr id="77" name="Graphic 76" descr="Teacher with solid fill">
            <a:extLst>
              <a:ext uri="{FF2B5EF4-FFF2-40B4-BE49-F238E27FC236}">
                <a16:creationId xmlns:a16="http://schemas.microsoft.com/office/drawing/2014/main" id="{FEF27BB3-0694-00E3-15CE-778F8903CE6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42978" y="4039245"/>
            <a:ext cx="769441" cy="769441"/>
          </a:xfrm>
          <a:prstGeom prst="rect">
            <a:avLst/>
          </a:prstGeom>
        </p:spPr>
      </p:pic>
      <p:sp>
        <p:nvSpPr>
          <p:cNvPr id="78" name="TextBox 77">
            <a:extLst>
              <a:ext uri="{FF2B5EF4-FFF2-40B4-BE49-F238E27FC236}">
                <a16:creationId xmlns:a16="http://schemas.microsoft.com/office/drawing/2014/main" id="{229F378C-B37C-D066-0142-248661E80EDF}"/>
              </a:ext>
            </a:extLst>
          </p:cNvPr>
          <p:cNvSpPr txBox="1"/>
          <p:nvPr/>
        </p:nvSpPr>
        <p:spPr>
          <a:xfrm>
            <a:off x="9570412" y="2057150"/>
            <a:ext cx="1364476"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Production</a:t>
            </a:r>
          </a:p>
        </p:txBody>
      </p:sp>
      <p:sp>
        <p:nvSpPr>
          <p:cNvPr id="79" name="TextBox 78">
            <a:extLst>
              <a:ext uri="{FF2B5EF4-FFF2-40B4-BE49-F238E27FC236}">
                <a16:creationId xmlns:a16="http://schemas.microsoft.com/office/drawing/2014/main" id="{F4F426FA-1BD5-BC5F-5709-D252442396B1}"/>
              </a:ext>
            </a:extLst>
          </p:cNvPr>
          <p:cNvSpPr txBox="1"/>
          <p:nvPr/>
        </p:nvSpPr>
        <p:spPr>
          <a:xfrm>
            <a:off x="9568895" y="3005707"/>
            <a:ext cx="124425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Marketing</a:t>
            </a:r>
          </a:p>
        </p:txBody>
      </p:sp>
      <p:sp>
        <p:nvSpPr>
          <p:cNvPr id="80" name="TextBox 79">
            <a:extLst>
              <a:ext uri="{FF2B5EF4-FFF2-40B4-BE49-F238E27FC236}">
                <a16:creationId xmlns:a16="http://schemas.microsoft.com/office/drawing/2014/main" id="{EA2F9696-2AA2-9E87-B0B3-1B7791FEE05E}"/>
              </a:ext>
            </a:extLst>
          </p:cNvPr>
          <p:cNvSpPr txBox="1"/>
          <p:nvPr/>
        </p:nvSpPr>
        <p:spPr>
          <a:xfrm>
            <a:off x="9564720" y="4054681"/>
            <a:ext cx="74251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Sales</a:t>
            </a:r>
          </a:p>
        </p:txBody>
      </p:sp>
      <p:sp>
        <p:nvSpPr>
          <p:cNvPr id="84" name="Rectangle: Rounded Corners 83">
            <a:extLst>
              <a:ext uri="{FF2B5EF4-FFF2-40B4-BE49-F238E27FC236}">
                <a16:creationId xmlns:a16="http://schemas.microsoft.com/office/drawing/2014/main" id="{8101322A-8A86-186D-D970-50C8EBFC368F}"/>
              </a:ext>
            </a:extLst>
          </p:cNvPr>
          <p:cNvSpPr/>
          <p:nvPr/>
        </p:nvSpPr>
        <p:spPr>
          <a:xfrm>
            <a:off x="484800" y="1001043"/>
            <a:ext cx="2743200" cy="640368"/>
          </a:xfrm>
          <a:prstGeom prst="roundRect">
            <a:avLst>
              <a:gd name="adj" fmla="val 50000"/>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 Browse</a:t>
            </a:r>
          </a:p>
        </p:txBody>
      </p:sp>
      <p:sp>
        <p:nvSpPr>
          <p:cNvPr id="85" name="Oval 84">
            <a:extLst>
              <a:ext uri="{FF2B5EF4-FFF2-40B4-BE49-F238E27FC236}">
                <a16:creationId xmlns:a16="http://schemas.microsoft.com/office/drawing/2014/main" id="{C6AD7CC6-EEE1-B306-C8A0-D447982CCA26}"/>
              </a:ext>
            </a:extLst>
          </p:cNvPr>
          <p:cNvSpPr/>
          <p:nvPr/>
        </p:nvSpPr>
        <p:spPr>
          <a:xfrm>
            <a:off x="561177" y="1083826"/>
            <a:ext cx="486855" cy="48463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latin typeface="DM Sans 14pt" pitchFamily="2" charset="0"/>
              </a:rPr>
              <a:t>1</a:t>
            </a:r>
          </a:p>
        </p:txBody>
      </p:sp>
      <p:sp>
        <p:nvSpPr>
          <p:cNvPr id="86" name="Rectangle: Rounded Corners 85">
            <a:extLst>
              <a:ext uri="{FF2B5EF4-FFF2-40B4-BE49-F238E27FC236}">
                <a16:creationId xmlns:a16="http://schemas.microsoft.com/office/drawing/2014/main" id="{1A127A93-A647-7010-8721-A14A80E9F2E9}"/>
              </a:ext>
            </a:extLst>
          </p:cNvPr>
          <p:cNvSpPr/>
          <p:nvPr/>
        </p:nvSpPr>
        <p:spPr>
          <a:xfrm>
            <a:off x="4498528" y="1006028"/>
            <a:ext cx="2743200" cy="640368"/>
          </a:xfrm>
          <a:prstGeom prst="roundRect">
            <a:avLst>
              <a:gd name="adj" fmla="val 50000"/>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Buy</a:t>
            </a:r>
          </a:p>
        </p:txBody>
      </p:sp>
      <p:sp>
        <p:nvSpPr>
          <p:cNvPr id="87" name="Oval 86">
            <a:extLst>
              <a:ext uri="{FF2B5EF4-FFF2-40B4-BE49-F238E27FC236}">
                <a16:creationId xmlns:a16="http://schemas.microsoft.com/office/drawing/2014/main" id="{1388CF90-C7E8-19A3-658A-C2024BFA5AA3}"/>
              </a:ext>
            </a:extLst>
          </p:cNvPr>
          <p:cNvSpPr/>
          <p:nvPr/>
        </p:nvSpPr>
        <p:spPr>
          <a:xfrm>
            <a:off x="4574906" y="1088811"/>
            <a:ext cx="486855" cy="48463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DM Sans 14pt" pitchFamily="2" charset="0"/>
              </a:rPr>
              <a:t>2</a:t>
            </a:r>
          </a:p>
        </p:txBody>
      </p:sp>
      <p:sp>
        <p:nvSpPr>
          <p:cNvPr id="88" name="Rectangle: Rounded Corners 87">
            <a:extLst>
              <a:ext uri="{FF2B5EF4-FFF2-40B4-BE49-F238E27FC236}">
                <a16:creationId xmlns:a16="http://schemas.microsoft.com/office/drawing/2014/main" id="{A201CCBC-6299-D91F-2956-7F1C3FED9D21}"/>
              </a:ext>
            </a:extLst>
          </p:cNvPr>
          <p:cNvSpPr/>
          <p:nvPr/>
        </p:nvSpPr>
        <p:spPr>
          <a:xfrm>
            <a:off x="8596779" y="1005576"/>
            <a:ext cx="2743200" cy="640368"/>
          </a:xfrm>
          <a:prstGeom prst="roundRect">
            <a:avLst>
              <a:gd name="adj" fmla="val 50000"/>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Launch</a:t>
            </a:r>
          </a:p>
        </p:txBody>
      </p:sp>
      <p:sp>
        <p:nvSpPr>
          <p:cNvPr id="89" name="Oval 88">
            <a:extLst>
              <a:ext uri="{FF2B5EF4-FFF2-40B4-BE49-F238E27FC236}">
                <a16:creationId xmlns:a16="http://schemas.microsoft.com/office/drawing/2014/main" id="{56A3C65F-7B05-9597-3FCE-571C8FD6B974}"/>
              </a:ext>
            </a:extLst>
          </p:cNvPr>
          <p:cNvSpPr/>
          <p:nvPr/>
        </p:nvSpPr>
        <p:spPr>
          <a:xfrm>
            <a:off x="8673157" y="1088359"/>
            <a:ext cx="486855" cy="48463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latin typeface="DM Sans 14pt" pitchFamily="2" charset="0"/>
              </a:rPr>
              <a:t>3</a:t>
            </a:r>
          </a:p>
        </p:txBody>
      </p:sp>
    </p:spTree>
    <p:extLst>
      <p:ext uri="{BB962C8B-B14F-4D97-AF65-F5344CB8AC3E}">
        <p14:creationId xmlns:p14="http://schemas.microsoft.com/office/powerpoint/2010/main" val="925481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4B4B036F-FD97-94B9-B8F0-573A7C50A3FA}"/>
              </a:ext>
            </a:extLst>
          </p:cNvPr>
          <p:cNvGrpSpPr/>
          <p:nvPr/>
        </p:nvGrpSpPr>
        <p:grpSpPr>
          <a:xfrm>
            <a:off x="1799303" y="1880863"/>
            <a:ext cx="2685356" cy="3826763"/>
            <a:chOff x="2911599" y="1880863"/>
            <a:chExt cx="1573060" cy="2267145"/>
          </a:xfrm>
        </p:grpSpPr>
        <p:grpSp>
          <p:nvGrpSpPr>
            <p:cNvPr id="17" name="Group 16">
              <a:extLst>
                <a:ext uri="{FF2B5EF4-FFF2-40B4-BE49-F238E27FC236}">
                  <a16:creationId xmlns:a16="http://schemas.microsoft.com/office/drawing/2014/main" id="{AD5DD6A4-30F7-350D-6BEA-4D16BA75D0BC}"/>
                </a:ext>
              </a:extLst>
            </p:cNvPr>
            <p:cNvGrpSpPr/>
            <p:nvPr/>
          </p:nvGrpSpPr>
          <p:grpSpPr>
            <a:xfrm>
              <a:off x="2911599" y="1880863"/>
              <a:ext cx="1573060" cy="2267145"/>
              <a:chOff x="1493587" y="1349155"/>
              <a:chExt cx="1573060" cy="2267145"/>
            </a:xfrm>
          </p:grpSpPr>
          <p:sp>
            <p:nvSpPr>
              <p:cNvPr id="18" name="Rectangle: Rounded Corners 17">
                <a:extLst>
                  <a:ext uri="{FF2B5EF4-FFF2-40B4-BE49-F238E27FC236}">
                    <a16:creationId xmlns:a16="http://schemas.microsoft.com/office/drawing/2014/main" id="{96376482-EF26-CBA3-FBFD-40FDDA6F2C71}"/>
                  </a:ext>
                </a:extLst>
              </p:cNvPr>
              <p:cNvSpPr/>
              <p:nvPr/>
            </p:nvSpPr>
            <p:spPr>
              <a:xfrm>
                <a:off x="1493587" y="1349155"/>
                <a:ext cx="489690" cy="52321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9" name="Rectangle: Rounded Corners 18">
                <a:extLst>
                  <a:ext uri="{FF2B5EF4-FFF2-40B4-BE49-F238E27FC236}">
                    <a16:creationId xmlns:a16="http://schemas.microsoft.com/office/drawing/2014/main" id="{FAFC2FAE-15DC-524B-0F05-F544873780E4}"/>
                  </a:ext>
                </a:extLst>
              </p:cNvPr>
              <p:cNvSpPr/>
              <p:nvPr/>
            </p:nvSpPr>
            <p:spPr>
              <a:xfrm>
                <a:off x="2030572"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20" name="Rectangle: Rounded Corners 19">
                <a:extLst>
                  <a:ext uri="{FF2B5EF4-FFF2-40B4-BE49-F238E27FC236}">
                    <a16:creationId xmlns:a16="http://schemas.microsoft.com/office/drawing/2014/main" id="{8E70FB4A-B9B8-C1F3-263D-3C8CB44A84A1}"/>
                  </a:ext>
                </a:extLst>
              </p:cNvPr>
              <p:cNvSpPr/>
              <p:nvPr/>
            </p:nvSpPr>
            <p:spPr>
              <a:xfrm>
                <a:off x="2567556"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21" name="Rectangle: Rounded Corners 20">
                <a:extLst>
                  <a:ext uri="{FF2B5EF4-FFF2-40B4-BE49-F238E27FC236}">
                    <a16:creationId xmlns:a16="http://schemas.microsoft.com/office/drawing/2014/main" id="{2C1EA765-6A5B-8C1E-67DE-4A5842D64E54}"/>
                  </a:ext>
                </a:extLst>
              </p:cNvPr>
              <p:cNvSpPr/>
              <p:nvPr/>
            </p:nvSpPr>
            <p:spPr>
              <a:xfrm>
                <a:off x="1502988"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22" name="Rectangle: Rounded Corners 21">
                <a:extLst>
                  <a:ext uri="{FF2B5EF4-FFF2-40B4-BE49-F238E27FC236}">
                    <a16:creationId xmlns:a16="http://schemas.microsoft.com/office/drawing/2014/main" id="{4C115526-96C7-6735-2E0C-5DF564FBC1AB}"/>
                  </a:ext>
                </a:extLst>
              </p:cNvPr>
              <p:cNvSpPr/>
              <p:nvPr/>
            </p:nvSpPr>
            <p:spPr>
              <a:xfrm>
                <a:off x="2039973"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23" name="Rectangle: Rounded Corners 22">
                <a:extLst>
                  <a:ext uri="{FF2B5EF4-FFF2-40B4-BE49-F238E27FC236}">
                    <a16:creationId xmlns:a16="http://schemas.microsoft.com/office/drawing/2014/main" id="{AFF5A6A3-0AE5-48C4-91E5-C73A8A4FFB3F}"/>
                  </a:ext>
                </a:extLst>
              </p:cNvPr>
              <p:cNvSpPr/>
              <p:nvPr/>
            </p:nvSpPr>
            <p:spPr>
              <a:xfrm>
                <a:off x="2576957"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24" name="Rectangle: Rounded Corners 23">
                <a:extLst>
                  <a:ext uri="{FF2B5EF4-FFF2-40B4-BE49-F238E27FC236}">
                    <a16:creationId xmlns:a16="http://schemas.microsoft.com/office/drawing/2014/main" id="{F0539570-C202-3E8A-B404-BAD343405DAB}"/>
                  </a:ext>
                </a:extLst>
              </p:cNvPr>
              <p:cNvSpPr/>
              <p:nvPr/>
            </p:nvSpPr>
            <p:spPr>
              <a:xfrm>
                <a:off x="1493587"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25" name="Rectangle: Rounded Corners 24">
                <a:extLst>
                  <a:ext uri="{FF2B5EF4-FFF2-40B4-BE49-F238E27FC236}">
                    <a16:creationId xmlns:a16="http://schemas.microsoft.com/office/drawing/2014/main" id="{9C2CB863-4365-0379-3E7C-7A77A00EB870}"/>
                  </a:ext>
                </a:extLst>
              </p:cNvPr>
              <p:cNvSpPr/>
              <p:nvPr/>
            </p:nvSpPr>
            <p:spPr>
              <a:xfrm>
                <a:off x="2030572"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26" name="Rectangle: Rounded Corners 25">
                <a:extLst>
                  <a:ext uri="{FF2B5EF4-FFF2-40B4-BE49-F238E27FC236}">
                    <a16:creationId xmlns:a16="http://schemas.microsoft.com/office/drawing/2014/main" id="{93CB62C0-E2E4-5C90-0383-4BB334438CBF}"/>
                  </a:ext>
                </a:extLst>
              </p:cNvPr>
              <p:cNvSpPr/>
              <p:nvPr/>
            </p:nvSpPr>
            <p:spPr>
              <a:xfrm>
                <a:off x="2567556"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27" name="Rectangle: Rounded Corners 26">
                <a:extLst>
                  <a:ext uri="{FF2B5EF4-FFF2-40B4-BE49-F238E27FC236}">
                    <a16:creationId xmlns:a16="http://schemas.microsoft.com/office/drawing/2014/main" id="{77F4FF93-CF9B-EBFB-F1F2-7BE37471EDD9}"/>
                  </a:ext>
                </a:extLst>
              </p:cNvPr>
              <p:cNvSpPr/>
              <p:nvPr/>
            </p:nvSpPr>
            <p:spPr>
              <a:xfrm>
                <a:off x="1502988"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28" name="Rectangle: Rounded Corners 27">
                <a:extLst>
                  <a:ext uri="{FF2B5EF4-FFF2-40B4-BE49-F238E27FC236}">
                    <a16:creationId xmlns:a16="http://schemas.microsoft.com/office/drawing/2014/main" id="{C992081D-2266-1DFB-40FC-2D108A6ADCBD}"/>
                  </a:ext>
                </a:extLst>
              </p:cNvPr>
              <p:cNvSpPr/>
              <p:nvPr/>
            </p:nvSpPr>
            <p:spPr>
              <a:xfrm>
                <a:off x="2039973"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29" name="Rectangle: Rounded Corners 28">
                <a:extLst>
                  <a:ext uri="{FF2B5EF4-FFF2-40B4-BE49-F238E27FC236}">
                    <a16:creationId xmlns:a16="http://schemas.microsoft.com/office/drawing/2014/main" id="{A255F7F7-4E54-D5AA-0FBF-073404EAF015}"/>
                  </a:ext>
                </a:extLst>
              </p:cNvPr>
              <p:cNvSpPr/>
              <p:nvPr/>
            </p:nvSpPr>
            <p:spPr>
              <a:xfrm>
                <a:off x="2576957"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grpSp>
        <p:pic>
          <p:nvPicPr>
            <p:cNvPr id="30" name="Graphic 29" descr="Thumbs up sign with solid fill">
              <a:extLst>
                <a:ext uri="{FF2B5EF4-FFF2-40B4-BE49-F238E27FC236}">
                  <a16:creationId xmlns:a16="http://schemas.microsoft.com/office/drawing/2014/main" id="{666B986F-95CC-D9BD-C91C-DE98CFC753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53114" y="1931217"/>
              <a:ext cx="420039" cy="420039"/>
            </a:xfrm>
            <a:prstGeom prst="rect">
              <a:avLst/>
            </a:prstGeom>
          </p:spPr>
        </p:pic>
      </p:grpSp>
    </p:spTree>
    <p:extLst>
      <p:ext uri="{BB962C8B-B14F-4D97-AF65-F5344CB8AC3E}">
        <p14:creationId xmlns:p14="http://schemas.microsoft.com/office/powerpoint/2010/main" val="199811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F39FFB-EE5B-CBCC-C326-9F549CAF46B5}"/>
              </a:ext>
            </a:extLst>
          </p:cNvPr>
          <p:cNvGrpSpPr/>
          <p:nvPr/>
        </p:nvGrpSpPr>
        <p:grpSpPr>
          <a:xfrm>
            <a:off x="715101" y="411456"/>
            <a:ext cx="822960" cy="822960"/>
            <a:chOff x="2867267" y="2626823"/>
            <a:chExt cx="1353531" cy="1371600"/>
          </a:xfrm>
          <a:solidFill>
            <a:schemeClr val="accent2"/>
          </a:solidFill>
        </p:grpSpPr>
        <p:sp>
          <p:nvSpPr>
            <p:cNvPr id="5" name="Oval 4">
              <a:extLst>
                <a:ext uri="{FF2B5EF4-FFF2-40B4-BE49-F238E27FC236}">
                  <a16:creationId xmlns:a16="http://schemas.microsoft.com/office/drawing/2014/main" id="{F9A40E3A-66D3-19F6-6EB0-D82C6F24B9D5}"/>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666A5047-7772-FB91-B5CA-8E77E42B165C}"/>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A0AA3FF-EDC1-A83A-717E-AB8C2F20242C}"/>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51AE56C-A705-9B4E-46EC-66F8D2D3D615}"/>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6FC87E7-7B20-FEC9-2817-2426B6B42447}"/>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39A7795-F021-A2FD-E8CA-777202A2CD9B}"/>
              </a:ext>
            </a:extLst>
          </p:cNvPr>
          <p:cNvSpPr txBox="1"/>
          <p:nvPr/>
        </p:nvSpPr>
        <p:spPr>
          <a:xfrm>
            <a:off x="1715459" y="549502"/>
            <a:ext cx="2383794"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Product Crafts</a:t>
            </a:r>
          </a:p>
        </p:txBody>
      </p:sp>
      <p:sp>
        <p:nvSpPr>
          <p:cNvPr id="11" name="Rectangle 10">
            <a:extLst>
              <a:ext uri="{FF2B5EF4-FFF2-40B4-BE49-F238E27FC236}">
                <a16:creationId xmlns:a16="http://schemas.microsoft.com/office/drawing/2014/main" id="{D139C7B4-CC4F-D0BE-B140-5B44D0C6F9DE}"/>
              </a:ext>
            </a:extLst>
          </p:cNvPr>
          <p:cNvSpPr/>
          <p:nvPr/>
        </p:nvSpPr>
        <p:spPr>
          <a:xfrm>
            <a:off x="756293" y="1434905"/>
            <a:ext cx="10652605" cy="25462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lvl="1" algn="ctr"/>
            <a:r>
              <a:rPr lang="en-US" dirty="0"/>
              <a:t>A banner that refreshes content every 10 secs (the picture and text should be refreshed)</a:t>
            </a:r>
          </a:p>
        </p:txBody>
      </p:sp>
      <p:sp>
        <p:nvSpPr>
          <p:cNvPr id="12" name="Rectangle 11">
            <a:extLst>
              <a:ext uri="{FF2B5EF4-FFF2-40B4-BE49-F238E27FC236}">
                <a16:creationId xmlns:a16="http://schemas.microsoft.com/office/drawing/2014/main" id="{651FA0FF-63A6-4E75-6C9E-2EB0826C3FFD}"/>
              </a:ext>
            </a:extLst>
          </p:cNvPr>
          <p:cNvSpPr/>
          <p:nvPr/>
        </p:nvSpPr>
        <p:spPr>
          <a:xfrm>
            <a:off x="948238" y="1778454"/>
            <a:ext cx="5147761" cy="2104229"/>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Picture</a:t>
            </a:r>
          </a:p>
        </p:txBody>
      </p:sp>
      <p:sp>
        <p:nvSpPr>
          <p:cNvPr id="13" name="Rectangle 12">
            <a:extLst>
              <a:ext uri="{FF2B5EF4-FFF2-40B4-BE49-F238E27FC236}">
                <a16:creationId xmlns:a16="http://schemas.microsoft.com/office/drawing/2014/main" id="{67D2756B-8156-4534-3D0F-2F23AB1140FB}"/>
              </a:ext>
            </a:extLst>
          </p:cNvPr>
          <p:cNvSpPr/>
          <p:nvPr/>
        </p:nvSpPr>
        <p:spPr>
          <a:xfrm>
            <a:off x="6096001" y="1778453"/>
            <a:ext cx="5147761" cy="210422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7" name="TextBox 16">
            <a:extLst>
              <a:ext uri="{FF2B5EF4-FFF2-40B4-BE49-F238E27FC236}">
                <a16:creationId xmlns:a16="http://schemas.microsoft.com/office/drawing/2014/main" id="{5C78A1EC-403C-56EB-81E5-79083C6081D3}"/>
              </a:ext>
            </a:extLst>
          </p:cNvPr>
          <p:cNvSpPr txBox="1"/>
          <p:nvPr/>
        </p:nvSpPr>
        <p:spPr>
          <a:xfrm>
            <a:off x="756293" y="4137205"/>
            <a:ext cx="6098344" cy="523220"/>
          </a:xfrm>
          <a:prstGeom prst="rect">
            <a:avLst/>
          </a:prstGeom>
          <a:noFill/>
        </p:spPr>
        <p:txBody>
          <a:bodyPr wrap="square">
            <a:spAutoFit/>
          </a:bodyPr>
          <a:lstStyle/>
          <a:p>
            <a:r>
              <a:rPr lang="en-US" sz="2800" dirty="0">
                <a:solidFill>
                  <a:schemeClr val="bg1"/>
                </a:solidFill>
                <a:latin typeface="Cambria Math" panose="02040503050406030204" pitchFamily="18" charset="0"/>
                <a:ea typeface="Cambria Math" panose="02040503050406030204" pitchFamily="18" charset="0"/>
              </a:rPr>
              <a:t>Welcome to a new world of Innovation</a:t>
            </a:r>
          </a:p>
        </p:txBody>
      </p:sp>
      <p:sp>
        <p:nvSpPr>
          <p:cNvPr id="18" name="TextBox 17">
            <a:extLst>
              <a:ext uri="{FF2B5EF4-FFF2-40B4-BE49-F238E27FC236}">
                <a16:creationId xmlns:a16="http://schemas.microsoft.com/office/drawing/2014/main" id="{E19F17F6-0AE3-0640-E7B8-276D296C0169}"/>
              </a:ext>
            </a:extLst>
          </p:cNvPr>
          <p:cNvSpPr txBox="1"/>
          <p:nvPr/>
        </p:nvSpPr>
        <p:spPr>
          <a:xfrm>
            <a:off x="806835" y="4613983"/>
            <a:ext cx="7060959" cy="1477328"/>
          </a:xfrm>
          <a:prstGeom prst="rect">
            <a:avLst/>
          </a:prstGeom>
          <a:noFill/>
        </p:spPr>
        <p:txBody>
          <a:bodyPr wrap="square" rtlCol="0">
            <a:spAutoFit/>
          </a:bodyPr>
          <a:lstStyle/>
          <a:p>
            <a:pPr algn="just"/>
            <a:r>
              <a:rPr lang="en-US" dirty="0">
                <a:solidFill>
                  <a:schemeClr val="bg1"/>
                </a:solidFill>
              </a:rPr>
              <a:t>Product Crafts is a new product design company. At Product Crafts, we craft and deliver new-to-the-world products that are ready for production, marketing and sales.</a:t>
            </a:r>
          </a:p>
          <a:p>
            <a:pPr algn="just"/>
            <a:endParaRPr lang="en-US" dirty="0">
              <a:solidFill>
                <a:schemeClr val="bg1"/>
              </a:solidFill>
            </a:endParaRPr>
          </a:p>
          <a:p>
            <a:pPr algn="just"/>
            <a:endParaRPr lang="en-US" dirty="0">
              <a:solidFill>
                <a:schemeClr val="bg1"/>
              </a:solidFill>
            </a:endParaRPr>
          </a:p>
        </p:txBody>
      </p:sp>
      <p:sp>
        <p:nvSpPr>
          <p:cNvPr id="20" name="Rectangle 19">
            <a:extLst>
              <a:ext uri="{FF2B5EF4-FFF2-40B4-BE49-F238E27FC236}">
                <a16:creationId xmlns:a16="http://schemas.microsoft.com/office/drawing/2014/main" id="{36386060-EFF8-4E9A-10EE-1BFF488E7F6A}"/>
              </a:ext>
            </a:extLst>
          </p:cNvPr>
          <p:cNvSpPr/>
          <p:nvPr/>
        </p:nvSpPr>
        <p:spPr>
          <a:xfrm>
            <a:off x="8004517" y="4137205"/>
            <a:ext cx="3431190" cy="1954106"/>
          </a:xfrm>
          <a:prstGeom prst="rect">
            <a:avLst/>
          </a:prstGeom>
          <a:solidFill>
            <a:srgbClr val="0C16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Canvas with an animated display</a:t>
            </a:r>
          </a:p>
        </p:txBody>
      </p:sp>
    </p:spTree>
    <p:extLst>
      <p:ext uri="{BB962C8B-B14F-4D97-AF65-F5344CB8AC3E}">
        <p14:creationId xmlns:p14="http://schemas.microsoft.com/office/powerpoint/2010/main" val="574559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C95A5BBD-106A-2FD4-791D-5537B678CE40}"/>
              </a:ext>
            </a:extLst>
          </p:cNvPr>
          <p:cNvCxnSpPr>
            <a:cxnSpLocks/>
          </p:cNvCxnSpPr>
          <p:nvPr/>
        </p:nvCxnSpPr>
        <p:spPr>
          <a:xfrm flipH="1">
            <a:off x="4541321" y="2087861"/>
            <a:ext cx="12507" cy="1798494"/>
          </a:xfrm>
          <a:prstGeom prst="line">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614FE29-F4CA-B45A-F468-EEA678DA65F7}"/>
              </a:ext>
            </a:extLst>
          </p:cNvPr>
          <p:cNvSpPr txBox="1"/>
          <p:nvPr/>
        </p:nvSpPr>
        <p:spPr>
          <a:xfrm>
            <a:off x="2159000" y="740222"/>
            <a:ext cx="8784118" cy="769441"/>
          </a:xfrm>
          <a:prstGeom prst="rect">
            <a:avLst/>
          </a:prstGeom>
          <a:noFill/>
        </p:spPr>
        <p:txBody>
          <a:bodyPr wrap="square" rtlCol="0">
            <a:spAutoFit/>
          </a:bodyPr>
          <a:lstStyle/>
          <a:p>
            <a:pPr algn="ctr"/>
            <a:r>
              <a:rPr lang="en-US" sz="4400" b="1" dirty="0">
                <a:solidFill>
                  <a:schemeClr val="bg1"/>
                </a:solidFill>
                <a:latin typeface="DM Sans" pitchFamily="2" charset="0"/>
                <a:ea typeface="Cambria Math" panose="02040503050406030204" pitchFamily="18" charset="0"/>
              </a:rPr>
              <a:t>Accelerate</a:t>
            </a:r>
            <a:r>
              <a:rPr lang="en-US" sz="2800" dirty="0">
                <a:solidFill>
                  <a:schemeClr val="bg1"/>
                </a:solidFill>
                <a:latin typeface="DM Sans" pitchFamily="2" charset="0"/>
                <a:ea typeface="Cambria Math" panose="02040503050406030204" pitchFamily="18" charset="0"/>
              </a:rPr>
              <a:t> your Business Dominance</a:t>
            </a:r>
          </a:p>
        </p:txBody>
      </p:sp>
      <p:sp>
        <p:nvSpPr>
          <p:cNvPr id="6" name="Oval 5">
            <a:extLst>
              <a:ext uri="{FF2B5EF4-FFF2-40B4-BE49-F238E27FC236}">
                <a16:creationId xmlns:a16="http://schemas.microsoft.com/office/drawing/2014/main" id="{11EB03E9-3086-29B8-B94A-4706D016C164}"/>
              </a:ext>
            </a:extLst>
          </p:cNvPr>
          <p:cNvSpPr/>
          <p:nvPr/>
        </p:nvSpPr>
        <p:spPr>
          <a:xfrm rot="228186">
            <a:off x="4470001" y="1968918"/>
            <a:ext cx="183468" cy="181615"/>
          </a:xfrm>
          <a:prstGeom prst="ellipse">
            <a:avLst/>
          </a:prstGeom>
          <a:solidFill>
            <a:schemeClr val="accent3"/>
          </a:solidFill>
          <a:ln w="38100">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7" name="Oval 6">
            <a:extLst>
              <a:ext uri="{FF2B5EF4-FFF2-40B4-BE49-F238E27FC236}">
                <a16:creationId xmlns:a16="http://schemas.microsoft.com/office/drawing/2014/main" id="{D4AA99C5-BCCF-5F2E-5EE0-C553FF6D4759}"/>
              </a:ext>
            </a:extLst>
          </p:cNvPr>
          <p:cNvSpPr/>
          <p:nvPr/>
        </p:nvSpPr>
        <p:spPr>
          <a:xfrm rot="228186">
            <a:off x="4455253" y="2519251"/>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8" name="Oval 7">
            <a:extLst>
              <a:ext uri="{FF2B5EF4-FFF2-40B4-BE49-F238E27FC236}">
                <a16:creationId xmlns:a16="http://schemas.microsoft.com/office/drawing/2014/main" id="{D42584B4-0C61-9088-DE56-CCDED81B19C5}"/>
              </a:ext>
            </a:extLst>
          </p:cNvPr>
          <p:cNvSpPr/>
          <p:nvPr/>
        </p:nvSpPr>
        <p:spPr>
          <a:xfrm rot="228186">
            <a:off x="4455253" y="306958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9" name="TextBox 8">
            <a:extLst>
              <a:ext uri="{FF2B5EF4-FFF2-40B4-BE49-F238E27FC236}">
                <a16:creationId xmlns:a16="http://schemas.microsoft.com/office/drawing/2014/main" id="{19242F09-C452-DD59-4385-21E7EA7F5D6A}"/>
              </a:ext>
            </a:extLst>
          </p:cNvPr>
          <p:cNvSpPr txBox="1"/>
          <p:nvPr/>
        </p:nvSpPr>
        <p:spPr>
          <a:xfrm>
            <a:off x="3299425" y="1844787"/>
            <a:ext cx="1055097"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Ideation</a:t>
            </a:r>
          </a:p>
        </p:txBody>
      </p:sp>
      <p:sp>
        <p:nvSpPr>
          <p:cNvPr id="11" name="TextBox 10">
            <a:extLst>
              <a:ext uri="{FF2B5EF4-FFF2-40B4-BE49-F238E27FC236}">
                <a16:creationId xmlns:a16="http://schemas.microsoft.com/office/drawing/2014/main" id="{4C91F3FA-DF76-0EFA-5393-35776B459577}"/>
              </a:ext>
            </a:extLst>
          </p:cNvPr>
          <p:cNvSpPr txBox="1"/>
          <p:nvPr/>
        </p:nvSpPr>
        <p:spPr>
          <a:xfrm>
            <a:off x="2224573" y="2386307"/>
            <a:ext cx="2274982"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Design &amp; Prototype</a:t>
            </a:r>
          </a:p>
        </p:txBody>
      </p:sp>
      <p:sp>
        <p:nvSpPr>
          <p:cNvPr id="12" name="TextBox 11">
            <a:extLst>
              <a:ext uri="{FF2B5EF4-FFF2-40B4-BE49-F238E27FC236}">
                <a16:creationId xmlns:a16="http://schemas.microsoft.com/office/drawing/2014/main" id="{F158B5A0-59A3-CA63-66D5-A074201DA802}"/>
              </a:ext>
            </a:extLst>
          </p:cNvPr>
          <p:cNvSpPr txBox="1"/>
          <p:nvPr/>
        </p:nvSpPr>
        <p:spPr>
          <a:xfrm>
            <a:off x="1921495" y="2989695"/>
            <a:ext cx="2542684"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Intellectual Protection</a:t>
            </a:r>
          </a:p>
        </p:txBody>
      </p:sp>
      <p:sp>
        <p:nvSpPr>
          <p:cNvPr id="13" name="Oval 12">
            <a:extLst>
              <a:ext uri="{FF2B5EF4-FFF2-40B4-BE49-F238E27FC236}">
                <a16:creationId xmlns:a16="http://schemas.microsoft.com/office/drawing/2014/main" id="{F1C69871-4602-F5C0-C7CD-2690A08C806B}"/>
              </a:ext>
            </a:extLst>
          </p:cNvPr>
          <p:cNvSpPr/>
          <p:nvPr/>
        </p:nvSpPr>
        <p:spPr>
          <a:xfrm rot="228186">
            <a:off x="4440505" y="3619916"/>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39" name="TextBox 38">
            <a:extLst>
              <a:ext uri="{FF2B5EF4-FFF2-40B4-BE49-F238E27FC236}">
                <a16:creationId xmlns:a16="http://schemas.microsoft.com/office/drawing/2014/main" id="{985D58CA-9D2F-B3B9-B2BE-7C5AB7366450}"/>
              </a:ext>
            </a:extLst>
          </p:cNvPr>
          <p:cNvSpPr txBox="1"/>
          <p:nvPr/>
        </p:nvSpPr>
        <p:spPr>
          <a:xfrm>
            <a:off x="2587427" y="4803906"/>
            <a:ext cx="8278327" cy="584775"/>
          </a:xfrm>
          <a:prstGeom prst="rect">
            <a:avLst/>
          </a:prstGeom>
          <a:noFill/>
        </p:spPr>
        <p:txBody>
          <a:bodyPr wrap="square" rtlCol="0">
            <a:spAutoFit/>
          </a:bodyPr>
          <a:lstStyle/>
          <a:p>
            <a:pPr algn="just"/>
            <a:r>
              <a:rPr lang="en-US" sz="1600" dirty="0">
                <a:solidFill>
                  <a:schemeClr val="bg1"/>
                </a:solidFill>
                <a:latin typeface="DM Sans" pitchFamily="2" charset="0"/>
                <a:ea typeface="Cambria Math" panose="02040503050406030204" pitchFamily="18" charset="0"/>
              </a:rPr>
              <a:t>Product Crafts will take ownership of the design, development, prototyping, &amp; IP protection of ready-to-manufacture products that can be marketed and sold</a:t>
            </a:r>
          </a:p>
        </p:txBody>
      </p:sp>
      <p:sp>
        <p:nvSpPr>
          <p:cNvPr id="40" name="TextBox 39">
            <a:extLst>
              <a:ext uri="{FF2B5EF4-FFF2-40B4-BE49-F238E27FC236}">
                <a16:creationId xmlns:a16="http://schemas.microsoft.com/office/drawing/2014/main" id="{7E33E746-1C66-939B-9F5D-EABBA248DF5B}"/>
              </a:ext>
            </a:extLst>
          </p:cNvPr>
          <p:cNvSpPr txBox="1"/>
          <p:nvPr/>
        </p:nvSpPr>
        <p:spPr>
          <a:xfrm>
            <a:off x="2587427" y="5468667"/>
            <a:ext cx="8278327" cy="584775"/>
          </a:xfrm>
          <a:prstGeom prst="rect">
            <a:avLst/>
          </a:prstGeom>
          <a:noFill/>
        </p:spPr>
        <p:txBody>
          <a:bodyPr wrap="square" rtlCol="0">
            <a:spAutoFit/>
          </a:bodyPr>
          <a:lstStyle/>
          <a:p>
            <a:pPr algn="just"/>
            <a:r>
              <a:rPr lang="en-US" sz="1600" dirty="0">
                <a:solidFill>
                  <a:schemeClr val="bg1"/>
                </a:solidFill>
                <a:latin typeface="DM Sans" pitchFamily="2" charset="0"/>
                <a:ea typeface="Cambria Math" panose="02040503050406030204" pitchFamily="18" charset="0"/>
              </a:rPr>
              <a:t>You can start the production and sales post the sale of Design IP. Product Crafts will support with necessary kick start and post-production design services as required</a:t>
            </a:r>
          </a:p>
        </p:txBody>
      </p:sp>
      <p:sp>
        <p:nvSpPr>
          <p:cNvPr id="43" name="Oval 42">
            <a:extLst>
              <a:ext uri="{FF2B5EF4-FFF2-40B4-BE49-F238E27FC236}">
                <a16:creationId xmlns:a16="http://schemas.microsoft.com/office/drawing/2014/main" id="{B8C386A5-2CB5-3D0D-3794-FCF49E6279C4}"/>
              </a:ext>
            </a:extLst>
          </p:cNvPr>
          <p:cNvSpPr/>
          <p:nvPr/>
        </p:nvSpPr>
        <p:spPr>
          <a:xfrm rot="228186">
            <a:off x="2240039" y="4867278"/>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44" name="Oval 43">
            <a:extLst>
              <a:ext uri="{FF2B5EF4-FFF2-40B4-BE49-F238E27FC236}">
                <a16:creationId xmlns:a16="http://schemas.microsoft.com/office/drawing/2014/main" id="{57084085-91C2-12FE-7C8C-552FA5E2276A}"/>
              </a:ext>
            </a:extLst>
          </p:cNvPr>
          <p:cNvSpPr/>
          <p:nvPr/>
        </p:nvSpPr>
        <p:spPr>
          <a:xfrm rot="228186">
            <a:off x="2240039" y="5556897"/>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2" name="TextBox 1">
            <a:extLst>
              <a:ext uri="{FF2B5EF4-FFF2-40B4-BE49-F238E27FC236}">
                <a16:creationId xmlns:a16="http://schemas.microsoft.com/office/drawing/2014/main" id="{6918EADF-DE1E-24DA-D818-5C2DDBE8FC46}"/>
              </a:ext>
            </a:extLst>
          </p:cNvPr>
          <p:cNvSpPr txBox="1"/>
          <p:nvPr/>
        </p:nvSpPr>
        <p:spPr>
          <a:xfrm>
            <a:off x="3088920" y="3503636"/>
            <a:ext cx="1263487"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Packaging</a:t>
            </a:r>
          </a:p>
        </p:txBody>
      </p:sp>
      <p:sp>
        <p:nvSpPr>
          <p:cNvPr id="3" name="Left Bracket 2">
            <a:extLst>
              <a:ext uri="{FF2B5EF4-FFF2-40B4-BE49-F238E27FC236}">
                <a16:creationId xmlns:a16="http://schemas.microsoft.com/office/drawing/2014/main" id="{79862B9D-01F6-4EF7-56AC-94E22ABA8CBA}"/>
              </a:ext>
            </a:extLst>
          </p:cNvPr>
          <p:cNvSpPr/>
          <p:nvPr/>
        </p:nvSpPr>
        <p:spPr>
          <a:xfrm rot="16200000" flipH="1">
            <a:off x="6974552" y="1000503"/>
            <a:ext cx="468488" cy="1831695"/>
          </a:xfrm>
          <a:prstGeom prst="leftBracket">
            <a:avLst>
              <a:gd name="adj" fmla="val 76271"/>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pitchFamily="2" charset="0"/>
            </a:endParaRPr>
          </a:p>
        </p:txBody>
      </p:sp>
      <p:cxnSp>
        <p:nvCxnSpPr>
          <p:cNvPr id="4" name="Straight Connector 3">
            <a:extLst>
              <a:ext uri="{FF2B5EF4-FFF2-40B4-BE49-F238E27FC236}">
                <a16:creationId xmlns:a16="http://schemas.microsoft.com/office/drawing/2014/main" id="{3DE7DAF4-1128-5AC8-F888-0491EAB20C9F}"/>
              </a:ext>
            </a:extLst>
          </p:cNvPr>
          <p:cNvCxnSpPr>
            <a:cxnSpLocks/>
          </p:cNvCxnSpPr>
          <p:nvPr/>
        </p:nvCxnSpPr>
        <p:spPr>
          <a:xfrm>
            <a:off x="8124641" y="2210451"/>
            <a:ext cx="0" cy="1633128"/>
          </a:xfrm>
          <a:prstGeom prst="line">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cxnSp>
      <p:pic>
        <p:nvPicPr>
          <p:cNvPr id="10" name="Graphic 9" descr="Handshake with solid fill">
            <a:extLst>
              <a:ext uri="{FF2B5EF4-FFF2-40B4-BE49-F238E27FC236}">
                <a16:creationId xmlns:a16="http://schemas.microsoft.com/office/drawing/2014/main" id="{BFBBFC9C-2EB8-4DF4-C4EB-C406754734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5882" y="2535806"/>
            <a:ext cx="914400" cy="914400"/>
          </a:xfrm>
          <a:prstGeom prst="rect">
            <a:avLst/>
          </a:prstGeom>
        </p:spPr>
      </p:pic>
      <p:sp>
        <p:nvSpPr>
          <p:cNvPr id="14" name="Oval 13">
            <a:extLst>
              <a:ext uri="{FF2B5EF4-FFF2-40B4-BE49-F238E27FC236}">
                <a16:creationId xmlns:a16="http://schemas.microsoft.com/office/drawing/2014/main" id="{67DC6BFA-E3A2-3B2F-52CF-9A402C04B075}"/>
              </a:ext>
            </a:extLst>
          </p:cNvPr>
          <p:cNvSpPr/>
          <p:nvPr/>
        </p:nvSpPr>
        <p:spPr>
          <a:xfrm rot="228186">
            <a:off x="8043522" y="2592461"/>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15" name="Oval 14">
            <a:extLst>
              <a:ext uri="{FF2B5EF4-FFF2-40B4-BE49-F238E27FC236}">
                <a16:creationId xmlns:a16="http://schemas.microsoft.com/office/drawing/2014/main" id="{008F8524-FC4D-5C1B-16BA-D36A8E7C6D7F}"/>
              </a:ext>
            </a:extLst>
          </p:cNvPr>
          <p:cNvSpPr/>
          <p:nvPr/>
        </p:nvSpPr>
        <p:spPr>
          <a:xfrm rot="228186">
            <a:off x="8041868" y="3139171"/>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33" name="Oval 32">
            <a:extLst>
              <a:ext uri="{FF2B5EF4-FFF2-40B4-BE49-F238E27FC236}">
                <a16:creationId xmlns:a16="http://schemas.microsoft.com/office/drawing/2014/main" id="{F2CDC63A-A5EE-8E05-BBB7-018AFCB3841C}"/>
              </a:ext>
            </a:extLst>
          </p:cNvPr>
          <p:cNvSpPr/>
          <p:nvPr/>
        </p:nvSpPr>
        <p:spPr>
          <a:xfrm rot="228186">
            <a:off x="8041868" y="3685468"/>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34" name="TextBox 33">
            <a:extLst>
              <a:ext uri="{FF2B5EF4-FFF2-40B4-BE49-F238E27FC236}">
                <a16:creationId xmlns:a16="http://schemas.microsoft.com/office/drawing/2014/main" id="{68AF9431-CE85-90E1-D823-6FC1CDE150EF}"/>
              </a:ext>
            </a:extLst>
          </p:cNvPr>
          <p:cNvSpPr txBox="1"/>
          <p:nvPr/>
        </p:nvSpPr>
        <p:spPr>
          <a:xfrm>
            <a:off x="8317261" y="2487089"/>
            <a:ext cx="1364476"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Production</a:t>
            </a:r>
          </a:p>
        </p:txBody>
      </p:sp>
      <p:sp>
        <p:nvSpPr>
          <p:cNvPr id="35" name="TextBox 34">
            <a:extLst>
              <a:ext uri="{FF2B5EF4-FFF2-40B4-BE49-F238E27FC236}">
                <a16:creationId xmlns:a16="http://schemas.microsoft.com/office/drawing/2014/main" id="{F8551704-8B1B-DD98-1393-1043DD260551}"/>
              </a:ext>
            </a:extLst>
          </p:cNvPr>
          <p:cNvSpPr txBox="1"/>
          <p:nvPr/>
        </p:nvSpPr>
        <p:spPr>
          <a:xfrm>
            <a:off x="8317261" y="3018458"/>
            <a:ext cx="1244251"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Marketing</a:t>
            </a:r>
          </a:p>
        </p:txBody>
      </p:sp>
      <p:sp>
        <p:nvSpPr>
          <p:cNvPr id="36" name="TextBox 35">
            <a:extLst>
              <a:ext uri="{FF2B5EF4-FFF2-40B4-BE49-F238E27FC236}">
                <a16:creationId xmlns:a16="http://schemas.microsoft.com/office/drawing/2014/main" id="{E492A456-4C45-8930-768E-7EF17A208509}"/>
              </a:ext>
            </a:extLst>
          </p:cNvPr>
          <p:cNvSpPr txBox="1"/>
          <p:nvPr/>
        </p:nvSpPr>
        <p:spPr>
          <a:xfrm>
            <a:off x="8317260" y="3580096"/>
            <a:ext cx="742511"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Sales</a:t>
            </a:r>
          </a:p>
        </p:txBody>
      </p:sp>
      <p:sp>
        <p:nvSpPr>
          <p:cNvPr id="37" name="Oval 36">
            <a:extLst>
              <a:ext uri="{FF2B5EF4-FFF2-40B4-BE49-F238E27FC236}">
                <a16:creationId xmlns:a16="http://schemas.microsoft.com/office/drawing/2014/main" id="{B8FE4225-7E08-EDD1-F8F3-833B919B309D}"/>
              </a:ext>
            </a:extLst>
          </p:cNvPr>
          <p:cNvSpPr/>
          <p:nvPr/>
        </p:nvSpPr>
        <p:spPr>
          <a:xfrm rot="228186">
            <a:off x="8042591" y="2054470"/>
            <a:ext cx="183468" cy="181615"/>
          </a:xfrm>
          <a:prstGeom prst="ellipse">
            <a:avLst/>
          </a:prstGeom>
          <a:solidFill>
            <a:schemeClr val="accent2"/>
          </a:solidFill>
          <a:ln w="38100">
            <a:solidFill>
              <a:schemeClr val="accent3"/>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38" name="TextBox 37">
            <a:extLst>
              <a:ext uri="{FF2B5EF4-FFF2-40B4-BE49-F238E27FC236}">
                <a16:creationId xmlns:a16="http://schemas.microsoft.com/office/drawing/2014/main" id="{B175726D-8487-7B66-8558-C2B1A8A42CF2}"/>
              </a:ext>
            </a:extLst>
          </p:cNvPr>
          <p:cNvSpPr txBox="1"/>
          <p:nvPr/>
        </p:nvSpPr>
        <p:spPr>
          <a:xfrm>
            <a:off x="8317983" y="1949098"/>
            <a:ext cx="1875835"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Design Services</a:t>
            </a:r>
          </a:p>
        </p:txBody>
      </p:sp>
      <p:sp>
        <p:nvSpPr>
          <p:cNvPr id="45" name="Oval 44">
            <a:extLst>
              <a:ext uri="{FF2B5EF4-FFF2-40B4-BE49-F238E27FC236}">
                <a16:creationId xmlns:a16="http://schemas.microsoft.com/office/drawing/2014/main" id="{38F07B13-641D-3E54-5801-0F604BDBC744}"/>
              </a:ext>
            </a:extLst>
          </p:cNvPr>
          <p:cNvSpPr/>
          <p:nvPr/>
        </p:nvSpPr>
        <p:spPr>
          <a:xfrm rot="228186">
            <a:off x="6211079" y="2224582"/>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46" name="Oval 45">
            <a:extLst>
              <a:ext uri="{FF2B5EF4-FFF2-40B4-BE49-F238E27FC236}">
                <a16:creationId xmlns:a16="http://schemas.microsoft.com/office/drawing/2014/main" id="{E06D229D-322C-568A-41F0-656DA6CFA6B0}"/>
              </a:ext>
            </a:extLst>
          </p:cNvPr>
          <p:cNvSpPr/>
          <p:nvPr/>
        </p:nvSpPr>
        <p:spPr>
          <a:xfrm rot="228186">
            <a:off x="6213483" y="3720105"/>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pitchFamily="2" charset="0"/>
            </a:endParaRPr>
          </a:p>
        </p:txBody>
      </p:sp>
      <p:sp>
        <p:nvSpPr>
          <p:cNvPr id="47" name="TextBox 46">
            <a:extLst>
              <a:ext uri="{FF2B5EF4-FFF2-40B4-BE49-F238E27FC236}">
                <a16:creationId xmlns:a16="http://schemas.microsoft.com/office/drawing/2014/main" id="{4247C095-454D-BCEE-8FBA-55ABBDB7B6D4}"/>
              </a:ext>
            </a:extLst>
          </p:cNvPr>
          <p:cNvSpPr txBox="1"/>
          <p:nvPr/>
        </p:nvSpPr>
        <p:spPr>
          <a:xfrm>
            <a:off x="5377050" y="3286535"/>
            <a:ext cx="2167581"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Sale of Design &amp; IP</a:t>
            </a:r>
          </a:p>
        </p:txBody>
      </p:sp>
      <p:sp>
        <p:nvSpPr>
          <p:cNvPr id="48" name="TextBox 47">
            <a:extLst>
              <a:ext uri="{FF2B5EF4-FFF2-40B4-BE49-F238E27FC236}">
                <a16:creationId xmlns:a16="http://schemas.microsoft.com/office/drawing/2014/main" id="{FCD4F4C4-8024-B027-320B-76146124E586}"/>
              </a:ext>
            </a:extLst>
          </p:cNvPr>
          <p:cNvSpPr txBox="1"/>
          <p:nvPr/>
        </p:nvSpPr>
        <p:spPr>
          <a:xfrm>
            <a:off x="5248488" y="2393374"/>
            <a:ext cx="2371162" cy="369332"/>
          </a:xfrm>
          <a:prstGeom prst="rect">
            <a:avLst/>
          </a:prstGeom>
          <a:noFill/>
        </p:spPr>
        <p:txBody>
          <a:bodyPr wrap="none" rtlCol="0">
            <a:spAutoFit/>
          </a:bodyPr>
          <a:lstStyle/>
          <a:p>
            <a:r>
              <a:rPr lang="en-US" dirty="0">
                <a:solidFill>
                  <a:schemeClr val="bg1"/>
                </a:solidFill>
                <a:latin typeface="DM Sans" pitchFamily="2" charset="0"/>
                <a:ea typeface="Cambria Math" panose="02040503050406030204" pitchFamily="18" charset="0"/>
              </a:rPr>
              <a:t>Expertise Relocation</a:t>
            </a:r>
          </a:p>
        </p:txBody>
      </p:sp>
      <p:sp>
        <p:nvSpPr>
          <p:cNvPr id="49" name="Left Bracket 48">
            <a:extLst>
              <a:ext uri="{FF2B5EF4-FFF2-40B4-BE49-F238E27FC236}">
                <a16:creationId xmlns:a16="http://schemas.microsoft.com/office/drawing/2014/main" id="{F1F0F710-22A1-5726-83B7-75A8BDD8F554}"/>
              </a:ext>
            </a:extLst>
          </p:cNvPr>
          <p:cNvSpPr/>
          <p:nvPr/>
        </p:nvSpPr>
        <p:spPr>
          <a:xfrm rot="16200000">
            <a:off x="5220845" y="3243173"/>
            <a:ext cx="406375" cy="1765420"/>
          </a:xfrm>
          <a:prstGeom prst="leftBracket">
            <a:avLst>
              <a:gd name="adj" fmla="val 76271"/>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pitchFamily="2" charset="0"/>
            </a:endParaRPr>
          </a:p>
        </p:txBody>
      </p:sp>
      <p:cxnSp>
        <p:nvCxnSpPr>
          <p:cNvPr id="22" name="Straight Connector 21">
            <a:extLst>
              <a:ext uri="{FF2B5EF4-FFF2-40B4-BE49-F238E27FC236}">
                <a16:creationId xmlns:a16="http://schemas.microsoft.com/office/drawing/2014/main" id="{34EC91AB-B30F-D2A6-ADAF-6F0F50AD8275}"/>
              </a:ext>
            </a:extLst>
          </p:cNvPr>
          <p:cNvCxnSpPr>
            <a:cxnSpLocks/>
          </p:cNvCxnSpPr>
          <p:nvPr/>
        </p:nvCxnSpPr>
        <p:spPr>
          <a:xfrm>
            <a:off x="2159000" y="4728449"/>
            <a:ext cx="8784118"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78B3BDA-C39B-08A2-0957-62E064D8B17D}"/>
              </a:ext>
            </a:extLst>
          </p:cNvPr>
          <p:cNvSpPr/>
          <p:nvPr/>
        </p:nvSpPr>
        <p:spPr>
          <a:xfrm>
            <a:off x="1843314" y="348343"/>
            <a:ext cx="9245600" cy="59994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pitchFamily="2" charset="0"/>
            </a:endParaRPr>
          </a:p>
        </p:txBody>
      </p:sp>
    </p:spTree>
    <p:extLst>
      <p:ext uri="{BB962C8B-B14F-4D97-AF65-F5344CB8AC3E}">
        <p14:creationId xmlns:p14="http://schemas.microsoft.com/office/powerpoint/2010/main" val="3359464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14FE29-F4CA-B45A-F468-EEA678DA65F7}"/>
              </a:ext>
            </a:extLst>
          </p:cNvPr>
          <p:cNvSpPr txBox="1"/>
          <p:nvPr/>
        </p:nvSpPr>
        <p:spPr>
          <a:xfrm>
            <a:off x="1993616" y="721109"/>
            <a:ext cx="9028434" cy="769441"/>
          </a:xfrm>
          <a:prstGeom prst="rect">
            <a:avLst/>
          </a:prstGeom>
          <a:noFill/>
        </p:spPr>
        <p:txBody>
          <a:bodyPr wrap="none" rtlCol="0">
            <a:spAutoFit/>
          </a:bodyPr>
          <a:lstStyle/>
          <a:p>
            <a:r>
              <a:rPr lang="en-US" sz="4400" b="1" dirty="0">
                <a:solidFill>
                  <a:schemeClr val="bg1"/>
                </a:solidFill>
                <a:latin typeface="DM Sans 14pt" pitchFamily="2" charset="0"/>
                <a:ea typeface="Cambria Math" panose="02040503050406030204" pitchFamily="18" charset="0"/>
              </a:rPr>
              <a:t>Invest</a:t>
            </a:r>
            <a:r>
              <a:rPr lang="en-US" sz="4400" dirty="0">
                <a:solidFill>
                  <a:schemeClr val="bg1"/>
                </a:solidFill>
                <a:latin typeface="DM Sans 14pt" pitchFamily="2" charset="0"/>
                <a:ea typeface="Cambria Math" panose="02040503050406030204" pitchFamily="18" charset="0"/>
              </a:rPr>
              <a:t> </a:t>
            </a:r>
            <a:r>
              <a:rPr lang="en-US" sz="2800" dirty="0">
                <a:solidFill>
                  <a:schemeClr val="bg1"/>
                </a:solidFill>
                <a:latin typeface="DM Sans 14pt" pitchFamily="2" charset="0"/>
                <a:ea typeface="Cambria Math" panose="02040503050406030204" pitchFamily="18" charset="0"/>
              </a:rPr>
              <a:t>into the real estate of Product Design &amp; IP</a:t>
            </a:r>
          </a:p>
        </p:txBody>
      </p:sp>
      <p:pic>
        <p:nvPicPr>
          <p:cNvPr id="17" name="Graphic 16" descr="Handshake with solid fill">
            <a:extLst>
              <a:ext uri="{FF2B5EF4-FFF2-40B4-BE49-F238E27FC236}">
                <a16:creationId xmlns:a16="http://schemas.microsoft.com/office/drawing/2014/main" id="{2360C56B-E6E3-683F-EFF7-71FA6E4C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59752" y="3218072"/>
            <a:ext cx="914400" cy="914400"/>
          </a:xfrm>
          <a:prstGeom prst="rect">
            <a:avLst/>
          </a:prstGeom>
        </p:spPr>
      </p:pic>
      <p:sp>
        <p:nvSpPr>
          <p:cNvPr id="29" name="TextBox 28">
            <a:extLst>
              <a:ext uri="{FF2B5EF4-FFF2-40B4-BE49-F238E27FC236}">
                <a16:creationId xmlns:a16="http://schemas.microsoft.com/office/drawing/2014/main" id="{F8FDC3EB-9074-E2E0-2C38-9018653B8632}"/>
              </a:ext>
            </a:extLst>
          </p:cNvPr>
          <p:cNvSpPr txBox="1"/>
          <p:nvPr/>
        </p:nvSpPr>
        <p:spPr>
          <a:xfrm>
            <a:off x="7981484" y="3013851"/>
            <a:ext cx="216758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Sale of Design &amp; IP</a:t>
            </a:r>
          </a:p>
        </p:txBody>
      </p:sp>
      <p:pic>
        <p:nvPicPr>
          <p:cNvPr id="50" name="Graphic 49" descr="Thumbs up sign with solid fill">
            <a:extLst>
              <a:ext uri="{FF2B5EF4-FFF2-40B4-BE49-F238E27FC236}">
                <a16:creationId xmlns:a16="http://schemas.microsoft.com/office/drawing/2014/main" id="{C9D96B12-10E3-B2BD-7983-42540374C3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4754" y="2252853"/>
            <a:ext cx="420039" cy="420039"/>
          </a:xfrm>
          <a:prstGeom prst="rect">
            <a:avLst/>
          </a:prstGeom>
        </p:spPr>
      </p:pic>
      <p:sp>
        <p:nvSpPr>
          <p:cNvPr id="6" name="TextBox 5">
            <a:extLst>
              <a:ext uri="{FF2B5EF4-FFF2-40B4-BE49-F238E27FC236}">
                <a16:creationId xmlns:a16="http://schemas.microsoft.com/office/drawing/2014/main" id="{9409BD4A-4268-8656-995C-3B929A401E9B}"/>
              </a:ext>
            </a:extLst>
          </p:cNvPr>
          <p:cNvSpPr txBox="1"/>
          <p:nvPr/>
        </p:nvSpPr>
        <p:spPr>
          <a:xfrm>
            <a:off x="5412306" y="1823590"/>
            <a:ext cx="1715534" cy="369332"/>
          </a:xfrm>
          <a:prstGeom prst="rect">
            <a:avLst/>
          </a:prstGeom>
          <a:noFill/>
        </p:spPr>
        <p:txBody>
          <a:bodyPr wrap="none" rtlCol="0">
            <a:spAutoFit/>
          </a:bodyPr>
          <a:lstStyle/>
          <a:p>
            <a:r>
              <a:rPr lang="en-US" dirty="0">
                <a:solidFill>
                  <a:schemeClr val="bg1"/>
                </a:solidFill>
                <a:latin typeface="DM Sans 14pt" pitchFamily="2" charset="0"/>
              </a:rPr>
              <a:t>Design Gallery</a:t>
            </a:r>
          </a:p>
        </p:txBody>
      </p:sp>
      <p:sp>
        <p:nvSpPr>
          <p:cNvPr id="13" name="TextBox 12">
            <a:extLst>
              <a:ext uri="{FF2B5EF4-FFF2-40B4-BE49-F238E27FC236}">
                <a16:creationId xmlns:a16="http://schemas.microsoft.com/office/drawing/2014/main" id="{7FB43C25-A380-7A5B-8F41-27FDCB1245A7}"/>
              </a:ext>
            </a:extLst>
          </p:cNvPr>
          <p:cNvSpPr txBox="1"/>
          <p:nvPr/>
        </p:nvSpPr>
        <p:spPr>
          <a:xfrm>
            <a:off x="2421305" y="5023956"/>
            <a:ext cx="8631316" cy="830997"/>
          </a:xfrm>
          <a:prstGeom prst="rect">
            <a:avLst/>
          </a:prstGeom>
          <a:noFill/>
        </p:spPr>
        <p:txBody>
          <a:bodyPr wrap="square" rtlCol="0">
            <a:spAutoFit/>
          </a:bodyPr>
          <a:lstStyle/>
          <a:p>
            <a:pPr algn="just"/>
            <a:r>
              <a:rPr lang="en-US" sz="1600" dirty="0">
                <a:solidFill>
                  <a:schemeClr val="bg1"/>
                </a:solidFill>
                <a:latin typeface="DM Sans 14pt" pitchFamily="2" charset="0"/>
                <a:ea typeface="Cambria Math" panose="02040503050406030204" pitchFamily="18" charset="0"/>
              </a:rPr>
              <a:t>Browse our Gallery of upcoming products and invest into the product of your interest. Investment can be done to support individual stages such as prototyping or IP filing, or to support the full product development journey</a:t>
            </a:r>
          </a:p>
        </p:txBody>
      </p:sp>
      <p:sp>
        <p:nvSpPr>
          <p:cNvPr id="16" name="TextBox 15">
            <a:extLst>
              <a:ext uri="{FF2B5EF4-FFF2-40B4-BE49-F238E27FC236}">
                <a16:creationId xmlns:a16="http://schemas.microsoft.com/office/drawing/2014/main" id="{0B8E8176-633C-774F-8E23-EE19C01D2FB3}"/>
              </a:ext>
            </a:extLst>
          </p:cNvPr>
          <p:cNvSpPr txBox="1"/>
          <p:nvPr/>
        </p:nvSpPr>
        <p:spPr>
          <a:xfrm>
            <a:off x="2421302" y="5911398"/>
            <a:ext cx="8631317" cy="338554"/>
          </a:xfrm>
          <a:prstGeom prst="rect">
            <a:avLst/>
          </a:prstGeom>
          <a:noFill/>
        </p:spPr>
        <p:txBody>
          <a:bodyPr wrap="square" rtlCol="0">
            <a:spAutoFit/>
          </a:bodyPr>
          <a:lstStyle/>
          <a:p>
            <a:pPr algn="just"/>
            <a:r>
              <a:rPr lang="en-US" sz="1600" dirty="0">
                <a:solidFill>
                  <a:schemeClr val="bg1"/>
                </a:solidFill>
                <a:latin typeface="DM Sans 14pt" pitchFamily="2" charset="0"/>
                <a:ea typeface="Cambria Math" panose="02040503050406030204" pitchFamily="18" charset="0"/>
              </a:rPr>
              <a:t>Reap the proportional returns of your investments on the Design when it goes for sale. </a:t>
            </a:r>
          </a:p>
        </p:txBody>
      </p:sp>
      <p:cxnSp>
        <p:nvCxnSpPr>
          <p:cNvPr id="47" name="Straight Connector 46">
            <a:extLst>
              <a:ext uri="{FF2B5EF4-FFF2-40B4-BE49-F238E27FC236}">
                <a16:creationId xmlns:a16="http://schemas.microsoft.com/office/drawing/2014/main" id="{5E3ECE07-654D-20F8-C2AD-C7E7B93E52C7}"/>
              </a:ext>
            </a:extLst>
          </p:cNvPr>
          <p:cNvCxnSpPr>
            <a:cxnSpLocks/>
          </p:cNvCxnSpPr>
          <p:nvPr/>
        </p:nvCxnSpPr>
        <p:spPr>
          <a:xfrm>
            <a:off x="1993616" y="4948499"/>
            <a:ext cx="9028434"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4341FC99-8D71-87F8-205B-53DDDE450D7C}"/>
              </a:ext>
            </a:extLst>
          </p:cNvPr>
          <p:cNvSpPr/>
          <p:nvPr/>
        </p:nvSpPr>
        <p:spPr>
          <a:xfrm rot="228186">
            <a:off x="2001530" y="5109429"/>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51" name="Oval 50">
            <a:extLst>
              <a:ext uri="{FF2B5EF4-FFF2-40B4-BE49-F238E27FC236}">
                <a16:creationId xmlns:a16="http://schemas.microsoft.com/office/drawing/2014/main" id="{D8E3AFA2-9C2F-27F8-3095-14A91EBFB385}"/>
              </a:ext>
            </a:extLst>
          </p:cNvPr>
          <p:cNvSpPr/>
          <p:nvPr/>
        </p:nvSpPr>
        <p:spPr>
          <a:xfrm rot="228186">
            <a:off x="2001531" y="6015882"/>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cxnSp>
        <p:nvCxnSpPr>
          <p:cNvPr id="80" name="Straight Connector 79">
            <a:extLst>
              <a:ext uri="{FF2B5EF4-FFF2-40B4-BE49-F238E27FC236}">
                <a16:creationId xmlns:a16="http://schemas.microsoft.com/office/drawing/2014/main" id="{0B846AAD-E2D8-D34E-4DBD-E27475DD4847}"/>
              </a:ext>
            </a:extLst>
          </p:cNvPr>
          <p:cNvCxnSpPr>
            <a:cxnSpLocks/>
            <a:stCxn id="81" idx="4"/>
          </p:cNvCxnSpPr>
          <p:nvPr/>
        </p:nvCxnSpPr>
        <p:spPr>
          <a:xfrm>
            <a:off x="4810500" y="2655770"/>
            <a:ext cx="9967" cy="1757427"/>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39BA4DF9-53D6-677F-024C-C925C4E1D64F}"/>
              </a:ext>
            </a:extLst>
          </p:cNvPr>
          <p:cNvSpPr/>
          <p:nvPr/>
        </p:nvSpPr>
        <p:spPr>
          <a:xfrm rot="228186">
            <a:off x="4724789" y="2474355"/>
            <a:ext cx="183468" cy="181615"/>
          </a:xfrm>
          <a:prstGeom prst="ellipse">
            <a:avLst/>
          </a:prstGeom>
          <a:solidFill>
            <a:schemeClr val="accent2"/>
          </a:solidFill>
          <a:ln w="38100">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82" name="Oval 81">
            <a:extLst>
              <a:ext uri="{FF2B5EF4-FFF2-40B4-BE49-F238E27FC236}">
                <a16:creationId xmlns:a16="http://schemas.microsoft.com/office/drawing/2014/main" id="{07EBE873-6B05-EE31-8FF3-236CD1571F51}"/>
              </a:ext>
            </a:extLst>
          </p:cNvPr>
          <p:cNvSpPr/>
          <p:nvPr/>
        </p:nvSpPr>
        <p:spPr>
          <a:xfrm rot="228186">
            <a:off x="4710041" y="2935788"/>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83" name="Oval 82">
            <a:extLst>
              <a:ext uri="{FF2B5EF4-FFF2-40B4-BE49-F238E27FC236}">
                <a16:creationId xmlns:a16="http://schemas.microsoft.com/office/drawing/2014/main" id="{594E6697-C7DC-11AA-52DB-94646C47208C}"/>
              </a:ext>
            </a:extLst>
          </p:cNvPr>
          <p:cNvSpPr/>
          <p:nvPr/>
        </p:nvSpPr>
        <p:spPr>
          <a:xfrm rot="228186">
            <a:off x="4710041" y="3409920"/>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84" name="TextBox 83">
            <a:extLst>
              <a:ext uri="{FF2B5EF4-FFF2-40B4-BE49-F238E27FC236}">
                <a16:creationId xmlns:a16="http://schemas.microsoft.com/office/drawing/2014/main" id="{1D12D86C-ECEB-6D91-2BE3-8969F4A4FB55}"/>
              </a:ext>
            </a:extLst>
          </p:cNvPr>
          <p:cNvSpPr txBox="1"/>
          <p:nvPr/>
        </p:nvSpPr>
        <p:spPr>
          <a:xfrm>
            <a:off x="3583241" y="2394468"/>
            <a:ext cx="1055097"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Ideation</a:t>
            </a:r>
          </a:p>
        </p:txBody>
      </p:sp>
      <p:sp>
        <p:nvSpPr>
          <p:cNvPr id="85" name="TextBox 84">
            <a:extLst>
              <a:ext uri="{FF2B5EF4-FFF2-40B4-BE49-F238E27FC236}">
                <a16:creationId xmlns:a16="http://schemas.microsoft.com/office/drawing/2014/main" id="{AC840222-41EA-A5CF-7A01-EA1DD3E6B58A}"/>
              </a:ext>
            </a:extLst>
          </p:cNvPr>
          <p:cNvSpPr txBox="1"/>
          <p:nvPr/>
        </p:nvSpPr>
        <p:spPr>
          <a:xfrm>
            <a:off x="2421305" y="2802844"/>
            <a:ext cx="2274982"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Design &amp; Prototype</a:t>
            </a:r>
          </a:p>
        </p:txBody>
      </p:sp>
      <p:sp>
        <p:nvSpPr>
          <p:cNvPr id="87" name="Oval 86">
            <a:extLst>
              <a:ext uri="{FF2B5EF4-FFF2-40B4-BE49-F238E27FC236}">
                <a16:creationId xmlns:a16="http://schemas.microsoft.com/office/drawing/2014/main" id="{20181E07-70F5-F2AD-B7A9-01D16F55754C}"/>
              </a:ext>
            </a:extLst>
          </p:cNvPr>
          <p:cNvSpPr/>
          <p:nvPr/>
        </p:nvSpPr>
        <p:spPr>
          <a:xfrm rot="228186">
            <a:off x="4695293" y="388405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89" name="Left Bracket 88">
            <a:extLst>
              <a:ext uri="{FF2B5EF4-FFF2-40B4-BE49-F238E27FC236}">
                <a16:creationId xmlns:a16="http://schemas.microsoft.com/office/drawing/2014/main" id="{3C0587E6-B447-1241-2B58-36F2DF541DF3}"/>
              </a:ext>
            </a:extLst>
          </p:cNvPr>
          <p:cNvSpPr/>
          <p:nvPr/>
        </p:nvSpPr>
        <p:spPr>
          <a:xfrm rot="16200000">
            <a:off x="5417403" y="3867722"/>
            <a:ext cx="265149" cy="1468989"/>
          </a:xfrm>
          <a:prstGeom prst="leftBracket">
            <a:avLst>
              <a:gd name="adj" fmla="val 76271"/>
            </a:avLst>
          </a:prstGeom>
          <a:ln w="19050">
            <a:solidFill>
              <a:schemeClr val="bg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14pt" pitchFamily="2" charset="0"/>
            </a:endParaRPr>
          </a:p>
        </p:txBody>
      </p:sp>
      <p:sp>
        <p:nvSpPr>
          <p:cNvPr id="90" name="Oval 89">
            <a:extLst>
              <a:ext uri="{FF2B5EF4-FFF2-40B4-BE49-F238E27FC236}">
                <a16:creationId xmlns:a16="http://schemas.microsoft.com/office/drawing/2014/main" id="{61AA5FF3-610B-A7EA-3F62-B3976D4E480B}"/>
              </a:ext>
            </a:extLst>
          </p:cNvPr>
          <p:cNvSpPr/>
          <p:nvPr/>
        </p:nvSpPr>
        <p:spPr>
          <a:xfrm rot="228186">
            <a:off x="6203680" y="157889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grpSp>
        <p:nvGrpSpPr>
          <p:cNvPr id="101" name="Group 100">
            <a:extLst>
              <a:ext uri="{FF2B5EF4-FFF2-40B4-BE49-F238E27FC236}">
                <a16:creationId xmlns:a16="http://schemas.microsoft.com/office/drawing/2014/main" id="{5F7F0258-EA27-2945-D321-B46158B3CE1D}"/>
              </a:ext>
            </a:extLst>
          </p:cNvPr>
          <p:cNvGrpSpPr/>
          <p:nvPr/>
        </p:nvGrpSpPr>
        <p:grpSpPr>
          <a:xfrm>
            <a:off x="4808617" y="1671487"/>
            <a:ext cx="1388472" cy="553347"/>
            <a:chOff x="3808945" y="1684777"/>
            <a:chExt cx="2073278" cy="788750"/>
          </a:xfrm>
        </p:grpSpPr>
        <p:sp>
          <p:nvSpPr>
            <p:cNvPr id="98" name="Arc 97">
              <a:extLst>
                <a:ext uri="{FF2B5EF4-FFF2-40B4-BE49-F238E27FC236}">
                  <a16:creationId xmlns:a16="http://schemas.microsoft.com/office/drawing/2014/main" id="{6E2F6953-34CE-92E1-7AC4-AD4A3B11F9E6}"/>
                </a:ext>
              </a:extLst>
            </p:cNvPr>
            <p:cNvSpPr/>
            <p:nvPr/>
          </p:nvSpPr>
          <p:spPr>
            <a:xfrm flipH="1">
              <a:off x="3808945" y="1684777"/>
              <a:ext cx="625618" cy="788750"/>
            </a:xfrm>
            <a:prstGeom prst="arc">
              <a:avLst/>
            </a:prstGeom>
            <a:ln w="19050">
              <a:solidFill>
                <a:schemeClr val="accent3"/>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C80FEFF9-5CAE-114D-2854-81C629437F90}"/>
                </a:ext>
              </a:extLst>
            </p:cNvPr>
            <p:cNvCxnSpPr>
              <a:cxnSpLocks/>
              <a:endCxn id="98" idx="0"/>
            </p:cNvCxnSpPr>
            <p:nvPr/>
          </p:nvCxnSpPr>
          <p:spPr>
            <a:xfrm flipH="1" flipV="1">
              <a:off x="4121754" y="1684777"/>
              <a:ext cx="1760469" cy="2333"/>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E3322F27-9D2E-B464-5B51-7CF1A9F13705}"/>
              </a:ext>
            </a:extLst>
          </p:cNvPr>
          <p:cNvSpPr txBox="1"/>
          <p:nvPr/>
        </p:nvSpPr>
        <p:spPr>
          <a:xfrm>
            <a:off x="5085596" y="1785364"/>
            <a:ext cx="393056" cy="523220"/>
          </a:xfrm>
          <a:prstGeom prst="rect">
            <a:avLst/>
          </a:prstGeom>
          <a:noFill/>
        </p:spPr>
        <p:txBody>
          <a:bodyPr wrap="none" rtlCol="0">
            <a:spAutoFit/>
          </a:bodyPr>
          <a:lstStyle/>
          <a:p>
            <a:r>
              <a:rPr lang="en-US" sz="2800" dirty="0">
                <a:solidFill>
                  <a:schemeClr val="accent3"/>
                </a:solidFill>
                <a:latin typeface="DM Sans 14pt" pitchFamily="2" charset="0"/>
              </a:rPr>
              <a:t>$</a:t>
            </a:r>
          </a:p>
        </p:txBody>
      </p:sp>
      <p:sp>
        <p:nvSpPr>
          <p:cNvPr id="112" name="TextBox 111">
            <a:extLst>
              <a:ext uri="{FF2B5EF4-FFF2-40B4-BE49-F238E27FC236}">
                <a16:creationId xmlns:a16="http://schemas.microsoft.com/office/drawing/2014/main" id="{ECC9834C-063F-B13B-5C35-C7C246933328}"/>
              </a:ext>
            </a:extLst>
          </p:cNvPr>
          <p:cNvSpPr txBox="1"/>
          <p:nvPr/>
        </p:nvSpPr>
        <p:spPr>
          <a:xfrm>
            <a:off x="8010580" y="1753218"/>
            <a:ext cx="833883" cy="523220"/>
          </a:xfrm>
          <a:prstGeom prst="rect">
            <a:avLst/>
          </a:prstGeom>
          <a:noFill/>
        </p:spPr>
        <p:txBody>
          <a:bodyPr wrap="none" rtlCol="0">
            <a:spAutoFit/>
          </a:bodyPr>
          <a:lstStyle/>
          <a:p>
            <a:r>
              <a:rPr lang="en-US" sz="2800" b="1" dirty="0">
                <a:solidFill>
                  <a:schemeClr val="accent3"/>
                </a:solidFill>
                <a:latin typeface="DM Sans 14pt" pitchFamily="2" charset="0"/>
              </a:rPr>
              <a:t>$$$</a:t>
            </a:r>
          </a:p>
        </p:txBody>
      </p:sp>
      <p:sp>
        <p:nvSpPr>
          <p:cNvPr id="27" name="Oval 26">
            <a:extLst>
              <a:ext uri="{FF2B5EF4-FFF2-40B4-BE49-F238E27FC236}">
                <a16:creationId xmlns:a16="http://schemas.microsoft.com/office/drawing/2014/main" id="{2856ACB1-5C5F-1A00-8359-D2F285D7BEE2}"/>
              </a:ext>
            </a:extLst>
          </p:cNvPr>
          <p:cNvSpPr/>
          <p:nvPr/>
        </p:nvSpPr>
        <p:spPr>
          <a:xfrm rot="228186">
            <a:off x="7792194" y="3091426"/>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grpSp>
        <p:nvGrpSpPr>
          <p:cNvPr id="7" name="Group 6">
            <a:extLst>
              <a:ext uri="{FF2B5EF4-FFF2-40B4-BE49-F238E27FC236}">
                <a16:creationId xmlns:a16="http://schemas.microsoft.com/office/drawing/2014/main" id="{810FBE6D-F3CF-20EA-0237-6B91687F0DFD}"/>
              </a:ext>
            </a:extLst>
          </p:cNvPr>
          <p:cNvGrpSpPr/>
          <p:nvPr/>
        </p:nvGrpSpPr>
        <p:grpSpPr>
          <a:xfrm>
            <a:off x="6365990" y="1659669"/>
            <a:ext cx="1509446" cy="1431957"/>
            <a:chOff x="6283092" y="1659669"/>
            <a:chExt cx="2583755" cy="1431957"/>
          </a:xfrm>
        </p:grpSpPr>
        <p:grpSp>
          <p:nvGrpSpPr>
            <p:cNvPr id="102" name="Group 101">
              <a:extLst>
                <a:ext uri="{FF2B5EF4-FFF2-40B4-BE49-F238E27FC236}">
                  <a16:creationId xmlns:a16="http://schemas.microsoft.com/office/drawing/2014/main" id="{71151790-89E2-F0D1-F8F6-F74AB6ECBDA7}"/>
                </a:ext>
              </a:extLst>
            </p:cNvPr>
            <p:cNvGrpSpPr/>
            <p:nvPr/>
          </p:nvGrpSpPr>
          <p:grpSpPr>
            <a:xfrm flipH="1">
              <a:off x="6283092" y="1659669"/>
              <a:ext cx="2582378" cy="554715"/>
              <a:chOff x="3828891" y="1675358"/>
              <a:chExt cx="2073278" cy="442029"/>
            </a:xfrm>
          </p:grpSpPr>
          <p:sp>
            <p:nvSpPr>
              <p:cNvPr id="103" name="Arc 102">
                <a:extLst>
                  <a:ext uri="{FF2B5EF4-FFF2-40B4-BE49-F238E27FC236}">
                    <a16:creationId xmlns:a16="http://schemas.microsoft.com/office/drawing/2014/main" id="{5D6E36BE-2B76-8F51-0F6A-33F4E848E698}"/>
                  </a:ext>
                </a:extLst>
              </p:cNvPr>
              <p:cNvSpPr/>
              <p:nvPr/>
            </p:nvSpPr>
            <p:spPr>
              <a:xfrm flipH="1">
                <a:off x="3828891" y="1700513"/>
                <a:ext cx="707606" cy="416874"/>
              </a:xfrm>
              <a:prstGeom prst="arc">
                <a:avLst>
                  <a:gd name="adj1" fmla="val 17341860"/>
                  <a:gd name="adj2" fmla="val 0"/>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45B41257-27AE-1380-3AB7-E381BB42C955}"/>
                  </a:ext>
                </a:extLst>
              </p:cNvPr>
              <p:cNvCxnSpPr>
                <a:cxnSpLocks/>
                <a:endCxn id="103" idx="0"/>
              </p:cNvCxnSpPr>
              <p:nvPr/>
            </p:nvCxnSpPr>
            <p:spPr>
              <a:xfrm flipH="1">
                <a:off x="4065679" y="1675358"/>
                <a:ext cx="1836490" cy="36886"/>
              </a:xfrm>
              <a:prstGeom prst="line">
                <a:avLst/>
              </a:prstGeom>
              <a:ln w="38100">
                <a:solidFill>
                  <a:schemeClr val="accent3"/>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5" name="Straight Connector 114">
              <a:extLst>
                <a:ext uri="{FF2B5EF4-FFF2-40B4-BE49-F238E27FC236}">
                  <a16:creationId xmlns:a16="http://schemas.microsoft.com/office/drawing/2014/main" id="{1A42F333-5AC3-D34E-ED91-1E4B1FAAA5E5}"/>
                </a:ext>
              </a:extLst>
            </p:cNvPr>
            <p:cNvCxnSpPr>
              <a:cxnSpLocks/>
            </p:cNvCxnSpPr>
            <p:nvPr/>
          </p:nvCxnSpPr>
          <p:spPr>
            <a:xfrm>
              <a:off x="8865469" y="1952811"/>
              <a:ext cx="1378" cy="1138815"/>
            </a:xfrm>
            <a:prstGeom prst="line">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3A34D6EB-5A3E-9EAB-8EAB-588FD8A6A148}"/>
              </a:ext>
            </a:extLst>
          </p:cNvPr>
          <p:cNvGrpSpPr/>
          <p:nvPr/>
        </p:nvGrpSpPr>
        <p:grpSpPr>
          <a:xfrm>
            <a:off x="6284471" y="3302639"/>
            <a:ext cx="1588928" cy="1442033"/>
            <a:chOff x="6211901" y="3186527"/>
            <a:chExt cx="2678414" cy="1442033"/>
          </a:xfrm>
        </p:grpSpPr>
        <p:sp>
          <p:nvSpPr>
            <p:cNvPr id="31" name="Left Bracket 30">
              <a:extLst>
                <a:ext uri="{FF2B5EF4-FFF2-40B4-BE49-F238E27FC236}">
                  <a16:creationId xmlns:a16="http://schemas.microsoft.com/office/drawing/2014/main" id="{FD48CE33-4A94-9206-05AF-4F1353C08631}"/>
                </a:ext>
              </a:extLst>
            </p:cNvPr>
            <p:cNvSpPr/>
            <p:nvPr/>
          </p:nvSpPr>
          <p:spPr>
            <a:xfrm rot="16200000">
              <a:off x="7322432" y="3060678"/>
              <a:ext cx="457351" cy="2678414"/>
            </a:xfrm>
            <a:prstGeom prst="leftBracket">
              <a:avLst>
                <a:gd name="adj" fmla="val 76271"/>
              </a:avLst>
            </a:prstGeom>
            <a:ln w="19050">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14pt" pitchFamily="2" charset="0"/>
              </a:endParaRPr>
            </a:p>
          </p:txBody>
        </p:sp>
        <p:cxnSp>
          <p:nvCxnSpPr>
            <p:cNvPr id="121" name="Straight Connector 120">
              <a:extLst>
                <a:ext uri="{FF2B5EF4-FFF2-40B4-BE49-F238E27FC236}">
                  <a16:creationId xmlns:a16="http://schemas.microsoft.com/office/drawing/2014/main" id="{D5BCDF79-149B-9794-4900-CEDA10C63345}"/>
                </a:ext>
              </a:extLst>
            </p:cNvPr>
            <p:cNvCxnSpPr>
              <a:cxnSpLocks/>
              <a:endCxn id="31" idx="2"/>
            </p:cNvCxnSpPr>
            <p:nvPr/>
          </p:nvCxnSpPr>
          <p:spPr>
            <a:xfrm>
              <a:off x="8890315" y="3186527"/>
              <a:ext cx="0" cy="984683"/>
            </a:xfrm>
            <a:prstGeom prst="line">
              <a:avLst/>
            </a:prstGeom>
            <a:ln w="19050">
              <a:solidFill>
                <a:schemeClr val="bg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29AA413-9AFB-207D-1F91-CD65AD957919}"/>
              </a:ext>
            </a:extLst>
          </p:cNvPr>
          <p:cNvGrpSpPr/>
          <p:nvPr/>
        </p:nvGrpSpPr>
        <p:grpSpPr>
          <a:xfrm>
            <a:off x="5493239" y="2202499"/>
            <a:ext cx="1573060" cy="2267145"/>
            <a:chOff x="1493587" y="1349155"/>
            <a:chExt cx="1573060" cy="2267145"/>
          </a:xfrm>
        </p:grpSpPr>
        <p:sp>
          <p:nvSpPr>
            <p:cNvPr id="3" name="Rectangle: Rounded Corners 2">
              <a:extLst>
                <a:ext uri="{FF2B5EF4-FFF2-40B4-BE49-F238E27FC236}">
                  <a16:creationId xmlns:a16="http://schemas.microsoft.com/office/drawing/2014/main" id="{F75FF5C2-B914-53CA-E08D-0C941707DA2E}"/>
                </a:ext>
              </a:extLst>
            </p:cNvPr>
            <p:cNvSpPr/>
            <p:nvPr/>
          </p:nvSpPr>
          <p:spPr>
            <a:xfrm>
              <a:off x="1493587"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4" name="Rectangle: Rounded Corners 3">
              <a:extLst>
                <a:ext uri="{FF2B5EF4-FFF2-40B4-BE49-F238E27FC236}">
                  <a16:creationId xmlns:a16="http://schemas.microsoft.com/office/drawing/2014/main" id="{300BFCFF-57B3-10A4-D674-2A6E30C8B932}"/>
                </a:ext>
              </a:extLst>
            </p:cNvPr>
            <p:cNvSpPr/>
            <p:nvPr/>
          </p:nvSpPr>
          <p:spPr>
            <a:xfrm>
              <a:off x="2030572"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0" name="Rectangle: Rounded Corners 9">
              <a:extLst>
                <a:ext uri="{FF2B5EF4-FFF2-40B4-BE49-F238E27FC236}">
                  <a16:creationId xmlns:a16="http://schemas.microsoft.com/office/drawing/2014/main" id="{936251EE-0580-6C50-1CBB-EA34BA4D8B0E}"/>
                </a:ext>
              </a:extLst>
            </p:cNvPr>
            <p:cNvSpPr/>
            <p:nvPr/>
          </p:nvSpPr>
          <p:spPr>
            <a:xfrm>
              <a:off x="2567556"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4" name="Rectangle: Rounded Corners 13">
              <a:extLst>
                <a:ext uri="{FF2B5EF4-FFF2-40B4-BE49-F238E27FC236}">
                  <a16:creationId xmlns:a16="http://schemas.microsoft.com/office/drawing/2014/main" id="{D010D0FF-40CF-C07F-BF42-73FF61D16F24}"/>
                </a:ext>
              </a:extLst>
            </p:cNvPr>
            <p:cNvSpPr/>
            <p:nvPr/>
          </p:nvSpPr>
          <p:spPr>
            <a:xfrm>
              <a:off x="1502988"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5" name="Rectangle: Rounded Corners 14">
              <a:extLst>
                <a:ext uri="{FF2B5EF4-FFF2-40B4-BE49-F238E27FC236}">
                  <a16:creationId xmlns:a16="http://schemas.microsoft.com/office/drawing/2014/main" id="{ADDCEAEA-A815-0992-8E33-B86160FC9760}"/>
                </a:ext>
              </a:extLst>
            </p:cNvPr>
            <p:cNvSpPr/>
            <p:nvPr/>
          </p:nvSpPr>
          <p:spPr>
            <a:xfrm>
              <a:off x="2039973"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3" name="Rectangle: Rounded Corners 32">
              <a:extLst>
                <a:ext uri="{FF2B5EF4-FFF2-40B4-BE49-F238E27FC236}">
                  <a16:creationId xmlns:a16="http://schemas.microsoft.com/office/drawing/2014/main" id="{460E79BC-DD3D-EB0D-FB54-ABE0AB3C4AD6}"/>
                </a:ext>
              </a:extLst>
            </p:cNvPr>
            <p:cNvSpPr/>
            <p:nvPr/>
          </p:nvSpPr>
          <p:spPr>
            <a:xfrm>
              <a:off x="2576957"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4" name="Rectangle: Rounded Corners 33">
              <a:extLst>
                <a:ext uri="{FF2B5EF4-FFF2-40B4-BE49-F238E27FC236}">
                  <a16:creationId xmlns:a16="http://schemas.microsoft.com/office/drawing/2014/main" id="{D8D3ADC5-A4B6-BFC6-979F-69EB766362B5}"/>
                </a:ext>
              </a:extLst>
            </p:cNvPr>
            <p:cNvSpPr/>
            <p:nvPr/>
          </p:nvSpPr>
          <p:spPr>
            <a:xfrm>
              <a:off x="1493587"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5" name="Rectangle: Rounded Corners 34">
              <a:extLst>
                <a:ext uri="{FF2B5EF4-FFF2-40B4-BE49-F238E27FC236}">
                  <a16:creationId xmlns:a16="http://schemas.microsoft.com/office/drawing/2014/main" id="{AA901C8E-34EC-FF29-5691-ED8BC4AEF4A2}"/>
                </a:ext>
              </a:extLst>
            </p:cNvPr>
            <p:cNvSpPr/>
            <p:nvPr/>
          </p:nvSpPr>
          <p:spPr>
            <a:xfrm>
              <a:off x="2030572"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6" name="Rectangle: Rounded Corners 35">
              <a:extLst>
                <a:ext uri="{FF2B5EF4-FFF2-40B4-BE49-F238E27FC236}">
                  <a16:creationId xmlns:a16="http://schemas.microsoft.com/office/drawing/2014/main" id="{F4F9221C-D93A-48A1-81B4-CE0D30E6C92E}"/>
                </a:ext>
              </a:extLst>
            </p:cNvPr>
            <p:cNvSpPr/>
            <p:nvPr/>
          </p:nvSpPr>
          <p:spPr>
            <a:xfrm>
              <a:off x="2567556"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7" name="Rectangle: Rounded Corners 36">
              <a:extLst>
                <a:ext uri="{FF2B5EF4-FFF2-40B4-BE49-F238E27FC236}">
                  <a16:creationId xmlns:a16="http://schemas.microsoft.com/office/drawing/2014/main" id="{FB3D5539-68C4-32D5-3D2E-51227DB6F962}"/>
                </a:ext>
              </a:extLst>
            </p:cNvPr>
            <p:cNvSpPr/>
            <p:nvPr/>
          </p:nvSpPr>
          <p:spPr>
            <a:xfrm>
              <a:off x="1502988"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8" name="Rectangle: Rounded Corners 37">
              <a:extLst>
                <a:ext uri="{FF2B5EF4-FFF2-40B4-BE49-F238E27FC236}">
                  <a16:creationId xmlns:a16="http://schemas.microsoft.com/office/drawing/2014/main" id="{72ABEDB4-52A0-D070-CFC3-EE040DFEB52E}"/>
                </a:ext>
              </a:extLst>
            </p:cNvPr>
            <p:cNvSpPr/>
            <p:nvPr/>
          </p:nvSpPr>
          <p:spPr>
            <a:xfrm>
              <a:off x="2039973" y="3093081"/>
              <a:ext cx="489690" cy="523219"/>
            </a:xfrm>
            <a:prstGeom prst="roundRect">
              <a:avLst/>
            </a:prstGeom>
            <a:solidFill>
              <a:srgbClr val="FF39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45" name="Rectangle: Rounded Corners 44">
              <a:extLst>
                <a:ext uri="{FF2B5EF4-FFF2-40B4-BE49-F238E27FC236}">
                  <a16:creationId xmlns:a16="http://schemas.microsoft.com/office/drawing/2014/main" id="{6DD066A6-2085-30A0-C79E-3B5103257043}"/>
                </a:ext>
              </a:extLst>
            </p:cNvPr>
            <p:cNvSpPr/>
            <p:nvPr/>
          </p:nvSpPr>
          <p:spPr>
            <a:xfrm>
              <a:off x="2576957"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grpSp>
      <p:cxnSp>
        <p:nvCxnSpPr>
          <p:cNvPr id="19" name="Straight Connector 18">
            <a:extLst>
              <a:ext uri="{FF2B5EF4-FFF2-40B4-BE49-F238E27FC236}">
                <a16:creationId xmlns:a16="http://schemas.microsoft.com/office/drawing/2014/main" id="{ABB87047-ECD1-D534-87A7-A732D62CB82F}"/>
              </a:ext>
            </a:extLst>
          </p:cNvPr>
          <p:cNvCxnSpPr>
            <a:cxnSpLocks/>
          </p:cNvCxnSpPr>
          <p:nvPr/>
        </p:nvCxnSpPr>
        <p:spPr>
          <a:xfrm flipH="1">
            <a:off x="4794023" y="1991472"/>
            <a:ext cx="7752" cy="394008"/>
          </a:xfrm>
          <a:prstGeom prst="line">
            <a:avLst/>
          </a:prstGeom>
          <a:ln w="1905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92735F1-7D00-7167-AB37-D751D3ACB50B}"/>
              </a:ext>
            </a:extLst>
          </p:cNvPr>
          <p:cNvSpPr txBox="1"/>
          <p:nvPr/>
        </p:nvSpPr>
        <p:spPr>
          <a:xfrm>
            <a:off x="2167956" y="3343094"/>
            <a:ext cx="2542684"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Intellectual Protection</a:t>
            </a:r>
          </a:p>
        </p:txBody>
      </p:sp>
      <p:sp>
        <p:nvSpPr>
          <p:cNvPr id="40" name="TextBox 39">
            <a:extLst>
              <a:ext uri="{FF2B5EF4-FFF2-40B4-BE49-F238E27FC236}">
                <a16:creationId xmlns:a16="http://schemas.microsoft.com/office/drawing/2014/main" id="{04BE67B3-0CF4-FCE9-B710-72677799A7F2}"/>
              </a:ext>
            </a:extLst>
          </p:cNvPr>
          <p:cNvSpPr txBox="1"/>
          <p:nvPr/>
        </p:nvSpPr>
        <p:spPr>
          <a:xfrm>
            <a:off x="3422465" y="3784465"/>
            <a:ext cx="1263487"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Packaging</a:t>
            </a:r>
          </a:p>
        </p:txBody>
      </p:sp>
      <p:sp>
        <p:nvSpPr>
          <p:cNvPr id="42" name="Rectangle 41">
            <a:extLst>
              <a:ext uri="{FF2B5EF4-FFF2-40B4-BE49-F238E27FC236}">
                <a16:creationId xmlns:a16="http://schemas.microsoft.com/office/drawing/2014/main" id="{E8442EB9-6989-ED5F-E4F4-FF794453AB87}"/>
              </a:ext>
            </a:extLst>
          </p:cNvPr>
          <p:cNvSpPr/>
          <p:nvPr/>
        </p:nvSpPr>
        <p:spPr>
          <a:xfrm>
            <a:off x="1843314" y="348343"/>
            <a:ext cx="9245600" cy="59994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1620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Rounded Corners 86">
            <a:extLst>
              <a:ext uri="{FF2B5EF4-FFF2-40B4-BE49-F238E27FC236}">
                <a16:creationId xmlns:a16="http://schemas.microsoft.com/office/drawing/2014/main" id="{84518D32-6567-9FE8-577A-5AA2AEC2B3B2}"/>
              </a:ext>
            </a:extLst>
          </p:cNvPr>
          <p:cNvSpPr/>
          <p:nvPr/>
        </p:nvSpPr>
        <p:spPr>
          <a:xfrm>
            <a:off x="147484" y="3893574"/>
            <a:ext cx="6296300" cy="2705533"/>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14FE29-F4CA-B45A-F468-EEA678DA65F7}"/>
              </a:ext>
            </a:extLst>
          </p:cNvPr>
          <p:cNvSpPr txBox="1"/>
          <p:nvPr/>
        </p:nvSpPr>
        <p:spPr>
          <a:xfrm>
            <a:off x="995448" y="740222"/>
            <a:ext cx="4200189" cy="707886"/>
          </a:xfrm>
          <a:prstGeom prst="rect">
            <a:avLst/>
          </a:prstGeom>
          <a:noFill/>
        </p:spPr>
        <p:txBody>
          <a:bodyPr wrap="none" rtlCol="0">
            <a:spAutoFit/>
          </a:bodyPr>
          <a:lstStyle/>
          <a:p>
            <a:r>
              <a:rPr lang="en-US" sz="4000" b="1" dirty="0">
                <a:solidFill>
                  <a:schemeClr val="bg1"/>
                </a:solidFill>
                <a:latin typeface="DM Sans 14pt" pitchFamily="2" charset="0"/>
                <a:ea typeface="Cambria Math" panose="02040503050406030204" pitchFamily="18" charset="0"/>
              </a:rPr>
              <a:t>Design Domains</a:t>
            </a:r>
            <a:endParaRPr lang="en-US" sz="2400" dirty="0">
              <a:solidFill>
                <a:schemeClr val="bg1"/>
              </a:solidFill>
              <a:latin typeface="DM Sans 14pt" pitchFamily="2" charset="0"/>
              <a:ea typeface="Cambria Math" panose="02040503050406030204" pitchFamily="18" charset="0"/>
            </a:endParaRPr>
          </a:p>
        </p:txBody>
      </p:sp>
      <p:sp>
        <p:nvSpPr>
          <p:cNvPr id="52" name="Rectangle: Rounded Corners 51">
            <a:extLst>
              <a:ext uri="{FF2B5EF4-FFF2-40B4-BE49-F238E27FC236}">
                <a16:creationId xmlns:a16="http://schemas.microsoft.com/office/drawing/2014/main" id="{4462B428-E5A3-FE72-AA41-76CFE569B340}"/>
              </a:ext>
            </a:extLst>
          </p:cNvPr>
          <p:cNvSpPr/>
          <p:nvPr/>
        </p:nvSpPr>
        <p:spPr>
          <a:xfrm>
            <a:off x="943761" y="1775707"/>
            <a:ext cx="1188720" cy="11887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aze outline">
            <a:extLst>
              <a:ext uri="{FF2B5EF4-FFF2-40B4-BE49-F238E27FC236}">
                <a16:creationId xmlns:a16="http://schemas.microsoft.com/office/drawing/2014/main" id="{BB732939-422D-D9AF-69E9-9F5F446EF0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5669" y="1913031"/>
            <a:ext cx="914400" cy="914400"/>
          </a:xfrm>
          <a:prstGeom prst="rect">
            <a:avLst/>
          </a:prstGeom>
        </p:spPr>
      </p:pic>
      <p:grpSp>
        <p:nvGrpSpPr>
          <p:cNvPr id="58" name="Group 57">
            <a:extLst>
              <a:ext uri="{FF2B5EF4-FFF2-40B4-BE49-F238E27FC236}">
                <a16:creationId xmlns:a16="http://schemas.microsoft.com/office/drawing/2014/main" id="{D65DD6CF-CA61-CFC3-0AAB-359803CA51B6}"/>
              </a:ext>
            </a:extLst>
          </p:cNvPr>
          <p:cNvGrpSpPr/>
          <p:nvPr/>
        </p:nvGrpSpPr>
        <p:grpSpPr>
          <a:xfrm>
            <a:off x="2777477" y="1775707"/>
            <a:ext cx="1188720" cy="1188720"/>
            <a:chOff x="2692004" y="1480739"/>
            <a:chExt cx="1188720" cy="1188720"/>
          </a:xfrm>
        </p:grpSpPr>
        <p:sp>
          <p:nvSpPr>
            <p:cNvPr id="53" name="Rectangle: Rounded Corners 52">
              <a:extLst>
                <a:ext uri="{FF2B5EF4-FFF2-40B4-BE49-F238E27FC236}">
                  <a16:creationId xmlns:a16="http://schemas.microsoft.com/office/drawing/2014/main" id="{1FCB064C-6067-B1FB-A7B9-47618DDE4DA5}"/>
                </a:ext>
              </a:extLst>
            </p:cNvPr>
            <p:cNvSpPr/>
            <p:nvPr/>
          </p:nvSpPr>
          <p:spPr>
            <a:xfrm>
              <a:off x="2692004" y="1480739"/>
              <a:ext cx="1188720" cy="11887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Graphic 50" descr="Battery charging outline">
              <a:extLst>
                <a:ext uri="{FF2B5EF4-FFF2-40B4-BE49-F238E27FC236}">
                  <a16:creationId xmlns:a16="http://schemas.microsoft.com/office/drawing/2014/main" id="{F7F64BEA-13A4-669F-C41B-F9FD58CA8E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43912" y="1607997"/>
              <a:ext cx="914400" cy="914400"/>
            </a:xfrm>
            <a:prstGeom prst="rect">
              <a:avLst/>
            </a:prstGeom>
          </p:spPr>
        </p:pic>
      </p:grpSp>
      <p:sp>
        <p:nvSpPr>
          <p:cNvPr id="54" name="Rectangle: Rounded Corners 53">
            <a:extLst>
              <a:ext uri="{FF2B5EF4-FFF2-40B4-BE49-F238E27FC236}">
                <a16:creationId xmlns:a16="http://schemas.microsoft.com/office/drawing/2014/main" id="{8D46D903-8E1D-2B3B-57B2-42E2AD63B3B8}"/>
              </a:ext>
            </a:extLst>
          </p:cNvPr>
          <p:cNvSpPr/>
          <p:nvPr/>
        </p:nvSpPr>
        <p:spPr>
          <a:xfrm>
            <a:off x="4686750" y="1775707"/>
            <a:ext cx="1188720" cy="11887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Rounded Corners 54">
            <a:extLst>
              <a:ext uri="{FF2B5EF4-FFF2-40B4-BE49-F238E27FC236}">
                <a16:creationId xmlns:a16="http://schemas.microsoft.com/office/drawing/2014/main" id="{55D30D66-0E9E-EB51-D627-A86E1EA76005}"/>
              </a:ext>
            </a:extLst>
          </p:cNvPr>
          <p:cNvSpPr/>
          <p:nvPr/>
        </p:nvSpPr>
        <p:spPr>
          <a:xfrm>
            <a:off x="6487478" y="1775707"/>
            <a:ext cx="1188720" cy="11887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D63B388D-7020-1B10-23A6-F53138D2F319}"/>
              </a:ext>
            </a:extLst>
          </p:cNvPr>
          <p:cNvSpPr/>
          <p:nvPr/>
        </p:nvSpPr>
        <p:spPr>
          <a:xfrm>
            <a:off x="8396751" y="1743076"/>
            <a:ext cx="1188720" cy="11887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Sustainability outline">
            <a:extLst>
              <a:ext uri="{FF2B5EF4-FFF2-40B4-BE49-F238E27FC236}">
                <a16:creationId xmlns:a16="http://schemas.microsoft.com/office/drawing/2014/main" id="{0617A013-01B9-0C7D-A2F7-2F2F26AD87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33911" y="1880236"/>
            <a:ext cx="914400" cy="914400"/>
          </a:xfrm>
          <a:prstGeom prst="rect">
            <a:avLst/>
          </a:prstGeom>
        </p:spPr>
      </p:pic>
      <p:pic>
        <p:nvPicPr>
          <p:cNvPr id="16" name="Graphic 15" descr="Processor outline">
            <a:extLst>
              <a:ext uri="{FF2B5EF4-FFF2-40B4-BE49-F238E27FC236}">
                <a16:creationId xmlns:a16="http://schemas.microsoft.com/office/drawing/2014/main" id="{13FF8804-7233-980A-B243-985302E5179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24638" y="1916674"/>
            <a:ext cx="914400" cy="914400"/>
          </a:xfrm>
          <a:prstGeom prst="rect">
            <a:avLst/>
          </a:prstGeom>
        </p:spPr>
      </p:pic>
      <p:pic>
        <p:nvPicPr>
          <p:cNvPr id="47" name="Graphic 46" descr="Music note outline">
            <a:extLst>
              <a:ext uri="{FF2B5EF4-FFF2-40B4-BE49-F238E27FC236}">
                <a16:creationId xmlns:a16="http://schemas.microsoft.com/office/drawing/2014/main" id="{BC951C36-9496-A10E-6604-2AA1D661BCB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4147" y="1913031"/>
            <a:ext cx="914400" cy="914400"/>
          </a:xfrm>
          <a:prstGeom prst="rect">
            <a:avLst/>
          </a:prstGeom>
        </p:spPr>
      </p:pic>
      <p:sp>
        <p:nvSpPr>
          <p:cNvPr id="59" name="TextBox 58">
            <a:extLst>
              <a:ext uri="{FF2B5EF4-FFF2-40B4-BE49-F238E27FC236}">
                <a16:creationId xmlns:a16="http://schemas.microsoft.com/office/drawing/2014/main" id="{6B007A60-4B7A-84CB-9119-AA860A52979A}"/>
              </a:ext>
            </a:extLst>
          </p:cNvPr>
          <p:cNvSpPr txBox="1"/>
          <p:nvPr/>
        </p:nvSpPr>
        <p:spPr>
          <a:xfrm>
            <a:off x="1017786" y="2964427"/>
            <a:ext cx="1040670" cy="646331"/>
          </a:xfrm>
          <a:prstGeom prst="rect">
            <a:avLst/>
          </a:prstGeom>
          <a:noFill/>
        </p:spPr>
        <p:txBody>
          <a:bodyPr wrap="none" rtlCol="0">
            <a:spAutoFit/>
          </a:bodyPr>
          <a:lstStyle/>
          <a:p>
            <a:r>
              <a:rPr lang="en-US" dirty="0">
                <a:solidFill>
                  <a:schemeClr val="bg1"/>
                </a:solidFill>
              </a:rPr>
              <a:t>Games &amp;</a:t>
            </a:r>
          </a:p>
          <a:p>
            <a:r>
              <a:rPr lang="en-US" dirty="0">
                <a:solidFill>
                  <a:schemeClr val="bg1"/>
                </a:solidFill>
              </a:rPr>
              <a:t> Puzzles</a:t>
            </a:r>
          </a:p>
        </p:txBody>
      </p:sp>
      <p:sp>
        <p:nvSpPr>
          <p:cNvPr id="60" name="TextBox 59">
            <a:extLst>
              <a:ext uri="{FF2B5EF4-FFF2-40B4-BE49-F238E27FC236}">
                <a16:creationId xmlns:a16="http://schemas.microsoft.com/office/drawing/2014/main" id="{B72072A4-FA63-E895-B0E4-006709D9A7B8}"/>
              </a:ext>
            </a:extLst>
          </p:cNvPr>
          <p:cNvSpPr txBox="1"/>
          <p:nvPr/>
        </p:nvSpPr>
        <p:spPr>
          <a:xfrm>
            <a:off x="2974421" y="3091685"/>
            <a:ext cx="824328" cy="369332"/>
          </a:xfrm>
          <a:prstGeom prst="rect">
            <a:avLst/>
          </a:prstGeom>
          <a:noFill/>
        </p:spPr>
        <p:txBody>
          <a:bodyPr wrap="none" rtlCol="0">
            <a:spAutoFit/>
          </a:bodyPr>
          <a:lstStyle/>
          <a:p>
            <a:r>
              <a:rPr lang="en-US" dirty="0">
                <a:solidFill>
                  <a:schemeClr val="bg1"/>
                </a:solidFill>
              </a:rPr>
              <a:t>Energy</a:t>
            </a:r>
          </a:p>
        </p:txBody>
      </p:sp>
      <p:sp>
        <p:nvSpPr>
          <p:cNvPr id="61" name="TextBox 60">
            <a:extLst>
              <a:ext uri="{FF2B5EF4-FFF2-40B4-BE49-F238E27FC236}">
                <a16:creationId xmlns:a16="http://schemas.microsoft.com/office/drawing/2014/main" id="{8EF25B5F-5567-1311-3B4F-FAED2B63BE32}"/>
              </a:ext>
            </a:extLst>
          </p:cNvPr>
          <p:cNvSpPr txBox="1"/>
          <p:nvPr/>
        </p:nvSpPr>
        <p:spPr>
          <a:xfrm>
            <a:off x="4949290" y="3102926"/>
            <a:ext cx="744114" cy="369332"/>
          </a:xfrm>
          <a:prstGeom prst="rect">
            <a:avLst/>
          </a:prstGeom>
          <a:noFill/>
        </p:spPr>
        <p:txBody>
          <a:bodyPr wrap="none" rtlCol="0">
            <a:spAutoFit/>
          </a:bodyPr>
          <a:lstStyle/>
          <a:p>
            <a:r>
              <a:rPr lang="en-US" dirty="0">
                <a:solidFill>
                  <a:schemeClr val="bg1"/>
                </a:solidFill>
              </a:rPr>
              <a:t>Music</a:t>
            </a:r>
          </a:p>
        </p:txBody>
      </p:sp>
      <p:sp>
        <p:nvSpPr>
          <p:cNvPr id="62" name="TextBox 61">
            <a:extLst>
              <a:ext uri="{FF2B5EF4-FFF2-40B4-BE49-F238E27FC236}">
                <a16:creationId xmlns:a16="http://schemas.microsoft.com/office/drawing/2014/main" id="{8DD69747-527C-2DDD-C6F0-BCC432DCF6C1}"/>
              </a:ext>
            </a:extLst>
          </p:cNvPr>
          <p:cNvSpPr txBox="1"/>
          <p:nvPr/>
        </p:nvSpPr>
        <p:spPr>
          <a:xfrm>
            <a:off x="6522604" y="3091685"/>
            <a:ext cx="1218603" cy="369332"/>
          </a:xfrm>
          <a:prstGeom prst="rect">
            <a:avLst/>
          </a:prstGeom>
          <a:noFill/>
        </p:spPr>
        <p:txBody>
          <a:bodyPr wrap="none" rtlCol="0">
            <a:spAutoFit/>
          </a:bodyPr>
          <a:lstStyle/>
          <a:p>
            <a:r>
              <a:rPr lang="en-US" dirty="0">
                <a:solidFill>
                  <a:schemeClr val="bg1"/>
                </a:solidFill>
              </a:rPr>
              <a:t>Computing</a:t>
            </a:r>
          </a:p>
        </p:txBody>
      </p:sp>
      <p:sp>
        <p:nvSpPr>
          <p:cNvPr id="63" name="TextBox 62">
            <a:extLst>
              <a:ext uri="{FF2B5EF4-FFF2-40B4-BE49-F238E27FC236}">
                <a16:creationId xmlns:a16="http://schemas.microsoft.com/office/drawing/2014/main" id="{16DE9E90-A16F-B9C1-6BE5-9256CB656EEA}"/>
              </a:ext>
            </a:extLst>
          </p:cNvPr>
          <p:cNvSpPr txBox="1"/>
          <p:nvPr/>
        </p:nvSpPr>
        <p:spPr>
          <a:xfrm>
            <a:off x="8275498" y="3102926"/>
            <a:ext cx="1431226" cy="369332"/>
          </a:xfrm>
          <a:prstGeom prst="rect">
            <a:avLst/>
          </a:prstGeom>
          <a:noFill/>
        </p:spPr>
        <p:txBody>
          <a:bodyPr wrap="none" rtlCol="0">
            <a:spAutoFit/>
          </a:bodyPr>
          <a:lstStyle/>
          <a:p>
            <a:r>
              <a:rPr lang="en-US" dirty="0">
                <a:solidFill>
                  <a:schemeClr val="bg1"/>
                </a:solidFill>
              </a:rPr>
              <a:t>Sustainability</a:t>
            </a:r>
          </a:p>
        </p:txBody>
      </p:sp>
      <p:sp>
        <p:nvSpPr>
          <p:cNvPr id="64" name="Rectangle: Rounded Corners 63">
            <a:extLst>
              <a:ext uri="{FF2B5EF4-FFF2-40B4-BE49-F238E27FC236}">
                <a16:creationId xmlns:a16="http://schemas.microsoft.com/office/drawing/2014/main" id="{17987692-6FC5-159A-5805-DE5A615F86E3}"/>
              </a:ext>
            </a:extLst>
          </p:cNvPr>
          <p:cNvSpPr/>
          <p:nvPr/>
        </p:nvSpPr>
        <p:spPr>
          <a:xfrm>
            <a:off x="10262488" y="1743076"/>
            <a:ext cx="1188720" cy="11887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85872EDC-0C09-6252-F794-4ED36923719F}"/>
              </a:ext>
            </a:extLst>
          </p:cNvPr>
          <p:cNvSpPr txBox="1"/>
          <p:nvPr/>
        </p:nvSpPr>
        <p:spPr>
          <a:xfrm>
            <a:off x="10362930" y="3102926"/>
            <a:ext cx="987835" cy="369332"/>
          </a:xfrm>
          <a:prstGeom prst="rect">
            <a:avLst/>
          </a:prstGeom>
          <a:noFill/>
        </p:spPr>
        <p:txBody>
          <a:bodyPr wrap="none" rtlCol="0">
            <a:spAutoFit/>
          </a:bodyPr>
          <a:lstStyle/>
          <a:p>
            <a:r>
              <a:rPr lang="en-US" dirty="0">
                <a:solidFill>
                  <a:schemeClr val="bg1"/>
                </a:solidFill>
              </a:rPr>
              <a:t>Robotics</a:t>
            </a:r>
          </a:p>
        </p:txBody>
      </p:sp>
      <p:sp>
        <p:nvSpPr>
          <p:cNvPr id="68" name="Oval 67">
            <a:extLst>
              <a:ext uri="{FF2B5EF4-FFF2-40B4-BE49-F238E27FC236}">
                <a16:creationId xmlns:a16="http://schemas.microsoft.com/office/drawing/2014/main" id="{9EB58F80-D436-4A31-3B2E-312547903E87}"/>
              </a:ext>
            </a:extLst>
          </p:cNvPr>
          <p:cNvSpPr/>
          <p:nvPr/>
        </p:nvSpPr>
        <p:spPr>
          <a:xfrm rot="228186">
            <a:off x="8844757" y="4703102"/>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69" name="Oval 68">
            <a:extLst>
              <a:ext uri="{FF2B5EF4-FFF2-40B4-BE49-F238E27FC236}">
                <a16:creationId xmlns:a16="http://schemas.microsoft.com/office/drawing/2014/main" id="{0F018AEA-FE39-1BB2-5920-4BA84EDA28E3}"/>
              </a:ext>
            </a:extLst>
          </p:cNvPr>
          <p:cNvSpPr/>
          <p:nvPr/>
        </p:nvSpPr>
        <p:spPr>
          <a:xfrm rot="228186">
            <a:off x="7896432" y="5120974"/>
            <a:ext cx="183468" cy="181615"/>
          </a:xfrm>
          <a:prstGeom prst="ellipse">
            <a:avLst/>
          </a:prstGeom>
          <a:solidFill>
            <a:srgbClr val="FFC700"/>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pic>
        <p:nvPicPr>
          <p:cNvPr id="71" name="Graphic 70" descr="Robot outline">
            <a:extLst>
              <a:ext uri="{FF2B5EF4-FFF2-40B4-BE49-F238E27FC236}">
                <a16:creationId xmlns:a16="http://schemas.microsoft.com/office/drawing/2014/main" id="{AC3DDA81-1E62-2C35-9A05-1CD5BB82F16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11784" y="1880236"/>
            <a:ext cx="914400" cy="914400"/>
          </a:xfrm>
          <a:prstGeom prst="rect">
            <a:avLst/>
          </a:prstGeom>
        </p:spPr>
      </p:pic>
      <p:pic>
        <p:nvPicPr>
          <p:cNvPr id="73" name="Graphic 72" descr="Treble clef with solid fill">
            <a:extLst>
              <a:ext uri="{FF2B5EF4-FFF2-40B4-BE49-F238E27FC236}">
                <a16:creationId xmlns:a16="http://schemas.microsoft.com/office/drawing/2014/main" id="{2B66BF15-14CA-8BF0-4BF9-7F35E63A2CF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71278" y="4200689"/>
            <a:ext cx="914400" cy="914400"/>
          </a:xfrm>
          <a:prstGeom prst="rect">
            <a:avLst/>
          </a:prstGeom>
        </p:spPr>
      </p:pic>
      <p:pic>
        <p:nvPicPr>
          <p:cNvPr id="75" name="Graphic 74" descr="Robot with solid fill">
            <a:extLst>
              <a:ext uri="{FF2B5EF4-FFF2-40B4-BE49-F238E27FC236}">
                <a16:creationId xmlns:a16="http://schemas.microsoft.com/office/drawing/2014/main" id="{B21EC57C-556E-5D3E-829D-7BD93DBA5C3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13077" y="4207919"/>
            <a:ext cx="914400" cy="914400"/>
          </a:xfrm>
          <a:prstGeom prst="rect">
            <a:avLst/>
          </a:prstGeom>
        </p:spPr>
      </p:pic>
      <p:pic>
        <p:nvPicPr>
          <p:cNvPr id="77" name="Graphic 76" descr="Sustainability with solid fill">
            <a:extLst>
              <a:ext uri="{FF2B5EF4-FFF2-40B4-BE49-F238E27FC236}">
                <a16:creationId xmlns:a16="http://schemas.microsoft.com/office/drawing/2014/main" id="{58B3444D-007A-63AB-92F8-8BB238675E7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41943" y="5449299"/>
            <a:ext cx="914400" cy="914400"/>
          </a:xfrm>
          <a:prstGeom prst="rect">
            <a:avLst/>
          </a:prstGeom>
        </p:spPr>
      </p:pic>
      <p:pic>
        <p:nvPicPr>
          <p:cNvPr id="79" name="Graphic 78" descr="Processor with solid fill">
            <a:extLst>
              <a:ext uri="{FF2B5EF4-FFF2-40B4-BE49-F238E27FC236}">
                <a16:creationId xmlns:a16="http://schemas.microsoft.com/office/drawing/2014/main" id="{70BF13A6-19CB-233F-E631-89A4FDFFC03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392224" y="5547547"/>
            <a:ext cx="914400" cy="914400"/>
          </a:xfrm>
          <a:prstGeom prst="rect">
            <a:avLst/>
          </a:prstGeom>
        </p:spPr>
      </p:pic>
      <p:pic>
        <p:nvPicPr>
          <p:cNvPr id="81" name="Graphic 80" descr="Battery charging with solid fill">
            <a:extLst>
              <a:ext uri="{FF2B5EF4-FFF2-40B4-BE49-F238E27FC236}">
                <a16:creationId xmlns:a16="http://schemas.microsoft.com/office/drawing/2014/main" id="{F1F8B642-1C8B-E8C0-5BFB-C27B804A206A}"/>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975288" y="5562280"/>
            <a:ext cx="914400" cy="914400"/>
          </a:xfrm>
          <a:prstGeom prst="rect">
            <a:avLst/>
          </a:prstGeom>
        </p:spPr>
      </p:pic>
      <p:pic>
        <p:nvPicPr>
          <p:cNvPr id="83" name="Graphic 82" descr="Maze with solid fill">
            <a:extLst>
              <a:ext uri="{FF2B5EF4-FFF2-40B4-BE49-F238E27FC236}">
                <a16:creationId xmlns:a16="http://schemas.microsoft.com/office/drawing/2014/main" id="{4C97A7C4-2B06-2D15-E85C-774EC640D826}"/>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209189" y="4297381"/>
            <a:ext cx="914400" cy="914400"/>
          </a:xfrm>
          <a:prstGeom prst="rect">
            <a:avLst/>
          </a:prstGeom>
        </p:spPr>
      </p:pic>
      <p:pic>
        <p:nvPicPr>
          <p:cNvPr id="85" name="Graphic 84" descr="Tic Tac Toe with solid fill">
            <a:extLst>
              <a:ext uri="{FF2B5EF4-FFF2-40B4-BE49-F238E27FC236}">
                <a16:creationId xmlns:a16="http://schemas.microsoft.com/office/drawing/2014/main" id="{8DE36163-44C7-B622-0AAD-E91512717CF6}"/>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733717" y="5547547"/>
            <a:ext cx="914400" cy="914400"/>
          </a:xfrm>
          <a:prstGeom prst="rect">
            <a:avLst/>
          </a:prstGeom>
        </p:spPr>
      </p:pic>
    </p:spTree>
    <p:extLst>
      <p:ext uri="{BB962C8B-B14F-4D97-AF65-F5344CB8AC3E}">
        <p14:creationId xmlns:p14="http://schemas.microsoft.com/office/powerpoint/2010/main" val="965528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ilbox with solid fill">
            <a:extLst>
              <a:ext uri="{FF2B5EF4-FFF2-40B4-BE49-F238E27FC236}">
                <a16:creationId xmlns:a16="http://schemas.microsoft.com/office/drawing/2014/main" id="{DB8BC6FC-EDBD-98B7-5AF5-46BD20D4FB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42059" y="1083216"/>
            <a:ext cx="1101593" cy="1101593"/>
          </a:xfrm>
          <a:prstGeom prst="rect">
            <a:avLst/>
          </a:prstGeom>
        </p:spPr>
      </p:pic>
      <p:pic>
        <p:nvPicPr>
          <p:cNvPr id="7" name="Graphic 6" descr="Envelope with solid fill">
            <a:extLst>
              <a:ext uri="{FF2B5EF4-FFF2-40B4-BE49-F238E27FC236}">
                <a16:creationId xmlns:a16="http://schemas.microsoft.com/office/drawing/2014/main" id="{E0E84218-2B36-36A3-20BF-5AAD174AD1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2654" y="1176812"/>
            <a:ext cx="914400" cy="914400"/>
          </a:xfrm>
          <a:prstGeom prst="rect">
            <a:avLst/>
          </a:prstGeom>
        </p:spPr>
      </p:pic>
      <p:pic>
        <p:nvPicPr>
          <p:cNvPr id="9" name="Graphic 8" descr="Smart Phone with solid fill">
            <a:extLst>
              <a:ext uri="{FF2B5EF4-FFF2-40B4-BE49-F238E27FC236}">
                <a16:creationId xmlns:a16="http://schemas.microsoft.com/office/drawing/2014/main" id="{580F18D8-84C6-5913-63E9-64294A925C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3801" y="1176812"/>
            <a:ext cx="914400" cy="914400"/>
          </a:xfrm>
          <a:prstGeom prst="rect">
            <a:avLst/>
          </a:prstGeom>
        </p:spPr>
      </p:pic>
      <p:pic>
        <p:nvPicPr>
          <p:cNvPr id="14" name="Graphic 13" descr="Speech with solid fill">
            <a:extLst>
              <a:ext uri="{FF2B5EF4-FFF2-40B4-BE49-F238E27FC236}">
                <a16:creationId xmlns:a16="http://schemas.microsoft.com/office/drawing/2014/main" id="{7A62284E-CD96-8FEC-7C7A-50C59B7A78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72771" y="1176812"/>
            <a:ext cx="914400" cy="914400"/>
          </a:xfrm>
          <a:prstGeom prst="rect">
            <a:avLst/>
          </a:prstGeom>
        </p:spPr>
      </p:pic>
      <p:pic>
        <p:nvPicPr>
          <p:cNvPr id="16" name="Graphic 15" descr="@ with solid fill">
            <a:extLst>
              <a:ext uri="{FF2B5EF4-FFF2-40B4-BE49-F238E27FC236}">
                <a16:creationId xmlns:a16="http://schemas.microsoft.com/office/drawing/2014/main" id="{A194E88D-31A1-5A1C-47E7-57ECA10E09C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4510" y="1176812"/>
            <a:ext cx="914400" cy="914400"/>
          </a:xfrm>
          <a:prstGeom prst="rect">
            <a:avLst/>
          </a:prstGeom>
        </p:spPr>
      </p:pic>
      <p:pic>
        <p:nvPicPr>
          <p:cNvPr id="18" name="Graphic 17" descr="Marker with solid fill">
            <a:extLst>
              <a:ext uri="{FF2B5EF4-FFF2-40B4-BE49-F238E27FC236}">
                <a16:creationId xmlns:a16="http://schemas.microsoft.com/office/drawing/2014/main" id="{C84B5B93-B0ED-2060-3552-1A41E19BB96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60912" y="1176812"/>
            <a:ext cx="914400" cy="914400"/>
          </a:xfrm>
          <a:prstGeom prst="rect">
            <a:avLst/>
          </a:prstGeom>
        </p:spPr>
      </p:pic>
      <p:pic>
        <p:nvPicPr>
          <p:cNvPr id="1030" name="Picture 6" descr="linkedin icon">
            <a:extLst>
              <a:ext uri="{FF2B5EF4-FFF2-40B4-BE49-F238E27FC236}">
                <a16:creationId xmlns:a16="http://schemas.microsoft.com/office/drawing/2014/main" id="{24932E92-1565-7261-9AE6-F29450C6A6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67510" y="1176812"/>
            <a:ext cx="731286" cy="7312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X Social Media White icon PNG and SVG Vector Free Download">
            <a:extLst>
              <a:ext uri="{FF2B5EF4-FFF2-40B4-BE49-F238E27FC236}">
                <a16:creationId xmlns:a16="http://schemas.microsoft.com/office/drawing/2014/main" id="{ED03B382-3EF4-26BE-B901-8AC33D42EBE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99170" y="1297400"/>
            <a:ext cx="673224" cy="67322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Youtube App White icon PNG and SVG Vector Free Download">
            <a:extLst>
              <a:ext uri="{FF2B5EF4-FFF2-40B4-BE49-F238E27FC236}">
                <a16:creationId xmlns:a16="http://schemas.microsoft.com/office/drawing/2014/main" id="{534A1EE1-1E65-23FC-BA6E-16A00C0B557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96252" y="1176812"/>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D7EC109-C8F9-DEAD-FE8E-2DA6009BF0DA}"/>
              </a:ext>
            </a:extLst>
          </p:cNvPr>
          <p:cNvSpPr/>
          <p:nvPr/>
        </p:nvSpPr>
        <p:spPr>
          <a:xfrm>
            <a:off x="0" y="943897"/>
            <a:ext cx="12192000" cy="124091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Mailbox with solid fill">
            <a:extLst>
              <a:ext uri="{FF2B5EF4-FFF2-40B4-BE49-F238E27FC236}">
                <a16:creationId xmlns:a16="http://schemas.microsoft.com/office/drawing/2014/main" id="{798C2295-C605-15D8-5FA5-FCE34FF7DE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85426" y="3558867"/>
            <a:ext cx="699125" cy="699125"/>
          </a:xfrm>
          <a:prstGeom prst="rect">
            <a:avLst/>
          </a:prstGeom>
        </p:spPr>
      </p:pic>
      <p:pic>
        <p:nvPicPr>
          <p:cNvPr id="22" name="Graphic 21" descr="Envelope with solid fill">
            <a:extLst>
              <a:ext uri="{FF2B5EF4-FFF2-40B4-BE49-F238E27FC236}">
                <a16:creationId xmlns:a16="http://schemas.microsoft.com/office/drawing/2014/main" id="{B3E7C3CB-30F6-0B40-5731-8594B189F3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46461" y="3652464"/>
            <a:ext cx="580324" cy="580324"/>
          </a:xfrm>
          <a:prstGeom prst="rect">
            <a:avLst/>
          </a:prstGeom>
        </p:spPr>
      </p:pic>
      <p:pic>
        <p:nvPicPr>
          <p:cNvPr id="23" name="Graphic 22" descr="Smart Phone with solid fill">
            <a:extLst>
              <a:ext uri="{FF2B5EF4-FFF2-40B4-BE49-F238E27FC236}">
                <a16:creationId xmlns:a16="http://schemas.microsoft.com/office/drawing/2014/main" id="{A499F9F6-5A59-27A6-74F3-7939C280E3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6202" y="3652464"/>
            <a:ext cx="580324" cy="580324"/>
          </a:xfrm>
          <a:prstGeom prst="rect">
            <a:avLst/>
          </a:prstGeom>
        </p:spPr>
      </p:pic>
      <p:pic>
        <p:nvPicPr>
          <p:cNvPr id="24" name="Graphic 23" descr="Speech with solid fill">
            <a:extLst>
              <a:ext uri="{FF2B5EF4-FFF2-40B4-BE49-F238E27FC236}">
                <a16:creationId xmlns:a16="http://schemas.microsoft.com/office/drawing/2014/main" id="{2C985223-40FB-1E90-3810-346218879C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39521" y="3652464"/>
            <a:ext cx="580324" cy="580324"/>
          </a:xfrm>
          <a:prstGeom prst="rect">
            <a:avLst/>
          </a:prstGeom>
        </p:spPr>
      </p:pic>
      <p:pic>
        <p:nvPicPr>
          <p:cNvPr id="25" name="Graphic 24" descr="@ with solid fill">
            <a:extLst>
              <a:ext uri="{FF2B5EF4-FFF2-40B4-BE49-F238E27FC236}">
                <a16:creationId xmlns:a16="http://schemas.microsoft.com/office/drawing/2014/main" id="{13C08EE7-A447-7BCA-D6FA-47454C4495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10294" y="3652464"/>
            <a:ext cx="580324" cy="580324"/>
          </a:xfrm>
          <a:prstGeom prst="rect">
            <a:avLst/>
          </a:prstGeom>
        </p:spPr>
      </p:pic>
      <p:pic>
        <p:nvPicPr>
          <p:cNvPr id="26" name="Graphic 25" descr="Marker with solid fill">
            <a:extLst>
              <a:ext uri="{FF2B5EF4-FFF2-40B4-BE49-F238E27FC236}">
                <a16:creationId xmlns:a16="http://schemas.microsoft.com/office/drawing/2014/main" id="{71EFC4E6-85B2-AE98-48AE-F46C64C4EC2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375685" y="3652464"/>
            <a:ext cx="580324" cy="580324"/>
          </a:xfrm>
          <a:prstGeom prst="rect">
            <a:avLst/>
          </a:prstGeom>
        </p:spPr>
      </p:pic>
      <p:pic>
        <p:nvPicPr>
          <p:cNvPr id="27" name="Picture 6" descr="linkedin icon">
            <a:extLst>
              <a:ext uri="{FF2B5EF4-FFF2-40B4-BE49-F238E27FC236}">
                <a16:creationId xmlns:a16="http://schemas.microsoft.com/office/drawing/2014/main" id="{E2C9F117-DF18-EFBE-C1C2-B9F23195532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33451" y="3652463"/>
            <a:ext cx="464110" cy="46411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X Social Media White icon PNG and SVG Vector Free Download">
            <a:extLst>
              <a:ext uri="{FF2B5EF4-FFF2-40B4-BE49-F238E27FC236}">
                <a16:creationId xmlns:a16="http://schemas.microsoft.com/office/drawing/2014/main" id="{C38D2E2F-5767-0C06-FEDC-0AD6766EA02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04909" y="3773051"/>
            <a:ext cx="427261" cy="42726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Youtube App White icon PNG and SVG Vector Free Download">
            <a:extLst>
              <a:ext uri="{FF2B5EF4-FFF2-40B4-BE49-F238E27FC236}">
                <a16:creationId xmlns:a16="http://schemas.microsoft.com/office/drawing/2014/main" id="{0CE64218-1BF4-C4B2-77A5-3F25A766CB3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81070" y="3652464"/>
            <a:ext cx="580324" cy="58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063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48E97D-4B96-097B-4E61-E87D384ED3ED}"/>
              </a:ext>
            </a:extLst>
          </p:cNvPr>
          <p:cNvSpPr txBox="1"/>
          <p:nvPr/>
        </p:nvSpPr>
        <p:spPr>
          <a:xfrm>
            <a:off x="805004" y="1086693"/>
            <a:ext cx="11019363" cy="1862048"/>
          </a:xfrm>
          <a:prstGeom prst="rect">
            <a:avLst/>
          </a:prstGeom>
          <a:noFill/>
        </p:spPr>
        <p:txBody>
          <a:bodyPr wrap="square" rtlCol="0">
            <a:spAutoFit/>
          </a:bodyPr>
          <a:lstStyle/>
          <a:p>
            <a:r>
              <a:rPr lang="en-US" sz="11500" dirty="0">
                <a:solidFill>
                  <a:schemeClr val="bg1">
                    <a:lumMod val="85000"/>
                  </a:schemeClr>
                </a:solidFill>
                <a:latin typeface="DM Sans" pitchFamily="2" charset="0"/>
              </a:rPr>
              <a:t>ABOUT . . . . . </a:t>
            </a:r>
            <a:r>
              <a:rPr lang="en-US" sz="11500" dirty="0">
                <a:solidFill>
                  <a:srgbClr val="FF3901"/>
                </a:solidFill>
                <a:latin typeface="DM Sans" pitchFamily="2" charset="0"/>
              </a:rPr>
              <a:t>U S</a:t>
            </a:r>
          </a:p>
        </p:txBody>
      </p:sp>
      <p:grpSp>
        <p:nvGrpSpPr>
          <p:cNvPr id="16" name="Group 15">
            <a:extLst>
              <a:ext uri="{FF2B5EF4-FFF2-40B4-BE49-F238E27FC236}">
                <a16:creationId xmlns:a16="http://schemas.microsoft.com/office/drawing/2014/main" id="{3CDB4AA2-947B-F196-C9DD-3A1A4E180881}"/>
              </a:ext>
            </a:extLst>
          </p:cNvPr>
          <p:cNvGrpSpPr/>
          <p:nvPr/>
        </p:nvGrpSpPr>
        <p:grpSpPr>
          <a:xfrm>
            <a:off x="181682" y="1043448"/>
            <a:ext cx="415218" cy="1838942"/>
            <a:chOff x="534091" y="1022555"/>
            <a:chExt cx="808782" cy="2851354"/>
          </a:xfrm>
        </p:grpSpPr>
        <p:cxnSp>
          <p:nvCxnSpPr>
            <p:cNvPr id="8" name="Straight Connector 7">
              <a:extLst>
                <a:ext uri="{FF2B5EF4-FFF2-40B4-BE49-F238E27FC236}">
                  <a16:creationId xmlns:a16="http://schemas.microsoft.com/office/drawing/2014/main" id="{EFC8D4D8-5613-B727-0932-A1B2C987EF2A}"/>
                </a:ext>
              </a:extLst>
            </p:cNvPr>
            <p:cNvCxnSpPr/>
            <p:nvPr/>
          </p:nvCxnSpPr>
          <p:spPr>
            <a:xfrm flipH="1">
              <a:off x="546460" y="1074918"/>
              <a:ext cx="79641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24C0CD1-F3E4-B63C-726F-8FE4442647EF}"/>
                </a:ext>
              </a:extLst>
            </p:cNvPr>
            <p:cNvCxnSpPr/>
            <p:nvPr/>
          </p:nvCxnSpPr>
          <p:spPr>
            <a:xfrm flipH="1">
              <a:off x="534091" y="3820364"/>
              <a:ext cx="79641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422D7F-C761-2CA9-620B-E73AB0321B70}"/>
                </a:ext>
              </a:extLst>
            </p:cNvPr>
            <p:cNvCxnSpPr>
              <a:cxnSpLocks/>
            </p:cNvCxnSpPr>
            <p:nvPr/>
          </p:nvCxnSpPr>
          <p:spPr>
            <a:xfrm flipV="1">
              <a:off x="580115" y="1022555"/>
              <a:ext cx="0" cy="285135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86FC715-EF51-5702-C944-7E7C980FBFF2}"/>
              </a:ext>
            </a:extLst>
          </p:cNvPr>
          <p:cNvGrpSpPr/>
          <p:nvPr/>
        </p:nvGrpSpPr>
        <p:grpSpPr>
          <a:xfrm flipH="1">
            <a:off x="11386996" y="1008915"/>
            <a:ext cx="553798" cy="1838942"/>
            <a:chOff x="534091" y="1022555"/>
            <a:chExt cx="808782" cy="2851354"/>
          </a:xfrm>
        </p:grpSpPr>
        <p:cxnSp>
          <p:nvCxnSpPr>
            <p:cNvPr id="22" name="Straight Connector 21">
              <a:extLst>
                <a:ext uri="{FF2B5EF4-FFF2-40B4-BE49-F238E27FC236}">
                  <a16:creationId xmlns:a16="http://schemas.microsoft.com/office/drawing/2014/main" id="{8336A9C4-290B-DBE6-22C9-82562A1B1135}"/>
                </a:ext>
              </a:extLst>
            </p:cNvPr>
            <p:cNvCxnSpPr/>
            <p:nvPr/>
          </p:nvCxnSpPr>
          <p:spPr>
            <a:xfrm flipH="1">
              <a:off x="546460" y="1074918"/>
              <a:ext cx="79641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DA8E6C9-817D-4CA9-8C82-87419F62B0DD}"/>
                </a:ext>
              </a:extLst>
            </p:cNvPr>
            <p:cNvCxnSpPr/>
            <p:nvPr/>
          </p:nvCxnSpPr>
          <p:spPr>
            <a:xfrm flipH="1">
              <a:off x="534091" y="3820364"/>
              <a:ext cx="79641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80D7CD-4B44-2ABD-4F53-A65F459C33B7}"/>
                </a:ext>
              </a:extLst>
            </p:cNvPr>
            <p:cNvCxnSpPr>
              <a:cxnSpLocks/>
            </p:cNvCxnSpPr>
            <p:nvPr/>
          </p:nvCxnSpPr>
          <p:spPr>
            <a:xfrm flipV="1">
              <a:off x="580115" y="1022555"/>
              <a:ext cx="0" cy="285135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6" name="Picture 25">
            <a:extLst>
              <a:ext uri="{FF2B5EF4-FFF2-40B4-BE49-F238E27FC236}">
                <a16:creationId xmlns:a16="http://schemas.microsoft.com/office/drawing/2014/main" id="{719A596C-2EAA-D126-75C5-8B19FCB1704D}"/>
              </a:ext>
            </a:extLst>
          </p:cNvPr>
          <p:cNvPicPr>
            <a:picLocks noChangeAspect="1"/>
          </p:cNvPicPr>
          <p:nvPr/>
        </p:nvPicPr>
        <p:blipFill>
          <a:blip r:embed="rId2"/>
          <a:stretch>
            <a:fillRect/>
          </a:stretch>
        </p:blipFill>
        <p:spPr>
          <a:xfrm>
            <a:off x="5129212" y="3100387"/>
            <a:ext cx="1933575" cy="657225"/>
          </a:xfrm>
          <a:prstGeom prst="rect">
            <a:avLst/>
          </a:prstGeom>
          <a:solidFill>
            <a:srgbClr val="323232"/>
          </a:solidFill>
          <a:ln>
            <a:solidFill>
              <a:srgbClr val="323232"/>
            </a:solidFill>
          </a:ln>
        </p:spPr>
      </p:pic>
    </p:spTree>
    <p:extLst>
      <p:ext uri="{BB962C8B-B14F-4D97-AF65-F5344CB8AC3E}">
        <p14:creationId xmlns:p14="http://schemas.microsoft.com/office/powerpoint/2010/main" val="3320735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14FE29-F4CA-B45A-F468-EEA678DA65F7}"/>
              </a:ext>
            </a:extLst>
          </p:cNvPr>
          <p:cNvSpPr txBox="1"/>
          <p:nvPr/>
        </p:nvSpPr>
        <p:spPr>
          <a:xfrm>
            <a:off x="995448" y="740222"/>
            <a:ext cx="8794331"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Accelerate your Business Dominance with Product Crafts</a:t>
            </a:r>
          </a:p>
        </p:txBody>
      </p:sp>
      <p:sp>
        <p:nvSpPr>
          <p:cNvPr id="6" name="Oval 5">
            <a:extLst>
              <a:ext uri="{FF2B5EF4-FFF2-40B4-BE49-F238E27FC236}">
                <a16:creationId xmlns:a16="http://schemas.microsoft.com/office/drawing/2014/main" id="{11EB03E9-3086-29B8-B94A-4706D016C164}"/>
              </a:ext>
            </a:extLst>
          </p:cNvPr>
          <p:cNvSpPr/>
          <p:nvPr/>
        </p:nvSpPr>
        <p:spPr>
          <a:xfrm rot="228186">
            <a:off x="3695301" y="173294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D4AA99C5-BCCF-5F2E-5EE0-C553FF6D4759}"/>
              </a:ext>
            </a:extLst>
          </p:cNvPr>
          <p:cNvSpPr/>
          <p:nvPr/>
        </p:nvSpPr>
        <p:spPr>
          <a:xfrm rot="228186">
            <a:off x="3695301" y="2283282"/>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D42584B4-0C61-9088-DE56-CCDED81B19C5}"/>
              </a:ext>
            </a:extLst>
          </p:cNvPr>
          <p:cNvSpPr/>
          <p:nvPr/>
        </p:nvSpPr>
        <p:spPr>
          <a:xfrm rot="228186">
            <a:off x="3695301" y="2833614"/>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19242F09-C452-DD59-4385-21E7EA7F5D6A}"/>
              </a:ext>
            </a:extLst>
          </p:cNvPr>
          <p:cNvSpPr txBox="1"/>
          <p:nvPr/>
        </p:nvSpPr>
        <p:spPr>
          <a:xfrm>
            <a:off x="2716759" y="1634573"/>
            <a:ext cx="61266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Idea</a:t>
            </a:r>
          </a:p>
        </p:txBody>
      </p:sp>
      <p:sp>
        <p:nvSpPr>
          <p:cNvPr id="10" name="TextBox 9">
            <a:extLst>
              <a:ext uri="{FF2B5EF4-FFF2-40B4-BE49-F238E27FC236}">
                <a16:creationId xmlns:a16="http://schemas.microsoft.com/office/drawing/2014/main" id="{64053B27-550A-DA25-395D-D739209D589A}"/>
              </a:ext>
            </a:extLst>
          </p:cNvPr>
          <p:cNvSpPr txBox="1"/>
          <p:nvPr/>
        </p:nvSpPr>
        <p:spPr>
          <a:xfrm>
            <a:off x="2579515" y="2132748"/>
            <a:ext cx="85472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a:t>
            </a:r>
          </a:p>
        </p:txBody>
      </p:sp>
      <p:sp>
        <p:nvSpPr>
          <p:cNvPr id="11" name="TextBox 10">
            <a:extLst>
              <a:ext uri="{FF2B5EF4-FFF2-40B4-BE49-F238E27FC236}">
                <a16:creationId xmlns:a16="http://schemas.microsoft.com/office/drawing/2014/main" id="{4C91F3FA-DF76-0EFA-5393-35776B459577}"/>
              </a:ext>
            </a:extLst>
          </p:cNvPr>
          <p:cNvSpPr txBox="1"/>
          <p:nvPr/>
        </p:nvSpPr>
        <p:spPr>
          <a:xfrm>
            <a:off x="2329857" y="2739755"/>
            <a:ext cx="116506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Prototype</a:t>
            </a:r>
          </a:p>
        </p:txBody>
      </p:sp>
      <p:sp>
        <p:nvSpPr>
          <p:cNvPr id="12" name="TextBox 11">
            <a:extLst>
              <a:ext uri="{FF2B5EF4-FFF2-40B4-BE49-F238E27FC236}">
                <a16:creationId xmlns:a16="http://schemas.microsoft.com/office/drawing/2014/main" id="{F158B5A0-59A3-CA63-66D5-A074201DA802}"/>
              </a:ext>
            </a:extLst>
          </p:cNvPr>
          <p:cNvSpPr txBox="1"/>
          <p:nvPr/>
        </p:nvSpPr>
        <p:spPr>
          <a:xfrm>
            <a:off x="834346" y="3289311"/>
            <a:ext cx="272125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IP (Trade Secret / Patent)</a:t>
            </a:r>
          </a:p>
        </p:txBody>
      </p:sp>
      <p:sp>
        <p:nvSpPr>
          <p:cNvPr id="13" name="Oval 12">
            <a:extLst>
              <a:ext uri="{FF2B5EF4-FFF2-40B4-BE49-F238E27FC236}">
                <a16:creationId xmlns:a16="http://schemas.microsoft.com/office/drawing/2014/main" id="{F1C69871-4602-F5C0-C7CD-2690A08C806B}"/>
              </a:ext>
            </a:extLst>
          </p:cNvPr>
          <p:cNvSpPr/>
          <p:nvPr/>
        </p:nvSpPr>
        <p:spPr>
          <a:xfrm rot="228186">
            <a:off x="3695301" y="3383947"/>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C6E8D6AB-1E03-1DEE-1BE3-CEFA3CCEED34}"/>
              </a:ext>
            </a:extLst>
          </p:cNvPr>
          <p:cNvSpPr txBox="1"/>
          <p:nvPr/>
        </p:nvSpPr>
        <p:spPr>
          <a:xfrm>
            <a:off x="608169" y="3854138"/>
            <a:ext cx="2958117"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Documentation &amp; Packaging</a:t>
            </a:r>
          </a:p>
        </p:txBody>
      </p:sp>
      <p:sp>
        <p:nvSpPr>
          <p:cNvPr id="15" name="Oval 14">
            <a:extLst>
              <a:ext uri="{FF2B5EF4-FFF2-40B4-BE49-F238E27FC236}">
                <a16:creationId xmlns:a16="http://schemas.microsoft.com/office/drawing/2014/main" id="{34AA9AA0-D532-A103-C4EA-48350A285D26}"/>
              </a:ext>
            </a:extLst>
          </p:cNvPr>
          <p:cNvSpPr/>
          <p:nvPr/>
        </p:nvSpPr>
        <p:spPr>
          <a:xfrm rot="228186">
            <a:off x="3695301" y="3934279"/>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6" name="Straight Connector 15">
            <a:extLst>
              <a:ext uri="{FF2B5EF4-FFF2-40B4-BE49-F238E27FC236}">
                <a16:creationId xmlns:a16="http://schemas.microsoft.com/office/drawing/2014/main" id="{C95A5BBD-106A-2FD4-791D-5537B678CE40}"/>
              </a:ext>
            </a:extLst>
          </p:cNvPr>
          <p:cNvCxnSpPr>
            <a:cxnSpLocks/>
          </p:cNvCxnSpPr>
          <p:nvPr/>
        </p:nvCxnSpPr>
        <p:spPr>
          <a:xfrm flipH="1">
            <a:off x="3555604" y="1823756"/>
            <a:ext cx="12507" cy="2208979"/>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pic>
        <p:nvPicPr>
          <p:cNvPr id="17" name="Graphic 16" descr="Handshake with solid fill">
            <a:extLst>
              <a:ext uri="{FF2B5EF4-FFF2-40B4-BE49-F238E27FC236}">
                <a16:creationId xmlns:a16="http://schemas.microsoft.com/office/drawing/2014/main" id="{2360C56B-E6E3-683F-EFF7-71FA6E4C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1470" y="2511988"/>
            <a:ext cx="914400" cy="914400"/>
          </a:xfrm>
          <a:prstGeom prst="rect">
            <a:avLst/>
          </a:prstGeom>
        </p:spPr>
      </p:pic>
      <p:sp>
        <p:nvSpPr>
          <p:cNvPr id="18" name="Oval 17">
            <a:extLst>
              <a:ext uri="{FF2B5EF4-FFF2-40B4-BE49-F238E27FC236}">
                <a16:creationId xmlns:a16="http://schemas.microsoft.com/office/drawing/2014/main" id="{D4B9469F-E562-8177-AE00-88FAFC69382C}"/>
              </a:ext>
            </a:extLst>
          </p:cNvPr>
          <p:cNvSpPr/>
          <p:nvPr/>
        </p:nvSpPr>
        <p:spPr>
          <a:xfrm rot="228186">
            <a:off x="8792822" y="2341743"/>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FF2B5EF4-FFF2-40B4-BE49-F238E27FC236}">
                <a16:creationId xmlns:a16="http://schemas.microsoft.com/office/drawing/2014/main" id="{5B738FD7-778F-DD6B-FC93-86186A8B6962}"/>
              </a:ext>
            </a:extLst>
          </p:cNvPr>
          <p:cNvSpPr/>
          <p:nvPr/>
        </p:nvSpPr>
        <p:spPr>
          <a:xfrm rot="228186">
            <a:off x="8791168" y="2888453"/>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a:extLst>
              <a:ext uri="{FF2B5EF4-FFF2-40B4-BE49-F238E27FC236}">
                <a16:creationId xmlns:a16="http://schemas.microsoft.com/office/drawing/2014/main" id="{289F7B41-C987-0468-44E2-E252D365ABB3}"/>
              </a:ext>
            </a:extLst>
          </p:cNvPr>
          <p:cNvSpPr/>
          <p:nvPr/>
        </p:nvSpPr>
        <p:spPr>
          <a:xfrm rot="228186">
            <a:off x="8791168" y="3434750"/>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01651AC1-E509-8B84-8204-ADB1FD09BED1}"/>
              </a:ext>
            </a:extLst>
          </p:cNvPr>
          <p:cNvSpPr txBox="1"/>
          <p:nvPr/>
        </p:nvSpPr>
        <p:spPr>
          <a:xfrm>
            <a:off x="9347914" y="2236371"/>
            <a:ext cx="128092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Production</a:t>
            </a:r>
          </a:p>
        </p:txBody>
      </p:sp>
      <p:sp>
        <p:nvSpPr>
          <p:cNvPr id="22" name="TextBox 21">
            <a:extLst>
              <a:ext uri="{FF2B5EF4-FFF2-40B4-BE49-F238E27FC236}">
                <a16:creationId xmlns:a16="http://schemas.microsoft.com/office/drawing/2014/main" id="{2064FB96-6158-AF92-140E-F5F796FB1A97}"/>
              </a:ext>
            </a:extLst>
          </p:cNvPr>
          <p:cNvSpPr txBox="1"/>
          <p:nvPr/>
        </p:nvSpPr>
        <p:spPr>
          <a:xfrm>
            <a:off x="9347914" y="2767740"/>
            <a:ext cx="119423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Marketing</a:t>
            </a:r>
          </a:p>
        </p:txBody>
      </p:sp>
      <p:sp>
        <p:nvSpPr>
          <p:cNvPr id="23" name="TextBox 22">
            <a:extLst>
              <a:ext uri="{FF2B5EF4-FFF2-40B4-BE49-F238E27FC236}">
                <a16:creationId xmlns:a16="http://schemas.microsoft.com/office/drawing/2014/main" id="{B59F88B4-69E0-D637-F129-FE008DDADDAC}"/>
              </a:ext>
            </a:extLst>
          </p:cNvPr>
          <p:cNvSpPr txBox="1"/>
          <p:nvPr/>
        </p:nvSpPr>
        <p:spPr>
          <a:xfrm>
            <a:off x="9347913" y="3329378"/>
            <a:ext cx="68480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Sales</a:t>
            </a:r>
          </a:p>
        </p:txBody>
      </p:sp>
      <p:cxnSp>
        <p:nvCxnSpPr>
          <p:cNvPr id="24" name="Straight Connector 23">
            <a:extLst>
              <a:ext uri="{FF2B5EF4-FFF2-40B4-BE49-F238E27FC236}">
                <a16:creationId xmlns:a16="http://schemas.microsoft.com/office/drawing/2014/main" id="{12D2AAC6-AF92-9EA6-7C91-59D7E9E3C751}"/>
              </a:ext>
            </a:extLst>
          </p:cNvPr>
          <p:cNvCxnSpPr>
            <a:cxnSpLocks/>
          </p:cNvCxnSpPr>
          <p:nvPr/>
        </p:nvCxnSpPr>
        <p:spPr>
          <a:xfrm>
            <a:off x="9113094" y="2001937"/>
            <a:ext cx="0" cy="1633128"/>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2DFF59E-29DE-C2E2-A088-2816D36E1C10}"/>
              </a:ext>
            </a:extLst>
          </p:cNvPr>
          <p:cNvSpPr/>
          <p:nvPr/>
        </p:nvSpPr>
        <p:spPr>
          <a:xfrm rot="228186">
            <a:off x="8791891" y="1803752"/>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TextBox 25">
            <a:extLst>
              <a:ext uri="{FF2B5EF4-FFF2-40B4-BE49-F238E27FC236}">
                <a16:creationId xmlns:a16="http://schemas.microsoft.com/office/drawing/2014/main" id="{97E0672A-1642-425C-C105-6B88A98700E2}"/>
              </a:ext>
            </a:extLst>
          </p:cNvPr>
          <p:cNvSpPr txBox="1"/>
          <p:nvPr/>
        </p:nvSpPr>
        <p:spPr>
          <a:xfrm>
            <a:off x="9348636" y="1698380"/>
            <a:ext cx="1721946"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 Services</a:t>
            </a:r>
          </a:p>
        </p:txBody>
      </p:sp>
      <p:sp>
        <p:nvSpPr>
          <p:cNvPr id="27" name="Oval 26">
            <a:extLst>
              <a:ext uri="{FF2B5EF4-FFF2-40B4-BE49-F238E27FC236}">
                <a16:creationId xmlns:a16="http://schemas.microsoft.com/office/drawing/2014/main" id="{2856ACB1-5C5F-1A00-8359-D2F285D7BEE2}"/>
              </a:ext>
            </a:extLst>
          </p:cNvPr>
          <p:cNvSpPr/>
          <p:nvPr/>
        </p:nvSpPr>
        <p:spPr>
          <a:xfrm rot="228186">
            <a:off x="6211079" y="1973864"/>
            <a:ext cx="183468" cy="181615"/>
          </a:xfrm>
          <a:prstGeom prst="ellipse">
            <a:avLst/>
          </a:prstGeom>
          <a:solidFill>
            <a:schemeClr val="bg1"/>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Oval 27">
            <a:extLst>
              <a:ext uri="{FF2B5EF4-FFF2-40B4-BE49-F238E27FC236}">
                <a16:creationId xmlns:a16="http://schemas.microsoft.com/office/drawing/2014/main" id="{B28C1D9B-82D3-9C9F-8B84-A1408AD9ED92}"/>
              </a:ext>
            </a:extLst>
          </p:cNvPr>
          <p:cNvSpPr/>
          <p:nvPr/>
        </p:nvSpPr>
        <p:spPr>
          <a:xfrm rot="228186">
            <a:off x="6241619" y="3905486"/>
            <a:ext cx="183468" cy="181615"/>
          </a:xfrm>
          <a:prstGeom prst="ellipse">
            <a:avLst/>
          </a:prstGeom>
          <a:solidFill>
            <a:schemeClr val="bg1"/>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a:extLst>
              <a:ext uri="{FF2B5EF4-FFF2-40B4-BE49-F238E27FC236}">
                <a16:creationId xmlns:a16="http://schemas.microsoft.com/office/drawing/2014/main" id="{F8FDC3EB-9074-E2E0-2C38-9018653B8632}"/>
              </a:ext>
            </a:extLst>
          </p:cNvPr>
          <p:cNvSpPr txBox="1"/>
          <p:nvPr/>
        </p:nvSpPr>
        <p:spPr>
          <a:xfrm>
            <a:off x="5377050" y="3471916"/>
            <a:ext cx="201850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 of Design &amp; IP</a:t>
            </a:r>
          </a:p>
        </p:txBody>
      </p:sp>
      <p:sp>
        <p:nvSpPr>
          <p:cNvPr id="30" name="TextBox 29">
            <a:extLst>
              <a:ext uri="{FF2B5EF4-FFF2-40B4-BE49-F238E27FC236}">
                <a16:creationId xmlns:a16="http://schemas.microsoft.com/office/drawing/2014/main" id="{75E99EE3-CEB7-F7FA-61A7-7402D8D040BC}"/>
              </a:ext>
            </a:extLst>
          </p:cNvPr>
          <p:cNvSpPr txBox="1"/>
          <p:nvPr/>
        </p:nvSpPr>
        <p:spPr>
          <a:xfrm>
            <a:off x="5248488" y="2142656"/>
            <a:ext cx="227562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Expertise Relocation</a:t>
            </a:r>
          </a:p>
        </p:txBody>
      </p:sp>
      <p:sp>
        <p:nvSpPr>
          <p:cNvPr id="31" name="Left Bracket 30">
            <a:extLst>
              <a:ext uri="{FF2B5EF4-FFF2-40B4-BE49-F238E27FC236}">
                <a16:creationId xmlns:a16="http://schemas.microsoft.com/office/drawing/2014/main" id="{FD48CE33-4A94-9206-05AF-4F1353C08631}"/>
              </a:ext>
            </a:extLst>
          </p:cNvPr>
          <p:cNvSpPr/>
          <p:nvPr/>
        </p:nvSpPr>
        <p:spPr>
          <a:xfrm rot="16200000">
            <a:off x="4733327" y="2941036"/>
            <a:ext cx="406375" cy="2740456"/>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32" name="Left Bracket 31">
            <a:extLst>
              <a:ext uri="{FF2B5EF4-FFF2-40B4-BE49-F238E27FC236}">
                <a16:creationId xmlns:a16="http://schemas.microsoft.com/office/drawing/2014/main" id="{AA8E1556-A549-D354-26E5-57848073D4E8}"/>
              </a:ext>
            </a:extLst>
          </p:cNvPr>
          <p:cNvSpPr/>
          <p:nvPr/>
        </p:nvSpPr>
        <p:spPr>
          <a:xfrm rot="16200000" flipH="1">
            <a:off x="7468806" y="255530"/>
            <a:ext cx="468488" cy="2820206"/>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39" name="TextBox 38">
            <a:extLst>
              <a:ext uri="{FF2B5EF4-FFF2-40B4-BE49-F238E27FC236}">
                <a16:creationId xmlns:a16="http://schemas.microsoft.com/office/drawing/2014/main" id="{985D58CA-9D2F-B3B9-B2BE-7C5AB7366450}"/>
              </a:ext>
            </a:extLst>
          </p:cNvPr>
          <p:cNvSpPr txBox="1"/>
          <p:nvPr/>
        </p:nvSpPr>
        <p:spPr>
          <a:xfrm>
            <a:off x="777728" y="4803906"/>
            <a:ext cx="5606852" cy="830997"/>
          </a:xfrm>
          <a:prstGeom prst="rect">
            <a:avLst/>
          </a:prstGeom>
          <a:noFill/>
        </p:spPr>
        <p:txBody>
          <a:bodyPr wrap="square" rtlCol="0">
            <a:spAutoFit/>
          </a:bodyPr>
          <a:lstStyle/>
          <a:p>
            <a:pPr algn="just"/>
            <a:r>
              <a:rPr lang="en-US" sz="1600" dirty="0">
                <a:solidFill>
                  <a:schemeClr val="bg1"/>
                </a:solidFill>
                <a:latin typeface="Cambria Math" panose="02040503050406030204" pitchFamily="18" charset="0"/>
                <a:ea typeface="Cambria Math" panose="02040503050406030204" pitchFamily="18" charset="0"/>
              </a:rPr>
              <a:t>Product Crafts will take ownership of the design, development, prototyping, &amp; IP protection for deliverance of  ready-to-manufacture products that can be marketed and sold</a:t>
            </a:r>
          </a:p>
        </p:txBody>
      </p:sp>
      <p:sp>
        <p:nvSpPr>
          <p:cNvPr id="40" name="TextBox 39">
            <a:extLst>
              <a:ext uri="{FF2B5EF4-FFF2-40B4-BE49-F238E27FC236}">
                <a16:creationId xmlns:a16="http://schemas.microsoft.com/office/drawing/2014/main" id="{7E33E746-1C66-939B-9F5D-EABBA248DF5B}"/>
              </a:ext>
            </a:extLst>
          </p:cNvPr>
          <p:cNvSpPr txBox="1"/>
          <p:nvPr/>
        </p:nvSpPr>
        <p:spPr>
          <a:xfrm>
            <a:off x="6768502" y="4802166"/>
            <a:ext cx="5244907" cy="830997"/>
          </a:xfrm>
          <a:prstGeom prst="rect">
            <a:avLst/>
          </a:prstGeom>
          <a:noFill/>
        </p:spPr>
        <p:txBody>
          <a:bodyPr wrap="square" rtlCol="0">
            <a:spAutoFit/>
          </a:bodyPr>
          <a:lstStyle/>
          <a:p>
            <a:pPr algn="just"/>
            <a:r>
              <a:rPr lang="en-US" sz="1600" dirty="0">
                <a:solidFill>
                  <a:schemeClr val="bg1"/>
                </a:solidFill>
                <a:latin typeface="Cambria Math" panose="02040503050406030204" pitchFamily="18" charset="0"/>
                <a:ea typeface="Cambria Math" panose="02040503050406030204" pitchFamily="18" charset="0"/>
              </a:rPr>
              <a:t>Customer can start the production and sales post the sale of Design IP. Product Crafts will support with necessary kick start and post-production design services as required</a:t>
            </a:r>
          </a:p>
        </p:txBody>
      </p:sp>
      <p:cxnSp>
        <p:nvCxnSpPr>
          <p:cNvPr id="41" name="Straight Connector 40">
            <a:extLst>
              <a:ext uri="{FF2B5EF4-FFF2-40B4-BE49-F238E27FC236}">
                <a16:creationId xmlns:a16="http://schemas.microsoft.com/office/drawing/2014/main" id="{CCE583C4-E6F3-483B-7F8A-139E2350085C}"/>
              </a:ext>
            </a:extLst>
          </p:cNvPr>
          <p:cNvCxnSpPr>
            <a:cxnSpLocks/>
          </p:cNvCxnSpPr>
          <p:nvPr/>
        </p:nvCxnSpPr>
        <p:spPr>
          <a:xfrm>
            <a:off x="6384580" y="4879909"/>
            <a:ext cx="0" cy="987592"/>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4F1B31-C094-9099-CAA3-B1B80FA10EA0}"/>
              </a:ext>
            </a:extLst>
          </p:cNvPr>
          <p:cNvCxnSpPr>
            <a:cxnSpLocks/>
          </p:cNvCxnSpPr>
          <p:nvPr/>
        </p:nvCxnSpPr>
        <p:spPr>
          <a:xfrm>
            <a:off x="531042" y="4728449"/>
            <a:ext cx="11348429"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8C386A5-2CB5-3D0D-3794-FCF49E6279C4}"/>
              </a:ext>
            </a:extLst>
          </p:cNvPr>
          <p:cNvSpPr/>
          <p:nvPr/>
        </p:nvSpPr>
        <p:spPr>
          <a:xfrm rot="228186">
            <a:off x="563451" y="490009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Oval 43">
            <a:extLst>
              <a:ext uri="{FF2B5EF4-FFF2-40B4-BE49-F238E27FC236}">
                <a16:creationId xmlns:a16="http://schemas.microsoft.com/office/drawing/2014/main" id="{57084085-91C2-12FE-7C8C-552FA5E2276A}"/>
              </a:ext>
            </a:extLst>
          </p:cNvPr>
          <p:cNvSpPr/>
          <p:nvPr/>
        </p:nvSpPr>
        <p:spPr>
          <a:xfrm rot="228186">
            <a:off x="6570992" y="488937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775451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14FE29-F4CA-B45A-F468-EEA678DA65F7}"/>
              </a:ext>
            </a:extLst>
          </p:cNvPr>
          <p:cNvSpPr txBox="1"/>
          <p:nvPr/>
        </p:nvSpPr>
        <p:spPr>
          <a:xfrm>
            <a:off x="995448" y="740222"/>
            <a:ext cx="8794331"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Accelerate your Business Dominance with Product Crafts</a:t>
            </a:r>
          </a:p>
        </p:txBody>
      </p:sp>
      <p:sp>
        <p:nvSpPr>
          <p:cNvPr id="6" name="Oval 5">
            <a:extLst>
              <a:ext uri="{FF2B5EF4-FFF2-40B4-BE49-F238E27FC236}">
                <a16:creationId xmlns:a16="http://schemas.microsoft.com/office/drawing/2014/main" id="{11EB03E9-3086-29B8-B94A-4706D016C164}"/>
              </a:ext>
            </a:extLst>
          </p:cNvPr>
          <p:cNvSpPr/>
          <p:nvPr/>
        </p:nvSpPr>
        <p:spPr>
          <a:xfrm rot="228186">
            <a:off x="3695301" y="1761085"/>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D4AA99C5-BCCF-5F2E-5EE0-C553FF6D4759}"/>
              </a:ext>
            </a:extLst>
          </p:cNvPr>
          <p:cNvSpPr/>
          <p:nvPr/>
        </p:nvSpPr>
        <p:spPr>
          <a:xfrm rot="228186">
            <a:off x="3695301" y="2311418"/>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D42584B4-0C61-9088-DE56-CCDED81B19C5}"/>
              </a:ext>
            </a:extLst>
          </p:cNvPr>
          <p:cNvSpPr/>
          <p:nvPr/>
        </p:nvSpPr>
        <p:spPr>
          <a:xfrm rot="228186">
            <a:off x="3695301" y="2861750"/>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19242F09-C452-DD59-4385-21E7EA7F5D6A}"/>
              </a:ext>
            </a:extLst>
          </p:cNvPr>
          <p:cNvSpPr txBox="1"/>
          <p:nvPr/>
        </p:nvSpPr>
        <p:spPr>
          <a:xfrm>
            <a:off x="2716759" y="1662709"/>
            <a:ext cx="61266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Idea</a:t>
            </a:r>
          </a:p>
        </p:txBody>
      </p:sp>
      <p:sp>
        <p:nvSpPr>
          <p:cNvPr id="10" name="TextBox 9">
            <a:extLst>
              <a:ext uri="{FF2B5EF4-FFF2-40B4-BE49-F238E27FC236}">
                <a16:creationId xmlns:a16="http://schemas.microsoft.com/office/drawing/2014/main" id="{64053B27-550A-DA25-395D-D739209D589A}"/>
              </a:ext>
            </a:extLst>
          </p:cNvPr>
          <p:cNvSpPr txBox="1"/>
          <p:nvPr/>
        </p:nvSpPr>
        <p:spPr>
          <a:xfrm>
            <a:off x="2579515" y="2160884"/>
            <a:ext cx="85472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a:t>
            </a:r>
          </a:p>
        </p:txBody>
      </p:sp>
      <p:sp>
        <p:nvSpPr>
          <p:cNvPr id="11" name="TextBox 10">
            <a:extLst>
              <a:ext uri="{FF2B5EF4-FFF2-40B4-BE49-F238E27FC236}">
                <a16:creationId xmlns:a16="http://schemas.microsoft.com/office/drawing/2014/main" id="{4C91F3FA-DF76-0EFA-5393-35776B459577}"/>
              </a:ext>
            </a:extLst>
          </p:cNvPr>
          <p:cNvSpPr txBox="1"/>
          <p:nvPr/>
        </p:nvSpPr>
        <p:spPr>
          <a:xfrm>
            <a:off x="2329857" y="2767891"/>
            <a:ext cx="116506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Prototype</a:t>
            </a:r>
          </a:p>
        </p:txBody>
      </p:sp>
      <p:sp>
        <p:nvSpPr>
          <p:cNvPr id="12" name="TextBox 11">
            <a:extLst>
              <a:ext uri="{FF2B5EF4-FFF2-40B4-BE49-F238E27FC236}">
                <a16:creationId xmlns:a16="http://schemas.microsoft.com/office/drawing/2014/main" id="{F158B5A0-59A3-CA63-66D5-A074201DA802}"/>
              </a:ext>
            </a:extLst>
          </p:cNvPr>
          <p:cNvSpPr txBox="1"/>
          <p:nvPr/>
        </p:nvSpPr>
        <p:spPr>
          <a:xfrm>
            <a:off x="834346" y="3317447"/>
            <a:ext cx="272125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IP (Trade Secret / Patent)</a:t>
            </a:r>
          </a:p>
        </p:txBody>
      </p:sp>
      <p:sp>
        <p:nvSpPr>
          <p:cNvPr id="13" name="Oval 12">
            <a:extLst>
              <a:ext uri="{FF2B5EF4-FFF2-40B4-BE49-F238E27FC236}">
                <a16:creationId xmlns:a16="http://schemas.microsoft.com/office/drawing/2014/main" id="{F1C69871-4602-F5C0-C7CD-2690A08C806B}"/>
              </a:ext>
            </a:extLst>
          </p:cNvPr>
          <p:cNvSpPr/>
          <p:nvPr/>
        </p:nvSpPr>
        <p:spPr>
          <a:xfrm rot="228186">
            <a:off x="3695301" y="341208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6" name="Straight Connector 15">
            <a:extLst>
              <a:ext uri="{FF2B5EF4-FFF2-40B4-BE49-F238E27FC236}">
                <a16:creationId xmlns:a16="http://schemas.microsoft.com/office/drawing/2014/main" id="{C95A5BBD-106A-2FD4-791D-5537B678CE40}"/>
              </a:ext>
            </a:extLst>
          </p:cNvPr>
          <p:cNvCxnSpPr>
            <a:cxnSpLocks/>
          </p:cNvCxnSpPr>
          <p:nvPr/>
        </p:nvCxnSpPr>
        <p:spPr>
          <a:xfrm>
            <a:off x="3568111" y="1851892"/>
            <a:ext cx="0" cy="1874954"/>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pic>
        <p:nvPicPr>
          <p:cNvPr id="17" name="Graphic 16" descr="Handshake with solid fill">
            <a:extLst>
              <a:ext uri="{FF2B5EF4-FFF2-40B4-BE49-F238E27FC236}">
                <a16:creationId xmlns:a16="http://schemas.microsoft.com/office/drawing/2014/main" id="{2360C56B-E6E3-683F-EFF7-71FA6E4C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3637" y="2332169"/>
            <a:ext cx="914400" cy="914400"/>
          </a:xfrm>
          <a:prstGeom prst="rect">
            <a:avLst/>
          </a:prstGeom>
        </p:spPr>
      </p:pic>
      <p:sp>
        <p:nvSpPr>
          <p:cNvPr id="18" name="Oval 17">
            <a:extLst>
              <a:ext uri="{FF2B5EF4-FFF2-40B4-BE49-F238E27FC236}">
                <a16:creationId xmlns:a16="http://schemas.microsoft.com/office/drawing/2014/main" id="{D4B9469F-E562-8177-AE00-88FAFC69382C}"/>
              </a:ext>
            </a:extLst>
          </p:cNvPr>
          <p:cNvSpPr/>
          <p:nvPr/>
        </p:nvSpPr>
        <p:spPr>
          <a:xfrm rot="228186">
            <a:off x="8792822" y="236987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FF2B5EF4-FFF2-40B4-BE49-F238E27FC236}">
                <a16:creationId xmlns:a16="http://schemas.microsoft.com/office/drawing/2014/main" id="{5B738FD7-778F-DD6B-FC93-86186A8B6962}"/>
              </a:ext>
            </a:extLst>
          </p:cNvPr>
          <p:cNvSpPr/>
          <p:nvPr/>
        </p:nvSpPr>
        <p:spPr>
          <a:xfrm rot="228186">
            <a:off x="8791168" y="291658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a:extLst>
              <a:ext uri="{FF2B5EF4-FFF2-40B4-BE49-F238E27FC236}">
                <a16:creationId xmlns:a16="http://schemas.microsoft.com/office/drawing/2014/main" id="{289F7B41-C987-0468-44E2-E252D365ABB3}"/>
              </a:ext>
            </a:extLst>
          </p:cNvPr>
          <p:cNvSpPr/>
          <p:nvPr/>
        </p:nvSpPr>
        <p:spPr>
          <a:xfrm rot="228186">
            <a:off x="8791168" y="3462886"/>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01651AC1-E509-8B84-8204-ADB1FD09BED1}"/>
              </a:ext>
            </a:extLst>
          </p:cNvPr>
          <p:cNvSpPr txBox="1"/>
          <p:nvPr/>
        </p:nvSpPr>
        <p:spPr>
          <a:xfrm>
            <a:off x="9347914" y="2264507"/>
            <a:ext cx="128092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Production</a:t>
            </a:r>
          </a:p>
        </p:txBody>
      </p:sp>
      <p:sp>
        <p:nvSpPr>
          <p:cNvPr id="22" name="TextBox 21">
            <a:extLst>
              <a:ext uri="{FF2B5EF4-FFF2-40B4-BE49-F238E27FC236}">
                <a16:creationId xmlns:a16="http://schemas.microsoft.com/office/drawing/2014/main" id="{2064FB96-6158-AF92-140E-F5F796FB1A97}"/>
              </a:ext>
            </a:extLst>
          </p:cNvPr>
          <p:cNvSpPr txBox="1"/>
          <p:nvPr/>
        </p:nvSpPr>
        <p:spPr>
          <a:xfrm>
            <a:off x="9347914" y="2795876"/>
            <a:ext cx="119423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Marketing</a:t>
            </a:r>
          </a:p>
        </p:txBody>
      </p:sp>
      <p:sp>
        <p:nvSpPr>
          <p:cNvPr id="23" name="TextBox 22">
            <a:extLst>
              <a:ext uri="{FF2B5EF4-FFF2-40B4-BE49-F238E27FC236}">
                <a16:creationId xmlns:a16="http://schemas.microsoft.com/office/drawing/2014/main" id="{B59F88B4-69E0-D637-F129-FE008DDADDAC}"/>
              </a:ext>
            </a:extLst>
          </p:cNvPr>
          <p:cNvSpPr txBox="1"/>
          <p:nvPr/>
        </p:nvSpPr>
        <p:spPr>
          <a:xfrm>
            <a:off x="9347913" y="3357514"/>
            <a:ext cx="68480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Sales</a:t>
            </a:r>
          </a:p>
        </p:txBody>
      </p:sp>
      <p:cxnSp>
        <p:nvCxnSpPr>
          <p:cNvPr id="24" name="Straight Connector 23">
            <a:extLst>
              <a:ext uri="{FF2B5EF4-FFF2-40B4-BE49-F238E27FC236}">
                <a16:creationId xmlns:a16="http://schemas.microsoft.com/office/drawing/2014/main" id="{12D2AAC6-AF92-9EA6-7C91-59D7E9E3C751}"/>
              </a:ext>
            </a:extLst>
          </p:cNvPr>
          <p:cNvCxnSpPr>
            <a:cxnSpLocks/>
          </p:cNvCxnSpPr>
          <p:nvPr/>
        </p:nvCxnSpPr>
        <p:spPr>
          <a:xfrm>
            <a:off x="9113094" y="2030073"/>
            <a:ext cx="0" cy="1633128"/>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2DFF59E-29DE-C2E2-A088-2816D36E1C10}"/>
              </a:ext>
            </a:extLst>
          </p:cNvPr>
          <p:cNvSpPr/>
          <p:nvPr/>
        </p:nvSpPr>
        <p:spPr>
          <a:xfrm rot="228186">
            <a:off x="8791891" y="1831888"/>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TextBox 25">
            <a:extLst>
              <a:ext uri="{FF2B5EF4-FFF2-40B4-BE49-F238E27FC236}">
                <a16:creationId xmlns:a16="http://schemas.microsoft.com/office/drawing/2014/main" id="{97E0672A-1642-425C-C105-6B88A98700E2}"/>
              </a:ext>
            </a:extLst>
          </p:cNvPr>
          <p:cNvSpPr txBox="1"/>
          <p:nvPr/>
        </p:nvSpPr>
        <p:spPr>
          <a:xfrm>
            <a:off x="9348636" y="1726516"/>
            <a:ext cx="1721946"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 Services</a:t>
            </a:r>
          </a:p>
        </p:txBody>
      </p:sp>
      <p:sp>
        <p:nvSpPr>
          <p:cNvPr id="27" name="Oval 26">
            <a:extLst>
              <a:ext uri="{FF2B5EF4-FFF2-40B4-BE49-F238E27FC236}">
                <a16:creationId xmlns:a16="http://schemas.microsoft.com/office/drawing/2014/main" id="{2856ACB1-5C5F-1A00-8359-D2F285D7BEE2}"/>
              </a:ext>
            </a:extLst>
          </p:cNvPr>
          <p:cNvSpPr/>
          <p:nvPr/>
        </p:nvSpPr>
        <p:spPr>
          <a:xfrm rot="228186">
            <a:off x="6211079" y="2002000"/>
            <a:ext cx="183468" cy="181615"/>
          </a:xfrm>
          <a:prstGeom prst="ellipse">
            <a:avLst/>
          </a:prstGeom>
          <a:solidFill>
            <a:schemeClr val="bg1"/>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Oval 27">
            <a:extLst>
              <a:ext uri="{FF2B5EF4-FFF2-40B4-BE49-F238E27FC236}">
                <a16:creationId xmlns:a16="http://schemas.microsoft.com/office/drawing/2014/main" id="{B28C1D9B-82D3-9C9F-8B84-A1408AD9ED92}"/>
              </a:ext>
            </a:extLst>
          </p:cNvPr>
          <p:cNvSpPr/>
          <p:nvPr/>
        </p:nvSpPr>
        <p:spPr>
          <a:xfrm rot="228186">
            <a:off x="6227551" y="3567861"/>
            <a:ext cx="183468" cy="181615"/>
          </a:xfrm>
          <a:prstGeom prst="ellipse">
            <a:avLst/>
          </a:prstGeom>
          <a:solidFill>
            <a:schemeClr val="bg1"/>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a:extLst>
              <a:ext uri="{FF2B5EF4-FFF2-40B4-BE49-F238E27FC236}">
                <a16:creationId xmlns:a16="http://schemas.microsoft.com/office/drawing/2014/main" id="{F8FDC3EB-9074-E2E0-2C38-9018653B8632}"/>
              </a:ext>
            </a:extLst>
          </p:cNvPr>
          <p:cNvSpPr txBox="1"/>
          <p:nvPr/>
        </p:nvSpPr>
        <p:spPr>
          <a:xfrm>
            <a:off x="5331352" y="3021058"/>
            <a:ext cx="201850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 of Design &amp; IP</a:t>
            </a:r>
          </a:p>
        </p:txBody>
      </p:sp>
      <p:sp>
        <p:nvSpPr>
          <p:cNvPr id="30" name="TextBox 29">
            <a:extLst>
              <a:ext uri="{FF2B5EF4-FFF2-40B4-BE49-F238E27FC236}">
                <a16:creationId xmlns:a16="http://schemas.microsoft.com/office/drawing/2014/main" id="{75E99EE3-CEB7-F7FA-61A7-7402D8D040BC}"/>
              </a:ext>
            </a:extLst>
          </p:cNvPr>
          <p:cNvSpPr txBox="1"/>
          <p:nvPr/>
        </p:nvSpPr>
        <p:spPr>
          <a:xfrm>
            <a:off x="5248488" y="2170792"/>
            <a:ext cx="227562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Expertise Relocation</a:t>
            </a:r>
          </a:p>
        </p:txBody>
      </p:sp>
      <p:sp>
        <p:nvSpPr>
          <p:cNvPr id="31" name="Left Bracket 30">
            <a:extLst>
              <a:ext uri="{FF2B5EF4-FFF2-40B4-BE49-F238E27FC236}">
                <a16:creationId xmlns:a16="http://schemas.microsoft.com/office/drawing/2014/main" id="{FD48CE33-4A94-9206-05AF-4F1353C08631}"/>
              </a:ext>
            </a:extLst>
          </p:cNvPr>
          <p:cNvSpPr/>
          <p:nvPr/>
        </p:nvSpPr>
        <p:spPr>
          <a:xfrm rot="16200000">
            <a:off x="4733327" y="2603411"/>
            <a:ext cx="406375" cy="2740456"/>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32" name="Left Bracket 31">
            <a:extLst>
              <a:ext uri="{FF2B5EF4-FFF2-40B4-BE49-F238E27FC236}">
                <a16:creationId xmlns:a16="http://schemas.microsoft.com/office/drawing/2014/main" id="{AA8E1556-A549-D354-26E5-57848073D4E8}"/>
              </a:ext>
            </a:extLst>
          </p:cNvPr>
          <p:cNvSpPr/>
          <p:nvPr/>
        </p:nvSpPr>
        <p:spPr>
          <a:xfrm rot="16200000" flipH="1">
            <a:off x="7468806" y="283666"/>
            <a:ext cx="468488" cy="2820206"/>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39" name="TextBox 38">
            <a:extLst>
              <a:ext uri="{FF2B5EF4-FFF2-40B4-BE49-F238E27FC236}">
                <a16:creationId xmlns:a16="http://schemas.microsoft.com/office/drawing/2014/main" id="{985D58CA-9D2F-B3B9-B2BE-7C5AB7366450}"/>
              </a:ext>
            </a:extLst>
          </p:cNvPr>
          <p:cNvSpPr txBox="1"/>
          <p:nvPr/>
        </p:nvSpPr>
        <p:spPr>
          <a:xfrm>
            <a:off x="468236" y="4803906"/>
            <a:ext cx="5552648" cy="830997"/>
          </a:xfrm>
          <a:prstGeom prst="rect">
            <a:avLst/>
          </a:prstGeom>
          <a:noFill/>
        </p:spPr>
        <p:txBody>
          <a:bodyPr wrap="square" rtlCol="0">
            <a:spAutoFit/>
          </a:bodyPr>
          <a:lstStyle/>
          <a:p>
            <a:pPr algn="just"/>
            <a:r>
              <a:rPr lang="en-US" sz="1600" dirty="0">
                <a:solidFill>
                  <a:schemeClr val="bg1"/>
                </a:solidFill>
                <a:latin typeface="Cambria Math" panose="02040503050406030204" pitchFamily="18" charset="0"/>
                <a:ea typeface="Cambria Math" panose="02040503050406030204" pitchFamily="18" charset="0"/>
              </a:rPr>
              <a:t>Product Crafts will deliver the design, development, prototyping, IP protection of ready-to-manufacture products that can be marketed and sold from day 1</a:t>
            </a:r>
          </a:p>
        </p:txBody>
      </p:sp>
      <p:sp>
        <p:nvSpPr>
          <p:cNvPr id="40" name="TextBox 39">
            <a:extLst>
              <a:ext uri="{FF2B5EF4-FFF2-40B4-BE49-F238E27FC236}">
                <a16:creationId xmlns:a16="http://schemas.microsoft.com/office/drawing/2014/main" id="{7E33E746-1C66-939B-9F5D-EABBA248DF5B}"/>
              </a:ext>
            </a:extLst>
          </p:cNvPr>
          <p:cNvSpPr txBox="1"/>
          <p:nvPr/>
        </p:nvSpPr>
        <p:spPr>
          <a:xfrm>
            <a:off x="6768502" y="4802166"/>
            <a:ext cx="5244907" cy="830997"/>
          </a:xfrm>
          <a:prstGeom prst="rect">
            <a:avLst/>
          </a:prstGeom>
          <a:noFill/>
        </p:spPr>
        <p:txBody>
          <a:bodyPr wrap="square" rtlCol="0">
            <a:spAutoFit/>
          </a:bodyPr>
          <a:lstStyle/>
          <a:p>
            <a:pPr algn="just"/>
            <a:r>
              <a:rPr lang="en-US" sz="1600" dirty="0">
                <a:solidFill>
                  <a:schemeClr val="bg1"/>
                </a:solidFill>
                <a:latin typeface="Cambria Math" panose="02040503050406030204" pitchFamily="18" charset="0"/>
                <a:ea typeface="Cambria Math" panose="02040503050406030204" pitchFamily="18" charset="0"/>
              </a:rPr>
              <a:t>Customer can start the production and sales post the sale of Design IP. Product Crafts will support with necessary kick start and post-production design services as required</a:t>
            </a:r>
          </a:p>
        </p:txBody>
      </p:sp>
      <p:cxnSp>
        <p:nvCxnSpPr>
          <p:cNvPr id="41" name="Straight Connector 40">
            <a:extLst>
              <a:ext uri="{FF2B5EF4-FFF2-40B4-BE49-F238E27FC236}">
                <a16:creationId xmlns:a16="http://schemas.microsoft.com/office/drawing/2014/main" id="{CCE583C4-E6F3-483B-7F8A-139E2350085C}"/>
              </a:ext>
            </a:extLst>
          </p:cNvPr>
          <p:cNvCxnSpPr>
            <a:cxnSpLocks/>
          </p:cNvCxnSpPr>
          <p:nvPr/>
        </p:nvCxnSpPr>
        <p:spPr>
          <a:xfrm>
            <a:off x="6384580" y="4879909"/>
            <a:ext cx="0" cy="987592"/>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4F1B31-C094-9099-CAA3-B1B80FA10EA0}"/>
              </a:ext>
            </a:extLst>
          </p:cNvPr>
          <p:cNvCxnSpPr>
            <a:cxnSpLocks/>
          </p:cNvCxnSpPr>
          <p:nvPr/>
        </p:nvCxnSpPr>
        <p:spPr>
          <a:xfrm>
            <a:off x="531042" y="4728449"/>
            <a:ext cx="11348429"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8C386A5-2CB5-3D0D-3794-FCF49E6279C4}"/>
              </a:ext>
            </a:extLst>
          </p:cNvPr>
          <p:cNvSpPr/>
          <p:nvPr/>
        </p:nvSpPr>
        <p:spPr>
          <a:xfrm rot="228186">
            <a:off x="253959" y="490009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Oval 43">
            <a:extLst>
              <a:ext uri="{FF2B5EF4-FFF2-40B4-BE49-F238E27FC236}">
                <a16:creationId xmlns:a16="http://schemas.microsoft.com/office/drawing/2014/main" id="{57084085-91C2-12FE-7C8C-552FA5E2276A}"/>
              </a:ext>
            </a:extLst>
          </p:cNvPr>
          <p:cNvSpPr/>
          <p:nvPr/>
        </p:nvSpPr>
        <p:spPr>
          <a:xfrm rot="228186">
            <a:off x="6570992" y="488937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896139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B32DAA7-B271-FF28-C9A8-E0FC25E36FD8}"/>
              </a:ext>
            </a:extLst>
          </p:cNvPr>
          <p:cNvGrpSpPr/>
          <p:nvPr/>
        </p:nvGrpSpPr>
        <p:grpSpPr>
          <a:xfrm>
            <a:off x="1123064" y="1171111"/>
            <a:ext cx="822960" cy="822960"/>
            <a:chOff x="2867267" y="2626823"/>
            <a:chExt cx="1353531" cy="1371600"/>
          </a:xfrm>
          <a:solidFill>
            <a:schemeClr val="accent2"/>
          </a:solidFill>
        </p:grpSpPr>
        <p:sp>
          <p:nvSpPr>
            <p:cNvPr id="5" name="Oval 4">
              <a:extLst>
                <a:ext uri="{FF2B5EF4-FFF2-40B4-BE49-F238E27FC236}">
                  <a16:creationId xmlns:a16="http://schemas.microsoft.com/office/drawing/2014/main" id="{4CB259D2-8AE6-A4B3-06EC-99B9FB86F305}"/>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2772B06-B257-6637-F2AB-BC32DFC9D1B1}"/>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80E18A7-FF76-0653-F2A9-0E259C0E73FD}"/>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3934B23-BAAA-5F61-E1B0-BA305089E54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8A7068D-C3F9-FA84-D847-1D981B2FBB56}"/>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867B13F-1BBD-E8D0-E997-97471C78BAB2}"/>
              </a:ext>
            </a:extLst>
          </p:cNvPr>
          <p:cNvSpPr txBox="1"/>
          <p:nvPr/>
        </p:nvSpPr>
        <p:spPr>
          <a:xfrm>
            <a:off x="2208219" y="1266478"/>
            <a:ext cx="4449744"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The World of Product Crafts</a:t>
            </a:r>
          </a:p>
        </p:txBody>
      </p:sp>
      <p:sp>
        <p:nvSpPr>
          <p:cNvPr id="2" name="TextBox 1">
            <a:extLst>
              <a:ext uri="{FF2B5EF4-FFF2-40B4-BE49-F238E27FC236}">
                <a16:creationId xmlns:a16="http://schemas.microsoft.com/office/drawing/2014/main" id="{7D77ADEA-BDFA-9E81-D2D7-5735D3465381}"/>
              </a:ext>
            </a:extLst>
          </p:cNvPr>
          <p:cNvSpPr txBox="1"/>
          <p:nvPr/>
        </p:nvSpPr>
        <p:spPr>
          <a:xfrm>
            <a:off x="5261317" y="2282899"/>
            <a:ext cx="4164037" cy="646331"/>
          </a:xfrm>
          <a:prstGeom prst="rect">
            <a:avLst/>
          </a:prstGeom>
          <a:noFill/>
        </p:spPr>
        <p:txBody>
          <a:bodyPr wrap="square" rtlCol="0">
            <a:spAutoFit/>
          </a:bodyPr>
          <a:lstStyle/>
          <a:p>
            <a:r>
              <a:rPr lang="en-US" dirty="0">
                <a:solidFill>
                  <a:schemeClr val="bg1"/>
                </a:solidFill>
              </a:rPr>
              <a:t>Product Crafts is a network of polymathic individuals and organizations.</a:t>
            </a:r>
          </a:p>
        </p:txBody>
      </p:sp>
    </p:spTree>
    <p:extLst>
      <p:ext uri="{BB962C8B-B14F-4D97-AF65-F5344CB8AC3E}">
        <p14:creationId xmlns:p14="http://schemas.microsoft.com/office/powerpoint/2010/main" val="2067637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B32DAA7-B271-FF28-C9A8-E0FC25E36FD8}"/>
              </a:ext>
            </a:extLst>
          </p:cNvPr>
          <p:cNvGrpSpPr/>
          <p:nvPr/>
        </p:nvGrpSpPr>
        <p:grpSpPr>
          <a:xfrm>
            <a:off x="1123064" y="1171111"/>
            <a:ext cx="822960" cy="822960"/>
            <a:chOff x="2867267" y="2626823"/>
            <a:chExt cx="1353531" cy="1371600"/>
          </a:xfrm>
          <a:solidFill>
            <a:schemeClr val="accent2"/>
          </a:solidFill>
        </p:grpSpPr>
        <p:sp>
          <p:nvSpPr>
            <p:cNvPr id="5" name="Oval 4">
              <a:extLst>
                <a:ext uri="{FF2B5EF4-FFF2-40B4-BE49-F238E27FC236}">
                  <a16:creationId xmlns:a16="http://schemas.microsoft.com/office/drawing/2014/main" id="{4CB259D2-8AE6-A4B3-06EC-99B9FB86F305}"/>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2772B06-B257-6637-F2AB-BC32DFC9D1B1}"/>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80E18A7-FF76-0653-F2A9-0E259C0E73FD}"/>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3934B23-BAAA-5F61-E1B0-BA305089E54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8A7068D-C3F9-FA84-D847-1D981B2FBB56}"/>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867B13F-1BBD-E8D0-E997-97471C78BAB2}"/>
              </a:ext>
            </a:extLst>
          </p:cNvPr>
          <p:cNvSpPr txBox="1"/>
          <p:nvPr/>
        </p:nvSpPr>
        <p:spPr>
          <a:xfrm>
            <a:off x="2208219" y="1266478"/>
            <a:ext cx="5057025"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Partnership with Product Crafts</a:t>
            </a:r>
          </a:p>
        </p:txBody>
      </p:sp>
      <p:sp>
        <p:nvSpPr>
          <p:cNvPr id="25" name="Oval 24">
            <a:extLst>
              <a:ext uri="{FF2B5EF4-FFF2-40B4-BE49-F238E27FC236}">
                <a16:creationId xmlns:a16="http://schemas.microsoft.com/office/drawing/2014/main" id="{BB2A316D-203C-B5FD-BE98-93FCB0D552DF}"/>
              </a:ext>
            </a:extLst>
          </p:cNvPr>
          <p:cNvSpPr/>
          <p:nvPr/>
        </p:nvSpPr>
        <p:spPr>
          <a:xfrm rot="228186">
            <a:off x="1541469" y="311858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93457D23-8068-F1B0-703D-33AF09266B4A}"/>
              </a:ext>
            </a:extLst>
          </p:cNvPr>
          <p:cNvSpPr/>
          <p:nvPr/>
        </p:nvSpPr>
        <p:spPr>
          <a:xfrm rot="228186">
            <a:off x="1539815" y="366529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6E88DCC5-188C-1D0C-86F9-96B566D7E39E}"/>
              </a:ext>
            </a:extLst>
          </p:cNvPr>
          <p:cNvSpPr/>
          <p:nvPr/>
        </p:nvSpPr>
        <p:spPr>
          <a:xfrm rot="228186">
            <a:off x="1539815" y="4225658"/>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BF94100D-D40C-A282-7A0B-0BEEF05E1189}"/>
              </a:ext>
            </a:extLst>
          </p:cNvPr>
          <p:cNvSpPr txBox="1"/>
          <p:nvPr/>
        </p:nvSpPr>
        <p:spPr>
          <a:xfrm>
            <a:off x="2195621" y="3013211"/>
            <a:ext cx="61266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Idea</a:t>
            </a:r>
          </a:p>
        </p:txBody>
      </p:sp>
      <p:sp>
        <p:nvSpPr>
          <p:cNvPr id="29" name="TextBox 28">
            <a:extLst>
              <a:ext uri="{FF2B5EF4-FFF2-40B4-BE49-F238E27FC236}">
                <a16:creationId xmlns:a16="http://schemas.microsoft.com/office/drawing/2014/main" id="{652D4FB7-30D0-EF70-CA8D-239E308FD23E}"/>
              </a:ext>
            </a:extLst>
          </p:cNvPr>
          <p:cNvSpPr txBox="1"/>
          <p:nvPr/>
        </p:nvSpPr>
        <p:spPr>
          <a:xfrm>
            <a:off x="2195621" y="3544580"/>
            <a:ext cx="85472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a:t>
            </a:r>
          </a:p>
        </p:txBody>
      </p:sp>
      <p:sp>
        <p:nvSpPr>
          <p:cNvPr id="30" name="TextBox 29">
            <a:extLst>
              <a:ext uri="{FF2B5EF4-FFF2-40B4-BE49-F238E27FC236}">
                <a16:creationId xmlns:a16="http://schemas.microsoft.com/office/drawing/2014/main" id="{FA6C82C0-A33D-5274-985D-16FC179A7C13}"/>
              </a:ext>
            </a:extLst>
          </p:cNvPr>
          <p:cNvSpPr txBox="1"/>
          <p:nvPr/>
        </p:nvSpPr>
        <p:spPr>
          <a:xfrm>
            <a:off x="2195620" y="4120286"/>
            <a:ext cx="116506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Prototype</a:t>
            </a:r>
          </a:p>
        </p:txBody>
      </p:sp>
      <p:sp>
        <p:nvSpPr>
          <p:cNvPr id="31" name="TextBox 30">
            <a:extLst>
              <a:ext uri="{FF2B5EF4-FFF2-40B4-BE49-F238E27FC236}">
                <a16:creationId xmlns:a16="http://schemas.microsoft.com/office/drawing/2014/main" id="{5F266065-D572-FAFB-C47B-1D8C5C9DAAB1}"/>
              </a:ext>
            </a:extLst>
          </p:cNvPr>
          <p:cNvSpPr txBox="1"/>
          <p:nvPr/>
        </p:nvSpPr>
        <p:spPr>
          <a:xfrm>
            <a:off x="2195620" y="4651655"/>
            <a:ext cx="272125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IP (Trade Secret / Patent)</a:t>
            </a:r>
          </a:p>
        </p:txBody>
      </p:sp>
      <p:sp>
        <p:nvSpPr>
          <p:cNvPr id="32" name="Oval 31">
            <a:extLst>
              <a:ext uri="{FF2B5EF4-FFF2-40B4-BE49-F238E27FC236}">
                <a16:creationId xmlns:a16="http://schemas.microsoft.com/office/drawing/2014/main" id="{EC4B2D3B-0C9C-6D6F-4507-7699DFFA54FA}"/>
              </a:ext>
            </a:extLst>
          </p:cNvPr>
          <p:cNvSpPr/>
          <p:nvPr/>
        </p:nvSpPr>
        <p:spPr>
          <a:xfrm rot="228186">
            <a:off x="1553884" y="4749378"/>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53E3C81-C520-EAA0-4950-EF28C1359170}"/>
              </a:ext>
            </a:extLst>
          </p:cNvPr>
          <p:cNvSpPr txBox="1"/>
          <p:nvPr/>
        </p:nvSpPr>
        <p:spPr>
          <a:xfrm>
            <a:off x="2195620" y="5222190"/>
            <a:ext cx="2796920"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Documentation &amp; Training</a:t>
            </a:r>
          </a:p>
        </p:txBody>
      </p:sp>
      <p:sp>
        <p:nvSpPr>
          <p:cNvPr id="34" name="Oval 33">
            <a:extLst>
              <a:ext uri="{FF2B5EF4-FFF2-40B4-BE49-F238E27FC236}">
                <a16:creationId xmlns:a16="http://schemas.microsoft.com/office/drawing/2014/main" id="{51C02994-F998-C2B0-7D71-9B5A77AFB794}"/>
              </a:ext>
            </a:extLst>
          </p:cNvPr>
          <p:cNvSpPr/>
          <p:nvPr/>
        </p:nvSpPr>
        <p:spPr>
          <a:xfrm rot="228186">
            <a:off x="1553884" y="531991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B435DF8D-5C62-2594-3AE8-4A7D8A26ECDA}"/>
              </a:ext>
            </a:extLst>
          </p:cNvPr>
          <p:cNvCxnSpPr>
            <a:cxnSpLocks/>
          </p:cNvCxnSpPr>
          <p:nvPr/>
        </p:nvCxnSpPr>
        <p:spPr>
          <a:xfrm flipH="1">
            <a:off x="1948294" y="3197877"/>
            <a:ext cx="12507" cy="2208979"/>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pic>
        <p:nvPicPr>
          <p:cNvPr id="47" name="Graphic 46" descr="Handshake with solid fill">
            <a:extLst>
              <a:ext uri="{FF2B5EF4-FFF2-40B4-BE49-F238E27FC236}">
                <a16:creationId xmlns:a16="http://schemas.microsoft.com/office/drawing/2014/main" id="{B88E4006-97BD-8FF5-E18B-B21E4D871B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66878" y="3865566"/>
            <a:ext cx="914400" cy="914400"/>
          </a:xfrm>
          <a:prstGeom prst="rect">
            <a:avLst/>
          </a:prstGeom>
        </p:spPr>
      </p:pic>
      <p:sp>
        <p:nvSpPr>
          <p:cNvPr id="51" name="Oval 50">
            <a:extLst>
              <a:ext uri="{FF2B5EF4-FFF2-40B4-BE49-F238E27FC236}">
                <a16:creationId xmlns:a16="http://schemas.microsoft.com/office/drawing/2014/main" id="{BDDCF267-38AD-87BA-1870-8E79AE3BEC14}"/>
              </a:ext>
            </a:extLst>
          </p:cNvPr>
          <p:cNvSpPr/>
          <p:nvPr/>
        </p:nvSpPr>
        <p:spPr>
          <a:xfrm rot="228186">
            <a:off x="7821846" y="3601606"/>
            <a:ext cx="183468" cy="181615"/>
          </a:xfrm>
          <a:prstGeom prst="ellipse">
            <a:avLst/>
          </a:prstGeom>
          <a:solidFill>
            <a:schemeClr val="accent5">
              <a:lumMod val="40000"/>
              <a:lumOff val="60000"/>
            </a:schemeClr>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E976162B-A85C-3904-7A73-0A63104DA708}"/>
              </a:ext>
            </a:extLst>
          </p:cNvPr>
          <p:cNvSpPr/>
          <p:nvPr/>
        </p:nvSpPr>
        <p:spPr>
          <a:xfrm rot="228186">
            <a:off x="7820192" y="4148316"/>
            <a:ext cx="183468" cy="181615"/>
          </a:xfrm>
          <a:prstGeom prst="ellipse">
            <a:avLst/>
          </a:prstGeom>
          <a:solidFill>
            <a:schemeClr val="accent5">
              <a:lumMod val="40000"/>
              <a:lumOff val="60000"/>
            </a:schemeClr>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69C15284-6D29-1806-6B67-68EA3CFDA37E}"/>
              </a:ext>
            </a:extLst>
          </p:cNvPr>
          <p:cNvSpPr/>
          <p:nvPr/>
        </p:nvSpPr>
        <p:spPr>
          <a:xfrm rot="228186">
            <a:off x="7820192" y="4708681"/>
            <a:ext cx="183468" cy="181615"/>
          </a:xfrm>
          <a:prstGeom prst="ellipse">
            <a:avLst/>
          </a:prstGeom>
          <a:solidFill>
            <a:schemeClr val="accent5">
              <a:lumMod val="40000"/>
              <a:lumOff val="60000"/>
            </a:schemeClr>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0948716A-7102-C0C0-FD3B-A408A404BC61}"/>
              </a:ext>
            </a:extLst>
          </p:cNvPr>
          <p:cNvSpPr txBox="1"/>
          <p:nvPr/>
        </p:nvSpPr>
        <p:spPr>
          <a:xfrm>
            <a:off x="8475998" y="3496234"/>
            <a:ext cx="128092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Production</a:t>
            </a:r>
          </a:p>
        </p:txBody>
      </p:sp>
      <p:sp>
        <p:nvSpPr>
          <p:cNvPr id="55" name="TextBox 54">
            <a:extLst>
              <a:ext uri="{FF2B5EF4-FFF2-40B4-BE49-F238E27FC236}">
                <a16:creationId xmlns:a16="http://schemas.microsoft.com/office/drawing/2014/main" id="{CAC0A56C-F544-0C0D-82F1-370325C1478D}"/>
              </a:ext>
            </a:extLst>
          </p:cNvPr>
          <p:cNvSpPr txBox="1"/>
          <p:nvPr/>
        </p:nvSpPr>
        <p:spPr>
          <a:xfrm>
            <a:off x="8475998" y="4027603"/>
            <a:ext cx="119423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Marketing</a:t>
            </a:r>
          </a:p>
        </p:txBody>
      </p:sp>
      <p:sp>
        <p:nvSpPr>
          <p:cNvPr id="56" name="TextBox 55">
            <a:extLst>
              <a:ext uri="{FF2B5EF4-FFF2-40B4-BE49-F238E27FC236}">
                <a16:creationId xmlns:a16="http://schemas.microsoft.com/office/drawing/2014/main" id="{5661A12F-A4ED-9644-5BD5-6BC65FDB2ACF}"/>
              </a:ext>
            </a:extLst>
          </p:cNvPr>
          <p:cNvSpPr txBox="1"/>
          <p:nvPr/>
        </p:nvSpPr>
        <p:spPr>
          <a:xfrm>
            <a:off x="8475997" y="4603309"/>
            <a:ext cx="68480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Sales</a:t>
            </a:r>
          </a:p>
        </p:txBody>
      </p:sp>
      <p:cxnSp>
        <p:nvCxnSpPr>
          <p:cNvPr id="61" name="Straight Connector 60">
            <a:extLst>
              <a:ext uri="{FF2B5EF4-FFF2-40B4-BE49-F238E27FC236}">
                <a16:creationId xmlns:a16="http://schemas.microsoft.com/office/drawing/2014/main" id="{7EC74490-1CC7-E788-6FF8-52994E1A19C6}"/>
              </a:ext>
            </a:extLst>
          </p:cNvPr>
          <p:cNvCxnSpPr>
            <a:cxnSpLocks/>
          </p:cNvCxnSpPr>
          <p:nvPr/>
        </p:nvCxnSpPr>
        <p:spPr>
          <a:xfrm>
            <a:off x="8241178" y="3680900"/>
            <a:ext cx="0" cy="1021896"/>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237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35DBE62-C845-12A9-2AF7-4C9CBFD0EC42}"/>
              </a:ext>
            </a:extLst>
          </p:cNvPr>
          <p:cNvGrpSpPr/>
          <p:nvPr/>
        </p:nvGrpSpPr>
        <p:grpSpPr>
          <a:xfrm>
            <a:off x="1223889" y="1434905"/>
            <a:ext cx="2062671" cy="2219178"/>
            <a:chOff x="3699803" y="1209822"/>
            <a:chExt cx="2062671" cy="2219178"/>
          </a:xfrm>
        </p:grpSpPr>
        <p:sp>
          <p:nvSpPr>
            <p:cNvPr id="4" name="Freeform: Shape 3">
              <a:extLst>
                <a:ext uri="{FF2B5EF4-FFF2-40B4-BE49-F238E27FC236}">
                  <a16:creationId xmlns:a16="http://schemas.microsoft.com/office/drawing/2014/main" id="{8D916F82-A3F1-246C-5A17-4193A627E1DE}"/>
                </a:ext>
              </a:extLst>
            </p:cNvPr>
            <p:cNvSpPr/>
            <p:nvPr/>
          </p:nvSpPr>
          <p:spPr>
            <a:xfrm>
              <a:off x="3699803" y="1209822"/>
              <a:ext cx="918794" cy="2219178"/>
            </a:xfrm>
            <a:custGeom>
              <a:avLst/>
              <a:gdLst>
                <a:gd name="connsiteX0" fmla="*/ 815926 w 918794"/>
                <a:gd name="connsiteY0" fmla="*/ 0 h 3432516"/>
                <a:gd name="connsiteX1" fmla="*/ 365760 w 918794"/>
                <a:gd name="connsiteY1" fmla="*/ 1097280 h 3432516"/>
                <a:gd name="connsiteX2" fmla="*/ 914400 w 918794"/>
                <a:gd name="connsiteY2" fmla="*/ 2011680 h 3432516"/>
                <a:gd name="connsiteX3" fmla="*/ 0 w 918794"/>
                <a:gd name="connsiteY3" fmla="*/ 3432516 h 3432516"/>
              </a:gdLst>
              <a:ahLst/>
              <a:cxnLst>
                <a:cxn ang="0">
                  <a:pos x="connsiteX0" y="connsiteY0"/>
                </a:cxn>
                <a:cxn ang="0">
                  <a:pos x="connsiteX1" y="connsiteY1"/>
                </a:cxn>
                <a:cxn ang="0">
                  <a:pos x="connsiteX2" y="connsiteY2"/>
                </a:cxn>
                <a:cxn ang="0">
                  <a:pos x="connsiteX3" y="connsiteY3"/>
                </a:cxn>
              </a:cxnLst>
              <a:rect l="l" t="t" r="r" b="b"/>
              <a:pathLst>
                <a:path w="918794" h="3432516">
                  <a:moveTo>
                    <a:pt x="815926" y="0"/>
                  </a:moveTo>
                  <a:cubicBezTo>
                    <a:pt x="582637" y="381000"/>
                    <a:pt x="349348" y="762000"/>
                    <a:pt x="365760" y="1097280"/>
                  </a:cubicBezTo>
                  <a:cubicBezTo>
                    <a:pt x="382172" y="1432560"/>
                    <a:pt x="975360" y="1622474"/>
                    <a:pt x="914400" y="2011680"/>
                  </a:cubicBezTo>
                  <a:cubicBezTo>
                    <a:pt x="853440" y="2400886"/>
                    <a:pt x="426720" y="2916701"/>
                    <a:pt x="0" y="3432516"/>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D0D6A9CE-0DE0-C7A5-031F-BAE061D53626}"/>
                </a:ext>
              </a:extLst>
            </p:cNvPr>
            <p:cNvSpPr/>
            <p:nvPr/>
          </p:nvSpPr>
          <p:spPr>
            <a:xfrm flipH="1">
              <a:off x="4843680" y="1209822"/>
              <a:ext cx="918794" cy="2219178"/>
            </a:xfrm>
            <a:custGeom>
              <a:avLst/>
              <a:gdLst>
                <a:gd name="connsiteX0" fmla="*/ 815926 w 918794"/>
                <a:gd name="connsiteY0" fmla="*/ 0 h 3432516"/>
                <a:gd name="connsiteX1" fmla="*/ 365760 w 918794"/>
                <a:gd name="connsiteY1" fmla="*/ 1097280 h 3432516"/>
                <a:gd name="connsiteX2" fmla="*/ 914400 w 918794"/>
                <a:gd name="connsiteY2" fmla="*/ 2011680 h 3432516"/>
                <a:gd name="connsiteX3" fmla="*/ 0 w 918794"/>
                <a:gd name="connsiteY3" fmla="*/ 3432516 h 3432516"/>
              </a:gdLst>
              <a:ahLst/>
              <a:cxnLst>
                <a:cxn ang="0">
                  <a:pos x="connsiteX0" y="connsiteY0"/>
                </a:cxn>
                <a:cxn ang="0">
                  <a:pos x="connsiteX1" y="connsiteY1"/>
                </a:cxn>
                <a:cxn ang="0">
                  <a:pos x="connsiteX2" y="connsiteY2"/>
                </a:cxn>
                <a:cxn ang="0">
                  <a:pos x="connsiteX3" y="connsiteY3"/>
                </a:cxn>
              </a:cxnLst>
              <a:rect l="l" t="t" r="r" b="b"/>
              <a:pathLst>
                <a:path w="918794" h="3432516">
                  <a:moveTo>
                    <a:pt x="815926" y="0"/>
                  </a:moveTo>
                  <a:cubicBezTo>
                    <a:pt x="582637" y="381000"/>
                    <a:pt x="349348" y="762000"/>
                    <a:pt x="365760" y="1097280"/>
                  </a:cubicBezTo>
                  <a:cubicBezTo>
                    <a:pt x="382172" y="1432560"/>
                    <a:pt x="975360" y="1622474"/>
                    <a:pt x="914400" y="2011680"/>
                  </a:cubicBezTo>
                  <a:cubicBezTo>
                    <a:pt x="853440" y="2400886"/>
                    <a:pt x="426720" y="2916701"/>
                    <a:pt x="0" y="3432516"/>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A5C5-5E16-C431-C357-ADA5F011FE3F}"/>
                </a:ext>
              </a:extLst>
            </p:cNvPr>
            <p:cNvCxnSpPr>
              <a:cxnSpLocks/>
              <a:stCxn id="5" idx="0"/>
              <a:endCxn id="4" idx="3"/>
            </p:cNvCxnSpPr>
            <p:nvPr/>
          </p:nvCxnSpPr>
          <p:spPr>
            <a:xfrm flipH="1">
              <a:off x="3699803" y="1209822"/>
              <a:ext cx="1246745" cy="22191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B0C9B1F-CC04-44C3-32FA-516106CAD365}"/>
                </a:ext>
              </a:extLst>
            </p:cNvPr>
            <p:cNvCxnSpPr>
              <a:cxnSpLocks/>
              <a:stCxn id="4" idx="0"/>
              <a:endCxn id="5" idx="3"/>
            </p:cNvCxnSpPr>
            <p:nvPr/>
          </p:nvCxnSpPr>
          <p:spPr>
            <a:xfrm>
              <a:off x="4515729" y="1209822"/>
              <a:ext cx="1246745" cy="22191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BEC13CA0-FC9F-6CC9-ACD4-B4EA6A2848AB}"/>
              </a:ext>
            </a:extLst>
          </p:cNvPr>
          <p:cNvGrpSpPr/>
          <p:nvPr/>
        </p:nvGrpSpPr>
        <p:grpSpPr>
          <a:xfrm>
            <a:off x="5613009" y="1252025"/>
            <a:ext cx="759655" cy="787790"/>
            <a:chOff x="5613008" y="1252025"/>
            <a:chExt cx="2264899" cy="1313570"/>
          </a:xfrm>
        </p:grpSpPr>
        <p:cxnSp>
          <p:nvCxnSpPr>
            <p:cNvPr id="16" name="Straight Connector 15">
              <a:extLst>
                <a:ext uri="{FF2B5EF4-FFF2-40B4-BE49-F238E27FC236}">
                  <a16:creationId xmlns:a16="http://schemas.microsoft.com/office/drawing/2014/main" id="{EC04239A-F094-4C2F-2355-FF5A36FDD320}"/>
                </a:ext>
              </a:extLst>
            </p:cNvPr>
            <p:cNvCxnSpPr>
              <a:cxnSpLocks/>
            </p:cNvCxnSpPr>
            <p:nvPr/>
          </p:nvCxnSpPr>
          <p:spPr>
            <a:xfrm>
              <a:off x="5613008" y="1252025"/>
              <a:ext cx="2264899"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D481375-D2BB-A90F-B50F-C267C9D82A98}"/>
                </a:ext>
              </a:extLst>
            </p:cNvPr>
            <p:cNvCxnSpPr>
              <a:cxnSpLocks/>
            </p:cNvCxnSpPr>
            <p:nvPr/>
          </p:nvCxnSpPr>
          <p:spPr>
            <a:xfrm>
              <a:off x="5613008" y="1689882"/>
              <a:ext cx="2264899"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5644ABD-6AEF-5DDE-3C26-7828B44996BD}"/>
                </a:ext>
              </a:extLst>
            </p:cNvPr>
            <p:cNvCxnSpPr>
              <a:cxnSpLocks/>
            </p:cNvCxnSpPr>
            <p:nvPr/>
          </p:nvCxnSpPr>
          <p:spPr>
            <a:xfrm>
              <a:off x="5613008" y="2127739"/>
              <a:ext cx="2264899"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2740E4-078F-6F17-DB2B-D322F5084CD8}"/>
                </a:ext>
              </a:extLst>
            </p:cNvPr>
            <p:cNvCxnSpPr>
              <a:cxnSpLocks/>
            </p:cNvCxnSpPr>
            <p:nvPr/>
          </p:nvCxnSpPr>
          <p:spPr>
            <a:xfrm>
              <a:off x="5613008" y="2565595"/>
              <a:ext cx="2264899"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5A37A817-26DC-6D70-2348-E89E3104434F}"/>
              </a:ext>
            </a:extLst>
          </p:cNvPr>
          <p:cNvGrpSpPr/>
          <p:nvPr/>
        </p:nvGrpSpPr>
        <p:grpSpPr>
          <a:xfrm rot="16200000">
            <a:off x="5630052" y="2164666"/>
            <a:ext cx="725568" cy="759656"/>
            <a:chOff x="5613008" y="1252025"/>
            <a:chExt cx="2264899" cy="1313570"/>
          </a:xfrm>
        </p:grpSpPr>
        <p:cxnSp>
          <p:nvCxnSpPr>
            <p:cNvPr id="27" name="Straight Connector 26">
              <a:extLst>
                <a:ext uri="{FF2B5EF4-FFF2-40B4-BE49-F238E27FC236}">
                  <a16:creationId xmlns:a16="http://schemas.microsoft.com/office/drawing/2014/main" id="{42CA8E7D-B9C4-3D7A-9DA3-EE5E3922A91B}"/>
                </a:ext>
              </a:extLst>
            </p:cNvPr>
            <p:cNvCxnSpPr>
              <a:cxnSpLocks/>
            </p:cNvCxnSpPr>
            <p:nvPr/>
          </p:nvCxnSpPr>
          <p:spPr>
            <a:xfrm>
              <a:off x="5613008" y="1252025"/>
              <a:ext cx="2264899"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2C999DB-187C-EEFC-2B19-983CA8835763}"/>
                </a:ext>
              </a:extLst>
            </p:cNvPr>
            <p:cNvCxnSpPr>
              <a:cxnSpLocks/>
            </p:cNvCxnSpPr>
            <p:nvPr/>
          </p:nvCxnSpPr>
          <p:spPr>
            <a:xfrm>
              <a:off x="5613008" y="1689882"/>
              <a:ext cx="2264899"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E2DDE0-8DAA-CBFA-DD94-8C9C057273B4}"/>
                </a:ext>
              </a:extLst>
            </p:cNvPr>
            <p:cNvCxnSpPr>
              <a:cxnSpLocks/>
            </p:cNvCxnSpPr>
            <p:nvPr/>
          </p:nvCxnSpPr>
          <p:spPr>
            <a:xfrm>
              <a:off x="5613008" y="2127739"/>
              <a:ext cx="2264899"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05D9DC-0F84-52A1-DF01-FB254D526064}"/>
                </a:ext>
              </a:extLst>
            </p:cNvPr>
            <p:cNvCxnSpPr>
              <a:cxnSpLocks/>
            </p:cNvCxnSpPr>
            <p:nvPr/>
          </p:nvCxnSpPr>
          <p:spPr>
            <a:xfrm>
              <a:off x="5613008" y="2565595"/>
              <a:ext cx="2264899"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DE600738-D89C-C11C-F57E-DC6436A2A398}"/>
              </a:ext>
            </a:extLst>
          </p:cNvPr>
          <p:cNvGrpSpPr/>
          <p:nvPr/>
        </p:nvGrpSpPr>
        <p:grpSpPr>
          <a:xfrm>
            <a:off x="7512148" y="1125415"/>
            <a:ext cx="1143877" cy="1041004"/>
            <a:chOff x="7512148" y="1125415"/>
            <a:chExt cx="1143877" cy="1041004"/>
          </a:xfrm>
        </p:grpSpPr>
        <p:sp>
          <p:nvSpPr>
            <p:cNvPr id="32" name="Rectangle 31">
              <a:extLst>
                <a:ext uri="{FF2B5EF4-FFF2-40B4-BE49-F238E27FC236}">
                  <a16:creationId xmlns:a16="http://schemas.microsoft.com/office/drawing/2014/main" id="{A1628294-7AE2-1F5D-A2AD-9682729A6941}"/>
                </a:ext>
              </a:extLst>
            </p:cNvPr>
            <p:cNvSpPr/>
            <p:nvPr/>
          </p:nvSpPr>
          <p:spPr>
            <a:xfrm>
              <a:off x="7512148" y="1125415"/>
              <a:ext cx="407963" cy="3892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D9875DE-84D7-A26A-6D92-FD4A1A2B4512}"/>
                </a:ext>
              </a:extLst>
            </p:cNvPr>
            <p:cNvSpPr/>
            <p:nvPr/>
          </p:nvSpPr>
          <p:spPr>
            <a:xfrm>
              <a:off x="8248062" y="1125415"/>
              <a:ext cx="407963" cy="3892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75AFF55-080A-CB0E-1BCD-65420F7E867A}"/>
                </a:ext>
              </a:extLst>
            </p:cNvPr>
            <p:cNvSpPr/>
            <p:nvPr/>
          </p:nvSpPr>
          <p:spPr>
            <a:xfrm>
              <a:off x="8248061" y="1777219"/>
              <a:ext cx="407963" cy="3892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CBA2AA2-3B5A-1D0A-CDC1-38070A93B915}"/>
                </a:ext>
              </a:extLst>
            </p:cNvPr>
            <p:cNvSpPr/>
            <p:nvPr/>
          </p:nvSpPr>
          <p:spPr>
            <a:xfrm>
              <a:off x="7530609" y="1777219"/>
              <a:ext cx="407963" cy="3892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59536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138B06-4098-52AC-AE55-61B2E28EF7CB}"/>
              </a:ext>
            </a:extLst>
          </p:cNvPr>
          <p:cNvPicPr>
            <a:picLocks noChangeAspect="1"/>
          </p:cNvPicPr>
          <p:nvPr/>
        </p:nvPicPr>
        <p:blipFill rotWithShape="1">
          <a:blip r:embed="rId2"/>
          <a:srcRect l="7667" t="9939" r="9561" b="7220"/>
          <a:stretch/>
        </p:blipFill>
        <p:spPr>
          <a:xfrm>
            <a:off x="8909082" y="1371384"/>
            <a:ext cx="2869809" cy="2785404"/>
          </a:xfrm>
          <a:prstGeom prst="rect">
            <a:avLst/>
          </a:prstGeom>
        </p:spPr>
      </p:pic>
      <p:grpSp>
        <p:nvGrpSpPr>
          <p:cNvPr id="8" name="Group 7">
            <a:extLst>
              <a:ext uri="{FF2B5EF4-FFF2-40B4-BE49-F238E27FC236}">
                <a16:creationId xmlns:a16="http://schemas.microsoft.com/office/drawing/2014/main" id="{47273118-8C1D-3F53-5FC0-BCC0F7AC1BE6}"/>
              </a:ext>
            </a:extLst>
          </p:cNvPr>
          <p:cNvGrpSpPr/>
          <p:nvPr/>
        </p:nvGrpSpPr>
        <p:grpSpPr>
          <a:xfrm>
            <a:off x="1123064" y="1171111"/>
            <a:ext cx="822960" cy="822960"/>
            <a:chOff x="2867267" y="2626823"/>
            <a:chExt cx="1353531" cy="1371600"/>
          </a:xfrm>
          <a:solidFill>
            <a:schemeClr val="accent2"/>
          </a:solidFill>
        </p:grpSpPr>
        <p:sp>
          <p:nvSpPr>
            <p:cNvPr id="9" name="Oval 8">
              <a:extLst>
                <a:ext uri="{FF2B5EF4-FFF2-40B4-BE49-F238E27FC236}">
                  <a16:creationId xmlns:a16="http://schemas.microsoft.com/office/drawing/2014/main" id="{E3DED307-1A81-FEA5-C059-3B6E9E6ACA08}"/>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9478F038-0EA6-96D5-3CA1-4929B021B265}"/>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074FC47-E341-542E-4DA5-810863996A9C}"/>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91281C2-D36C-4DFE-3914-1A1F0F32077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6B91480-A886-975C-9BD4-DF29F0D3B1C0}"/>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049B8095-C47C-0B18-96C8-341EE0A79611}"/>
              </a:ext>
            </a:extLst>
          </p:cNvPr>
          <p:cNvSpPr txBox="1"/>
          <p:nvPr/>
        </p:nvSpPr>
        <p:spPr>
          <a:xfrm>
            <a:off x="2208219" y="1097069"/>
            <a:ext cx="6067558" cy="954107"/>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Product Crafts</a:t>
            </a:r>
          </a:p>
          <a:p>
            <a:r>
              <a:rPr lang="en-US" sz="2800" dirty="0">
                <a:solidFill>
                  <a:schemeClr val="bg1"/>
                </a:solidFill>
                <a:latin typeface="Cambria Math" panose="02040503050406030204" pitchFamily="18" charset="0"/>
                <a:ea typeface="Cambria Math" panose="02040503050406030204" pitchFamily="18" charset="0"/>
              </a:rPr>
              <a:t>Welcome to a new world of Innovation</a:t>
            </a:r>
          </a:p>
        </p:txBody>
      </p:sp>
      <p:sp>
        <p:nvSpPr>
          <p:cNvPr id="15" name="TextBox 14">
            <a:extLst>
              <a:ext uri="{FF2B5EF4-FFF2-40B4-BE49-F238E27FC236}">
                <a16:creationId xmlns:a16="http://schemas.microsoft.com/office/drawing/2014/main" id="{16BCF183-6334-6850-39E3-762780242263}"/>
              </a:ext>
            </a:extLst>
          </p:cNvPr>
          <p:cNvSpPr txBox="1"/>
          <p:nvPr/>
        </p:nvSpPr>
        <p:spPr>
          <a:xfrm>
            <a:off x="1084235" y="2117182"/>
            <a:ext cx="7060959" cy="1477328"/>
          </a:xfrm>
          <a:prstGeom prst="rect">
            <a:avLst/>
          </a:prstGeom>
          <a:noFill/>
        </p:spPr>
        <p:txBody>
          <a:bodyPr wrap="square" rtlCol="0">
            <a:spAutoFit/>
          </a:bodyPr>
          <a:lstStyle/>
          <a:p>
            <a:pPr algn="just"/>
            <a:r>
              <a:rPr lang="en-US" dirty="0">
                <a:solidFill>
                  <a:schemeClr val="bg1"/>
                </a:solidFill>
              </a:rPr>
              <a:t>Product Crafts is a new product design company. At Product Crafts, we craft and deliver new-to-the-world products that are ready for production, marketing and sales.</a:t>
            </a:r>
          </a:p>
          <a:p>
            <a:pPr algn="just"/>
            <a:endParaRPr lang="en-US" dirty="0">
              <a:solidFill>
                <a:schemeClr val="bg1"/>
              </a:solidFill>
            </a:endParaRPr>
          </a:p>
          <a:p>
            <a:pPr algn="just"/>
            <a:endParaRPr lang="en-US" dirty="0">
              <a:solidFill>
                <a:schemeClr val="bg1"/>
              </a:solidFill>
            </a:endParaRPr>
          </a:p>
        </p:txBody>
      </p:sp>
    </p:spTree>
    <p:extLst>
      <p:ext uri="{BB962C8B-B14F-4D97-AF65-F5344CB8AC3E}">
        <p14:creationId xmlns:p14="http://schemas.microsoft.com/office/powerpoint/2010/main" val="475141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B32DAA7-B271-FF28-C9A8-E0FC25E36FD8}"/>
              </a:ext>
            </a:extLst>
          </p:cNvPr>
          <p:cNvGrpSpPr/>
          <p:nvPr/>
        </p:nvGrpSpPr>
        <p:grpSpPr>
          <a:xfrm>
            <a:off x="1123064" y="1171111"/>
            <a:ext cx="822960" cy="822960"/>
            <a:chOff x="2867267" y="2626823"/>
            <a:chExt cx="1353531" cy="1371600"/>
          </a:xfrm>
          <a:solidFill>
            <a:schemeClr val="accent2"/>
          </a:solidFill>
        </p:grpSpPr>
        <p:sp>
          <p:nvSpPr>
            <p:cNvPr id="5" name="Oval 4">
              <a:extLst>
                <a:ext uri="{FF2B5EF4-FFF2-40B4-BE49-F238E27FC236}">
                  <a16:creationId xmlns:a16="http://schemas.microsoft.com/office/drawing/2014/main" id="{4CB259D2-8AE6-A4B3-06EC-99B9FB86F305}"/>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2772B06-B257-6637-F2AB-BC32DFC9D1B1}"/>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80E18A7-FF76-0653-F2A9-0E259C0E73FD}"/>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3934B23-BAAA-5F61-E1B0-BA305089E54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8A7068D-C3F9-FA84-D847-1D981B2FBB56}"/>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867B13F-1BBD-E8D0-E997-97471C78BAB2}"/>
              </a:ext>
            </a:extLst>
          </p:cNvPr>
          <p:cNvSpPr txBox="1"/>
          <p:nvPr/>
        </p:nvSpPr>
        <p:spPr>
          <a:xfrm>
            <a:off x="2208219" y="1266478"/>
            <a:ext cx="5057025"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Partnership with Product Crafts</a:t>
            </a:r>
          </a:p>
        </p:txBody>
      </p:sp>
      <p:sp>
        <p:nvSpPr>
          <p:cNvPr id="119" name="TextBox 118">
            <a:extLst>
              <a:ext uri="{FF2B5EF4-FFF2-40B4-BE49-F238E27FC236}">
                <a16:creationId xmlns:a16="http://schemas.microsoft.com/office/drawing/2014/main" id="{4DCDBD30-B726-B5CB-BEBA-2974C2D5D374}"/>
              </a:ext>
            </a:extLst>
          </p:cNvPr>
          <p:cNvSpPr txBox="1"/>
          <p:nvPr/>
        </p:nvSpPr>
        <p:spPr>
          <a:xfrm>
            <a:off x="7469945" y="2571937"/>
            <a:ext cx="4164037" cy="646331"/>
          </a:xfrm>
          <a:prstGeom prst="rect">
            <a:avLst/>
          </a:prstGeom>
          <a:noFill/>
        </p:spPr>
        <p:txBody>
          <a:bodyPr wrap="square" rtlCol="0">
            <a:spAutoFit/>
          </a:bodyPr>
          <a:lstStyle/>
          <a:p>
            <a:r>
              <a:rPr lang="en-US" dirty="0">
                <a:solidFill>
                  <a:schemeClr val="bg1"/>
                </a:solidFill>
              </a:rPr>
              <a:t>Product Crafts networks with distinct polymathic and industries </a:t>
            </a:r>
          </a:p>
        </p:txBody>
      </p:sp>
      <p:pic>
        <p:nvPicPr>
          <p:cNvPr id="169" name="Picture 168">
            <a:extLst>
              <a:ext uri="{FF2B5EF4-FFF2-40B4-BE49-F238E27FC236}">
                <a16:creationId xmlns:a16="http://schemas.microsoft.com/office/drawing/2014/main" id="{64A7557B-99FE-AA42-0821-7C4B4B74BF38}"/>
              </a:ext>
            </a:extLst>
          </p:cNvPr>
          <p:cNvPicPr>
            <a:picLocks noChangeAspect="1"/>
          </p:cNvPicPr>
          <p:nvPr/>
        </p:nvPicPr>
        <p:blipFill rotWithShape="1">
          <a:blip r:embed="rId3"/>
          <a:srcRect l="7667" t="9939" r="9561" b="7220"/>
          <a:stretch/>
        </p:blipFill>
        <p:spPr>
          <a:xfrm>
            <a:off x="1104644" y="2282899"/>
            <a:ext cx="2869809" cy="2785404"/>
          </a:xfrm>
          <a:prstGeom prst="rect">
            <a:avLst/>
          </a:prstGeom>
        </p:spPr>
      </p:pic>
    </p:spTree>
    <p:extLst>
      <p:ext uri="{BB962C8B-B14F-4D97-AF65-F5344CB8AC3E}">
        <p14:creationId xmlns:p14="http://schemas.microsoft.com/office/powerpoint/2010/main" val="2273619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hadow Man Images – Browse 435,233 Stock Photos, Vectors, and Video | Adobe  Stock">
            <a:extLst>
              <a:ext uri="{FF2B5EF4-FFF2-40B4-BE49-F238E27FC236}">
                <a16:creationId xmlns:a16="http://schemas.microsoft.com/office/drawing/2014/main" id="{3A9A5C9B-0617-2BCA-C8D6-4156C3E943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406" r="30946"/>
          <a:stretch/>
        </p:blipFill>
        <p:spPr bwMode="auto">
          <a:xfrm>
            <a:off x="2348653" y="1446595"/>
            <a:ext cx="2612090" cy="4634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395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5271350-35E7-C3C2-8F68-9A81F83DE166}"/>
              </a:ext>
            </a:extLst>
          </p:cNvPr>
          <p:cNvGrpSpPr/>
          <p:nvPr/>
        </p:nvGrpSpPr>
        <p:grpSpPr>
          <a:xfrm>
            <a:off x="0" y="0"/>
            <a:ext cx="12192000" cy="6858000"/>
            <a:chOff x="381000" y="476250"/>
            <a:chExt cx="11430000" cy="5905500"/>
          </a:xfrm>
        </p:grpSpPr>
        <p:pic>
          <p:nvPicPr>
            <p:cNvPr id="1026" name="Picture 2">
              <a:extLst>
                <a:ext uri="{FF2B5EF4-FFF2-40B4-BE49-F238E27FC236}">
                  <a16:creationId xmlns:a16="http://schemas.microsoft.com/office/drawing/2014/main" id="{75B9ACFD-837A-EF7B-FE2D-F1015D2E2E36}"/>
                </a:ext>
              </a:extLst>
            </p:cNvPr>
            <p:cNvPicPr>
              <a:picLocks noChangeAspect="1" noChangeArrowheads="1"/>
            </p:cNvPicPr>
            <p:nvPr/>
          </p:nvPicPr>
          <p:blipFill>
            <a:blip r:embed="rId2">
              <a:alphaModFix amt="13000"/>
              <a:extLst>
                <a:ext uri="{28A0092B-C50C-407E-A947-70E740481C1C}">
                  <a14:useLocalDpi xmlns:a14="http://schemas.microsoft.com/office/drawing/2010/main" val="0"/>
                </a:ext>
              </a:extLst>
            </a:blip>
            <a:srcRect/>
            <a:stretch>
              <a:fillRect/>
            </a:stretch>
          </p:blipFill>
          <p:spPr bwMode="auto">
            <a:xfrm>
              <a:off x="381000" y="476250"/>
              <a:ext cx="11430000" cy="5905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CA936A-5E1B-518E-F9C1-BF571313B552}"/>
                </a:ext>
              </a:extLst>
            </p:cNvPr>
            <p:cNvSpPr txBox="1"/>
            <p:nvPr/>
          </p:nvSpPr>
          <p:spPr>
            <a:xfrm>
              <a:off x="2448232" y="3097161"/>
              <a:ext cx="7765267" cy="1200329"/>
            </a:xfrm>
            <a:prstGeom prst="rect">
              <a:avLst/>
            </a:prstGeom>
            <a:noFill/>
          </p:spPr>
          <p:txBody>
            <a:bodyPr wrap="none" rtlCol="0">
              <a:spAutoFit/>
            </a:bodyPr>
            <a:lstStyle/>
            <a:p>
              <a:r>
                <a:rPr lang="en-US" sz="7200" b="1" dirty="0">
                  <a:solidFill>
                    <a:schemeClr val="accent3">
                      <a:lumMod val="40000"/>
                      <a:lumOff val="60000"/>
                    </a:schemeClr>
                  </a:solidFill>
                  <a:latin typeface="DM Sans 14pt" pitchFamily="2" charset="0"/>
                </a:rPr>
                <a:t>COMMING SOON</a:t>
              </a:r>
            </a:p>
          </p:txBody>
        </p:sp>
      </p:grpSp>
    </p:spTree>
    <p:extLst>
      <p:ext uri="{BB962C8B-B14F-4D97-AF65-F5344CB8AC3E}">
        <p14:creationId xmlns:p14="http://schemas.microsoft.com/office/powerpoint/2010/main" val="1004776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BC5366-9805-274A-2508-B6EF1F45ED07}"/>
              </a:ext>
            </a:extLst>
          </p:cNvPr>
          <p:cNvGrpSpPr/>
          <p:nvPr/>
        </p:nvGrpSpPr>
        <p:grpSpPr>
          <a:xfrm>
            <a:off x="758398" y="224939"/>
            <a:ext cx="10351008" cy="3200400"/>
            <a:chOff x="758398" y="224939"/>
            <a:chExt cx="10351008" cy="3200400"/>
          </a:xfrm>
        </p:grpSpPr>
        <p:sp>
          <p:nvSpPr>
            <p:cNvPr id="6" name="Rectangle 5">
              <a:extLst>
                <a:ext uri="{FF2B5EF4-FFF2-40B4-BE49-F238E27FC236}">
                  <a16:creationId xmlns:a16="http://schemas.microsoft.com/office/drawing/2014/main" id="{1AAA303B-B0FB-2502-EF81-7A3D0D07959B}"/>
                </a:ext>
              </a:extLst>
            </p:cNvPr>
            <p:cNvSpPr/>
            <p:nvPr/>
          </p:nvSpPr>
          <p:spPr>
            <a:xfrm>
              <a:off x="5933902" y="224939"/>
              <a:ext cx="5175504" cy="3200400"/>
            </a:xfrm>
            <a:prstGeom prst="rect">
              <a:avLst/>
            </a:prstGeom>
            <a:solidFill>
              <a:srgbClr val="0C16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4DA8BF-49C2-9CFD-B568-6122C9AE9337}"/>
                </a:ext>
              </a:extLst>
            </p:cNvPr>
            <p:cNvSpPr txBox="1"/>
            <p:nvPr/>
          </p:nvSpPr>
          <p:spPr>
            <a:xfrm>
              <a:off x="6765116" y="1392826"/>
              <a:ext cx="3315704" cy="830997"/>
            </a:xfrm>
            <a:prstGeom prst="rect">
              <a:avLst/>
            </a:prstGeom>
            <a:noFill/>
          </p:spPr>
          <p:txBody>
            <a:bodyPr wrap="square" rtlCol="0">
              <a:spAutoFit/>
            </a:bodyPr>
            <a:lstStyle/>
            <a:p>
              <a:r>
                <a:rPr lang="en-US" sz="2400" dirty="0">
                  <a:solidFill>
                    <a:schemeClr val="bg1"/>
                  </a:solidFill>
                  <a:latin typeface="Cambria Math" panose="02040503050406030204" pitchFamily="18" charset="0"/>
                  <a:ea typeface="Cambria Math" panose="02040503050406030204" pitchFamily="18" charset="0"/>
                </a:rPr>
                <a:t>If Data is the New Oil, What is the New Data </a:t>
              </a:r>
              <a:r>
                <a:rPr lang="en-US" sz="2400" dirty="0">
                  <a:solidFill>
                    <a:schemeClr val="accent2"/>
                  </a:solidFill>
                  <a:latin typeface="Cambria Math" panose="02040503050406030204" pitchFamily="18" charset="0"/>
                  <a:ea typeface="Cambria Math" panose="02040503050406030204" pitchFamily="18" charset="0"/>
                </a:rPr>
                <a:t>?</a:t>
              </a:r>
              <a:r>
                <a:rPr lang="en-US" sz="2400" dirty="0">
                  <a:solidFill>
                    <a:schemeClr val="bg1"/>
                  </a:solidFill>
                  <a:latin typeface="Cambria Math" panose="02040503050406030204" pitchFamily="18" charset="0"/>
                  <a:ea typeface="Cambria Math" panose="02040503050406030204" pitchFamily="18" charset="0"/>
                </a:rPr>
                <a:t> </a:t>
              </a:r>
            </a:p>
          </p:txBody>
        </p:sp>
        <p:pic>
          <p:nvPicPr>
            <p:cNvPr id="5" name="Picture 4" descr="A oil pump in a field of barrels&#10;&#10;Description automatically generated">
              <a:extLst>
                <a:ext uri="{FF2B5EF4-FFF2-40B4-BE49-F238E27FC236}">
                  <a16:creationId xmlns:a16="http://schemas.microsoft.com/office/drawing/2014/main" id="{47AD51D8-4B75-10FA-441A-D5C1A12B7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98" y="224939"/>
              <a:ext cx="5175504" cy="3200400"/>
            </a:xfrm>
            <a:prstGeom prst="rect">
              <a:avLst/>
            </a:prstGeom>
          </p:spPr>
        </p:pic>
      </p:grpSp>
    </p:spTree>
    <p:extLst>
      <p:ext uri="{BB962C8B-B14F-4D97-AF65-F5344CB8AC3E}">
        <p14:creationId xmlns:p14="http://schemas.microsoft.com/office/powerpoint/2010/main" val="1325442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AA303B-B0FB-2502-EF81-7A3D0D07959B}"/>
              </a:ext>
            </a:extLst>
          </p:cNvPr>
          <p:cNvSpPr/>
          <p:nvPr/>
        </p:nvSpPr>
        <p:spPr>
          <a:xfrm>
            <a:off x="5933902" y="224939"/>
            <a:ext cx="5175504" cy="3200400"/>
          </a:xfrm>
          <a:prstGeom prst="rect">
            <a:avLst/>
          </a:prstGeom>
          <a:solidFill>
            <a:srgbClr val="0C16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A115D58-4883-5B79-C801-6B1C5F205AFA}"/>
              </a:ext>
            </a:extLst>
          </p:cNvPr>
          <p:cNvSpPr txBox="1"/>
          <p:nvPr/>
        </p:nvSpPr>
        <p:spPr>
          <a:xfrm>
            <a:off x="6244162" y="1459360"/>
            <a:ext cx="5224975" cy="830997"/>
          </a:xfrm>
          <a:prstGeom prst="rect">
            <a:avLst/>
          </a:prstGeom>
          <a:noFill/>
        </p:spPr>
        <p:txBody>
          <a:bodyPr wrap="square" rtlCol="0">
            <a:spAutoFit/>
          </a:bodyPr>
          <a:lstStyle/>
          <a:p>
            <a:pPr algn="ctr"/>
            <a:r>
              <a:rPr lang="en-US" sz="2400" dirty="0">
                <a:solidFill>
                  <a:schemeClr val="bg1"/>
                </a:solidFill>
                <a:latin typeface="Cambria Math" panose="02040503050406030204" pitchFamily="18" charset="0"/>
                <a:ea typeface="Cambria Math" panose="02040503050406030204" pitchFamily="18" charset="0"/>
              </a:rPr>
              <a:t>What did Leonardo DaVinci and Nikola Tesla discuss over The Board</a:t>
            </a:r>
            <a:r>
              <a:rPr lang="en-US" sz="2400" dirty="0">
                <a:solidFill>
                  <a:schemeClr val="accent2"/>
                </a:solidFill>
                <a:latin typeface="Cambria Math" panose="02040503050406030204" pitchFamily="18" charset="0"/>
                <a:ea typeface="Cambria Math" panose="02040503050406030204" pitchFamily="18" charset="0"/>
              </a:rPr>
              <a:t>?</a:t>
            </a:r>
          </a:p>
        </p:txBody>
      </p:sp>
      <p:pic>
        <p:nvPicPr>
          <p:cNvPr id="3" name="Picture 2" descr="Two men sitting at a table playing chess&#10;&#10;Description automatically generated">
            <a:extLst>
              <a:ext uri="{FF2B5EF4-FFF2-40B4-BE49-F238E27FC236}">
                <a16:creationId xmlns:a16="http://schemas.microsoft.com/office/drawing/2014/main" id="{77FC6E32-ED24-371B-312F-F9A7ED6630A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58398" y="396974"/>
            <a:ext cx="5175504" cy="3200400"/>
          </a:xfrm>
          <a:prstGeom prst="rect">
            <a:avLst/>
          </a:prstGeom>
        </p:spPr>
      </p:pic>
    </p:spTree>
    <p:extLst>
      <p:ext uri="{BB962C8B-B14F-4D97-AF65-F5344CB8AC3E}">
        <p14:creationId xmlns:p14="http://schemas.microsoft.com/office/powerpoint/2010/main" val="69578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138B06-4098-52AC-AE55-61B2E28EF7CB}"/>
              </a:ext>
            </a:extLst>
          </p:cNvPr>
          <p:cNvPicPr>
            <a:picLocks noChangeAspect="1"/>
          </p:cNvPicPr>
          <p:nvPr/>
        </p:nvPicPr>
        <p:blipFill rotWithShape="1">
          <a:blip r:embed="rId2"/>
          <a:srcRect l="7667" t="9939" r="9561" b="7220"/>
          <a:stretch/>
        </p:blipFill>
        <p:spPr>
          <a:xfrm>
            <a:off x="8779759" y="801129"/>
            <a:ext cx="2378272" cy="2308324"/>
          </a:xfrm>
          <a:prstGeom prst="rect">
            <a:avLst/>
          </a:prstGeom>
        </p:spPr>
      </p:pic>
      <p:grpSp>
        <p:nvGrpSpPr>
          <p:cNvPr id="8" name="Group 7">
            <a:extLst>
              <a:ext uri="{FF2B5EF4-FFF2-40B4-BE49-F238E27FC236}">
                <a16:creationId xmlns:a16="http://schemas.microsoft.com/office/drawing/2014/main" id="{47273118-8C1D-3F53-5FC0-BCC0F7AC1BE6}"/>
              </a:ext>
            </a:extLst>
          </p:cNvPr>
          <p:cNvGrpSpPr/>
          <p:nvPr/>
        </p:nvGrpSpPr>
        <p:grpSpPr>
          <a:xfrm>
            <a:off x="1123064" y="1171111"/>
            <a:ext cx="822960" cy="822960"/>
            <a:chOff x="2867267" y="2626823"/>
            <a:chExt cx="1353531" cy="1371600"/>
          </a:xfrm>
          <a:solidFill>
            <a:schemeClr val="accent2"/>
          </a:solidFill>
        </p:grpSpPr>
        <p:sp>
          <p:nvSpPr>
            <p:cNvPr id="9" name="Oval 8">
              <a:extLst>
                <a:ext uri="{FF2B5EF4-FFF2-40B4-BE49-F238E27FC236}">
                  <a16:creationId xmlns:a16="http://schemas.microsoft.com/office/drawing/2014/main" id="{E3DED307-1A81-FEA5-C059-3B6E9E6ACA08}"/>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9478F038-0EA6-96D5-3CA1-4929B021B265}"/>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074FC47-E341-542E-4DA5-810863996A9C}"/>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91281C2-D36C-4DFE-3914-1A1F0F32077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6B91480-A886-975C-9BD4-DF29F0D3B1C0}"/>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049B8095-C47C-0B18-96C8-341EE0A79611}"/>
              </a:ext>
            </a:extLst>
          </p:cNvPr>
          <p:cNvSpPr txBox="1"/>
          <p:nvPr/>
        </p:nvSpPr>
        <p:spPr>
          <a:xfrm>
            <a:off x="2208219" y="1097069"/>
            <a:ext cx="6067558" cy="954107"/>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Product Crafts</a:t>
            </a:r>
          </a:p>
          <a:p>
            <a:r>
              <a:rPr lang="en-US" sz="2800" dirty="0">
                <a:solidFill>
                  <a:schemeClr val="bg1"/>
                </a:solidFill>
                <a:latin typeface="Cambria Math" panose="02040503050406030204" pitchFamily="18" charset="0"/>
                <a:ea typeface="Cambria Math" panose="02040503050406030204" pitchFamily="18" charset="0"/>
              </a:rPr>
              <a:t>Welcome to a new world of Innovation</a:t>
            </a:r>
          </a:p>
        </p:txBody>
      </p:sp>
      <p:sp>
        <p:nvSpPr>
          <p:cNvPr id="15" name="TextBox 14">
            <a:extLst>
              <a:ext uri="{FF2B5EF4-FFF2-40B4-BE49-F238E27FC236}">
                <a16:creationId xmlns:a16="http://schemas.microsoft.com/office/drawing/2014/main" id="{16BCF183-6334-6850-39E3-762780242263}"/>
              </a:ext>
            </a:extLst>
          </p:cNvPr>
          <p:cNvSpPr txBox="1"/>
          <p:nvPr/>
        </p:nvSpPr>
        <p:spPr>
          <a:xfrm>
            <a:off x="1084235" y="2117182"/>
            <a:ext cx="7060959" cy="2308324"/>
          </a:xfrm>
          <a:prstGeom prst="rect">
            <a:avLst/>
          </a:prstGeom>
          <a:noFill/>
        </p:spPr>
        <p:txBody>
          <a:bodyPr wrap="square" rtlCol="0">
            <a:spAutoFit/>
          </a:bodyPr>
          <a:lstStyle/>
          <a:p>
            <a:pPr algn="just"/>
            <a:r>
              <a:rPr lang="en-US" dirty="0">
                <a:solidFill>
                  <a:schemeClr val="bg1"/>
                </a:solidFill>
              </a:rPr>
              <a:t>Product Crafts is a new product design company. At Product Crafts, we craft and deliver new-to-the-world products that are ready for production, marketing and sales.</a:t>
            </a:r>
          </a:p>
          <a:p>
            <a:pPr algn="just"/>
            <a:endParaRPr lang="en-US" dirty="0">
              <a:solidFill>
                <a:schemeClr val="bg1"/>
              </a:solidFill>
            </a:endParaRPr>
          </a:p>
          <a:p>
            <a:pPr algn="just"/>
            <a:r>
              <a:rPr lang="en-US" dirty="0">
                <a:solidFill>
                  <a:schemeClr val="bg1"/>
                </a:solidFill>
              </a:rPr>
              <a:t>Pick up any product of your interest from our Design Gallery and kick start the production and sales process on Day 1</a:t>
            </a:r>
          </a:p>
          <a:p>
            <a:pPr algn="just"/>
            <a:endParaRPr lang="en-US" dirty="0">
              <a:solidFill>
                <a:schemeClr val="bg1"/>
              </a:solidFill>
            </a:endParaRPr>
          </a:p>
          <a:p>
            <a:pPr algn="just"/>
            <a:r>
              <a:rPr lang="en-US" dirty="0">
                <a:solidFill>
                  <a:schemeClr val="bg1"/>
                </a:solidFill>
              </a:rPr>
              <a:t>Invest in the world of Innovation and secure your business aspirations</a:t>
            </a:r>
          </a:p>
        </p:txBody>
      </p:sp>
      <p:sp>
        <p:nvSpPr>
          <p:cNvPr id="18" name="TextBox 17">
            <a:extLst>
              <a:ext uri="{FF2B5EF4-FFF2-40B4-BE49-F238E27FC236}">
                <a16:creationId xmlns:a16="http://schemas.microsoft.com/office/drawing/2014/main" id="{3F7FE4EB-C99F-01EE-42C5-DC5DFDBAAACB}"/>
              </a:ext>
            </a:extLst>
          </p:cNvPr>
          <p:cNvSpPr txBox="1"/>
          <p:nvPr/>
        </p:nvSpPr>
        <p:spPr>
          <a:xfrm>
            <a:off x="7074753" y="3668184"/>
            <a:ext cx="1331390" cy="307777"/>
          </a:xfrm>
          <a:prstGeom prst="rect">
            <a:avLst/>
          </a:prstGeom>
          <a:noFill/>
        </p:spPr>
        <p:txBody>
          <a:bodyPr wrap="none" rtlCol="0">
            <a:spAutoFit/>
          </a:bodyPr>
          <a:lstStyle/>
          <a:p>
            <a:r>
              <a:rPr lang="en-US" sz="1400" dirty="0">
                <a:solidFill>
                  <a:schemeClr val="bg1"/>
                </a:solidFill>
                <a:latin typeface="Cambria Math" panose="02040503050406030204" pitchFamily="18" charset="0"/>
                <a:ea typeface="Cambria Math" panose="02040503050406030204" pitchFamily="18" charset="0"/>
              </a:rPr>
              <a:t>Learn more </a:t>
            </a:r>
            <a:r>
              <a:rPr lang="en-US" sz="1400" dirty="0">
                <a:solidFill>
                  <a:schemeClr val="bg1"/>
                </a:solidFill>
                <a:latin typeface="Cambria Math" panose="02040503050406030204" pitchFamily="18" charset="0"/>
                <a:ea typeface="Cambria Math" panose="02040503050406030204" pitchFamily="18" charset="0"/>
                <a:sym typeface="Wingdings" panose="05000000000000000000" pitchFamily="2" charset="2"/>
              </a:rPr>
              <a:t> </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9" name="Rectangle: Rounded Corners 18">
            <a:extLst>
              <a:ext uri="{FF2B5EF4-FFF2-40B4-BE49-F238E27FC236}">
                <a16:creationId xmlns:a16="http://schemas.microsoft.com/office/drawing/2014/main" id="{3146D9D2-D917-9225-5214-A775CD24A907}"/>
              </a:ext>
            </a:extLst>
          </p:cNvPr>
          <p:cNvSpPr/>
          <p:nvPr/>
        </p:nvSpPr>
        <p:spPr>
          <a:xfrm>
            <a:off x="1056177" y="4909835"/>
            <a:ext cx="1751098" cy="1702190"/>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Cambria Math" panose="02040503050406030204" pitchFamily="18" charset="0"/>
              <a:ea typeface="Cambria Math" panose="02040503050406030204" pitchFamily="18" charset="0"/>
            </a:endParaRPr>
          </a:p>
          <a:p>
            <a:pPr algn="ctr"/>
            <a:endParaRPr lang="en-US" sz="2000" b="1" dirty="0">
              <a:solidFill>
                <a:schemeClr val="tx1"/>
              </a:solidFill>
              <a:latin typeface="Cambria Math" panose="02040503050406030204" pitchFamily="18" charset="0"/>
              <a:ea typeface="Cambria Math" panose="02040503050406030204" pitchFamily="18" charset="0"/>
            </a:endParaRPr>
          </a:p>
          <a:p>
            <a:pPr algn="ctr"/>
            <a:endParaRPr lang="en-US" sz="2000" b="1" dirty="0">
              <a:solidFill>
                <a:schemeClr val="tx1"/>
              </a:solidFill>
              <a:latin typeface="Cambria Math" panose="02040503050406030204" pitchFamily="18" charset="0"/>
              <a:ea typeface="Cambria Math" panose="02040503050406030204" pitchFamily="18" charset="0"/>
            </a:endParaRPr>
          </a:p>
          <a:p>
            <a:pPr algn="ctr"/>
            <a:r>
              <a:rPr lang="en-US" sz="2000" b="1" dirty="0">
                <a:solidFill>
                  <a:schemeClr val="tx1"/>
                </a:solidFill>
                <a:latin typeface="Cambria Math" panose="02040503050406030204" pitchFamily="18" charset="0"/>
                <a:ea typeface="Cambria Math" panose="02040503050406030204" pitchFamily="18" charset="0"/>
              </a:rPr>
              <a:t>Swaranjali</a:t>
            </a:r>
          </a:p>
        </p:txBody>
      </p:sp>
      <p:sp>
        <p:nvSpPr>
          <p:cNvPr id="27" name="Oval 26">
            <a:extLst>
              <a:ext uri="{FF2B5EF4-FFF2-40B4-BE49-F238E27FC236}">
                <a16:creationId xmlns:a16="http://schemas.microsoft.com/office/drawing/2014/main" id="{B1B53AF1-0C7E-52B6-1D90-2F387E9DEB32}"/>
              </a:ext>
            </a:extLst>
          </p:cNvPr>
          <p:cNvSpPr/>
          <p:nvPr/>
        </p:nvSpPr>
        <p:spPr>
          <a:xfrm rot="797477">
            <a:off x="1228297" y="5072985"/>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62F0D40-BCF3-1926-F0F9-9B55999D9EA4}"/>
              </a:ext>
            </a:extLst>
          </p:cNvPr>
          <p:cNvSpPr/>
          <p:nvPr/>
        </p:nvSpPr>
        <p:spPr>
          <a:xfrm>
            <a:off x="2960975" y="4909836"/>
            <a:ext cx="1751098" cy="17021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algn="ctr"/>
            <a:endPar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algn="ctr"/>
            <a:endPar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algn="ctr"/>
            <a:r>
              <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The Board</a:t>
            </a:r>
          </a:p>
        </p:txBody>
      </p:sp>
      <p:sp>
        <p:nvSpPr>
          <p:cNvPr id="29" name="Oval 28">
            <a:extLst>
              <a:ext uri="{FF2B5EF4-FFF2-40B4-BE49-F238E27FC236}">
                <a16:creationId xmlns:a16="http://schemas.microsoft.com/office/drawing/2014/main" id="{C49D288C-AF67-6ECA-0A39-E5C41FCBA517}"/>
              </a:ext>
            </a:extLst>
          </p:cNvPr>
          <p:cNvSpPr/>
          <p:nvPr/>
        </p:nvSpPr>
        <p:spPr>
          <a:xfrm rot="797477">
            <a:off x="3133095" y="5072985"/>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9CF30636-9A5C-EAED-9AAB-D91BB8B3803E}"/>
              </a:ext>
            </a:extLst>
          </p:cNvPr>
          <p:cNvSpPr/>
          <p:nvPr/>
        </p:nvSpPr>
        <p:spPr>
          <a:xfrm>
            <a:off x="4865773" y="4909836"/>
            <a:ext cx="1751098" cy="1702190"/>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Engravers MT" panose="02090707080505020304" pitchFamily="18" charset="0"/>
            </a:endParaRPr>
          </a:p>
          <a:p>
            <a:pPr algn="ctr"/>
            <a:endParaRPr lang="en-US" dirty="0">
              <a:solidFill>
                <a:schemeClr val="tx1"/>
              </a:solidFill>
              <a:latin typeface="Engravers MT" panose="02090707080505020304" pitchFamily="18" charset="0"/>
            </a:endParaRPr>
          </a:p>
          <a:p>
            <a:pPr algn="ctr"/>
            <a:endParaRPr lang="en-US" dirty="0">
              <a:solidFill>
                <a:schemeClr val="tx1"/>
              </a:solidFill>
              <a:latin typeface="Engravers MT" panose="02090707080505020304" pitchFamily="18" charset="0"/>
            </a:endParaRPr>
          </a:p>
          <a:p>
            <a:pPr algn="ctr"/>
            <a:r>
              <a:rPr lang="en-US" dirty="0">
                <a:solidFill>
                  <a:schemeClr val="tx1"/>
                </a:solidFill>
                <a:latin typeface="Engravers MT" panose="02090707080505020304" pitchFamily="18" charset="0"/>
              </a:rPr>
              <a:t>BOLT</a:t>
            </a:r>
          </a:p>
        </p:txBody>
      </p:sp>
      <p:sp>
        <p:nvSpPr>
          <p:cNvPr id="31" name="Oval 30">
            <a:extLst>
              <a:ext uri="{FF2B5EF4-FFF2-40B4-BE49-F238E27FC236}">
                <a16:creationId xmlns:a16="http://schemas.microsoft.com/office/drawing/2014/main" id="{A31B59ED-CC7E-9414-4DB5-6ECACFA74D0A}"/>
              </a:ext>
            </a:extLst>
          </p:cNvPr>
          <p:cNvSpPr/>
          <p:nvPr/>
        </p:nvSpPr>
        <p:spPr>
          <a:xfrm rot="797477">
            <a:off x="5037893" y="5072985"/>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50259140-421D-D922-A67A-048121019358}"/>
              </a:ext>
            </a:extLst>
          </p:cNvPr>
          <p:cNvSpPr/>
          <p:nvPr/>
        </p:nvSpPr>
        <p:spPr>
          <a:xfrm>
            <a:off x="8675369" y="4909835"/>
            <a:ext cx="1751098" cy="1702190"/>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algn="ctr"/>
            <a:endParaRPr lang="en-US" sz="2000" b="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algn="ctr"/>
            <a:r>
              <a:rPr lang="en-US" sz="2000" b="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Crafters Cafe</a:t>
            </a:r>
          </a:p>
        </p:txBody>
      </p:sp>
      <p:sp>
        <p:nvSpPr>
          <p:cNvPr id="33" name="Oval 32">
            <a:extLst>
              <a:ext uri="{FF2B5EF4-FFF2-40B4-BE49-F238E27FC236}">
                <a16:creationId xmlns:a16="http://schemas.microsoft.com/office/drawing/2014/main" id="{BF45B0B7-AB11-0CCB-5B0F-5E97393D867C}"/>
              </a:ext>
            </a:extLst>
          </p:cNvPr>
          <p:cNvSpPr/>
          <p:nvPr/>
        </p:nvSpPr>
        <p:spPr>
          <a:xfrm rot="797477">
            <a:off x="8847489" y="5072984"/>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45CFBE1C-FA4F-2131-FFF8-74A0C27A1B72}"/>
              </a:ext>
            </a:extLst>
          </p:cNvPr>
          <p:cNvSpPr txBox="1"/>
          <p:nvPr/>
        </p:nvSpPr>
        <p:spPr>
          <a:xfrm>
            <a:off x="1104644" y="4487594"/>
            <a:ext cx="4117153" cy="369332"/>
          </a:xfrm>
          <a:prstGeom prst="rect">
            <a:avLst/>
          </a:prstGeom>
          <a:noFill/>
        </p:spPr>
        <p:txBody>
          <a:bodyPr wrap="none" rtlCol="0">
            <a:spAutoFit/>
          </a:bodyPr>
          <a:lstStyle/>
          <a:p>
            <a:r>
              <a:rPr lang="en-US" dirty="0">
                <a:solidFill>
                  <a:schemeClr val="accent5"/>
                </a:solidFill>
              </a:rPr>
              <a:t>Upcoming Products on The Design Gallery</a:t>
            </a:r>
          </a:p>
        </p:txBody>
      </p:sp>
      <p:sp>
        <p:nvSpPr>
          <p:cNvPr id="38" name="Rectangle: Rounded Corners 37">
            <a:extLst>
              <a:ext uri="{FF2B5EF4-FFF2-40B4-BE49-F238E27FC236}">
                <a16:creationId xmlns:a16="http://schemas.microsoft.com/office/drawing/2014/main" id="{5A375CDC-0BE9-2723-5412-59CB2ED6113F}"/>
              </a:ext>
            </a:extLst>
          </p:cNvPr>
          <p:cNvSpPr/>
          <p:nvPr/>
        </p:nvSpPr>
        <p:spPr>
          <a:xfrm>
            <a:off x="6770571" y="4909835"/>
            <a:ext cx="1751098" cy="1702190"/>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Engravers MT" panose="02090707080505020304" pitchFamily="18" charset="0"/>
            </a:endParaRPr>
          </a:p>
          <a:p>
            <a:pPr algn="ctr"/>
            <a:endParaRPr lang="en-US" dirty="0">
              <a:solidFill>
                <a:schemeClr val="tx1"/>
              </a:solidFill>
              <a:latin typeface="Engravers MT" panose="02090707080505020304" pitchFamily="18" charset="0"/>
            </a:endParaRPr>
          </a:p>
          <a:p>
            <a:pPr algn="ctr"/>
            <a:endParaRPr lang="en-US" dirty="0">
              <a:solidFill>
                <a:schemeClr val="tx1"/>
              </a:solidFill>
              <a:latin typeface="Engravers MT" panose="02090707080505020304" pitchFamily="18" charset="0"/>
            </a:endParaRPr>
          </a:p>
          <a:p>
            <a:pPr algn="ctr"/>
            <a:r>
              <a:rPr lang="en-US" dirty="0">
                <a:solidFill>
                  <a:schemeClr val="tx1"/>
                </a:solidFill>
                <a:latin typeface="Engravers MT" panose="02090707080505020304" pitchFamily="18" charset="0"/>
              </a:rPr>
              <a:t>BOLT</a:t>
            </a:r>
          </a:p>
        </p:txBody>
      </p:sp>
      <p:sp>
        <p:nvSpPr>
          <p:cNvPr id="39" name="Oval 38">
            <a:extLst>
              <a:ext uri="{FF2B5EF4-FFF2-40B4-BE49-F238E27FC236}">
                <a16:creationId xmlns:a16="http://schemas.microsoft.com/office/drawing/2014/main" id="{612C5F29-3267-C651-034A-37B1AB8A7A1D}"/>
              </a:ext>
            </a:extLst>
          </p:cNvPr>
          <p:cNvSpPr/>
          <p:nvPr/>
        </p:nvSpPr>
        <p:spPr>
          <a:xfrm rot="797477">
            <a:off x="6942691" y="5072984"/>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79E31CFF-7BB2-FF09-4ECF-9A4C2C0FC42A}"/>
              </a:ext>
            </a:extLst>
          </p:cNvPr>
          <p:cNvGrpSpPr/>
          <p:nvPr/>
        </p:nvGrpSpPr>
        <p:grpSpPr>
          <a:xfrm>
            <a:off x="1598692" y="5214806"/>
            <a:ext cx="746105" cy="794557"/>
            <a:chOff x="3699803" y="1209822"/>
            <a:chExt cx="2062671" cy="2219178"/>
          </a:xfrm>
        </p:grpSpPr>
        <p:sp>
          <p:nvSpPr>
            <p:cNvPr id="41" name="Freeform: Shape 40">
              <a:extLst>
                <a:ext uri="{FF2B5EF4-FFF2-40B4-BE49-F238E27FC236}">
                  <a16:creationId xmlns:a16="http://schemas.microsoft.com/office/drawing/2014/main" id="{1C5E883C-880C-1B1A-731A-CBB81F627BF4}"/>
                </a:ext>
              </a:extLst>
            </p:cNvPr>
            <p:cNvSpPr/>
            <p:nvPr/>
          </p:nvSpPr>
          <p:spPr>
            <a:xfrm>
              <a:off x="3699803" y="1209822"/>
              <a:ext cx="918794" cy="2219178"/>
            </a:xfrm>
            <a:custGeom>
              <a:avLst/>
              <a:gdLst>
                <a:gd name="connsiteX0" fmla="*/ 815926 w 918794"/>
                <a:gd name="connsiteY0" fmla="*/ 0 h 3432516"/>
                <a:gd name="connsiteX1" fmla="*/ 365760 w 918794"/>
                <a:gd name="connsiteY1" fmla="*/ 1097280 h 3432516"/>
                <a:gd name="connsiteX2" fmla="*/ 914400 w 918794"/>
                <a:gd name="connsiteY2" fmla="*/ 2011680 h 3432516"/>
                <a:gd name="connsiteX3" fmla="*/ 0 w 918794"/>
                <a:gd name="connsiteY3" fmla="*/ 3432516 h 3432516"/>
              </a:gdLst>
              <a:ahLst/>
              <a:cxnLst>
                <a:cxn ang="0">
                  <a:pos x="connsiteX0" y="connsiteY0"/>
                </a:cxn>
                <a:cxn ang="0">
                  <a:pos x="connsiteX1" y="connsiteY1"/>
                </a:cxn>
                <a:cxn ang="0">
                  <a:pos x="connsiteX2" y="connsiteY2"/>
                </a:cxn>
                <a:cxn ang="0">
                  <a:pos x="connsiteX3" y="connsiteY3"/>
                </a:cxn>
              </a:cxnLst>
              <a:rect l="l" t="t" r="r" b="b"/>
              <a:pathLst>
                <a:path w="918794" h="3432516">
                  <a:moveTo>
                    <a:pt x="815926" y="0"/>
                  </a:moveTo>
                  <a:cubicBezTo>
                    <a:pt x="582637" y="381000"/>
                    <a:pt x="349348" y="762000"/>
                    <a:pt x="365760" y="1097280"/>
                  </a:cubicBezTo>
                  <a:cubicBezTo>
                    <a:pt x="382172" y="1432560"/>
                    <a:pt x="975360" y="1622474"/>
                    <a:pt x="914400" y="2011680"/>
                  </a:cubicBezTo>
                  <a:cubicBezTo>
                    <a:pt x="853440" y="2400886"/>
                    <a:pt x="426720" y="2916701"/>
                    <a:pt x="0" y="3432516"/>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reeform: Shape 41">
              <a:extLst>
                <a:ext uri="{FF2B5EF4-FFF2-40B4-BE49-F238E27FC236}">
                  <a16:creationId xmlns:a16="http://schemas.microsoft.com/office/drawing/2014/main" id="{6E061B13-C2C7-CCE4-60C3-96C12740CE9E}"/>
                </a:ext>
              </a:extLst>
            </p:cNvPr>
            <p:cNvSpPr/>
            <p:nvPr/>
          </p:nvSpPr>
          <p:spPr>
            <a:xfrm flipH="1">
              <a:off x="4843680" y="1209822"/>
              <a:ext cx="918794" cy="2219178"/>
            </a:xfrm>
            <a:custGeom>
              <a:avLst/>
              <a:gdLst>
                <a:gd name="connsiteX0" fmla="*/ 815926 w 918794"/>
                <a:gd name="connsiteY0" fmla="*/ 0 h 3432516"/>
                <a:gd name="connsiteX1" fmla="*/ 365760 w 918794"/>
                <a:gd name="connsiteY1" fmla="*/ 1097280 h 3432516"/>
                <a:gd name="connsiteX2" fmla="*/ 914400 w 918794"/>
                <a:gd name="connsiteY2" fmla="*/ 2011680 h 3432516"/>
                <a:gd name="connsiteX3" fmla="*/ 0 w 918794"/>
                <a:gd name="connsiteY3" fmla="*/ 3432516 h 3432516"/>
              </a:gdLst>
              <a:ahLst/>
              <a:cxnLst>
                <a:cxn ang="0">
                  <a:pos x="connsiteX0" y="connsiteY0"/>
                </a:cxn>
                <a:cxn ang="0">
                  <a:pos x="connsiteX1" y="connsiteY1"/>
                </a:cxn>
                <a:cxn ang="0">
                  <a:pos x="connsiteX2" y="connsiteY2"/>
                </a:cxn>
                <a:cxn ang="0">
                  <a:pos x="connsiteX3" y="connsiteY3"/>
                </a:cxn>
              </a:cxnLst>
              <a:rect l="l" t="t" r="r" b="b"/>
              <a:pathLst>
                <a:path w="918794" h="3432516">
                  <a:moveTo>
                    <a:pt x="815926" y="0"/>
                  </a:moveTo>
                  <a:cubicBezTo>
                    <a:pt x="582637" y="381000"/>
                    <a:pt x="349348" y="762000"/>
                    <a:pt x="365760" y="1097280"/>
                  </a:cubicBezTo>
                  <a:cubicBezTo>
                    <a:pt x="382172" y="1432560"/>
                    <a:pt x="975360" y="1622474"/>
                    <a:pt x="914400" y="2011680"/>
                  </a:cubicBezTo>
                  <a:cubicBezTo>
                    <a:pt x="853440" y="2400886"/>
                    <a:pt x="426720" y="2916701"/>
                    <a:pt x="0" y="3432516"/>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Straight Connector 42">
              <a:extLst>
                <a:ext uri="{FF2B5EF4-FFF2-40B4-BE49-F238E27FC236}">
                  <a16:creationId xmlns:a16="http://schemas.microsoft.com/office/drawing/2014/main" id="{9B2781F9-3C75-5452-F951-5B1DD14CC9D1}"/>
                </a:ext>
              </a:extLst>
            </p:cNvPr>
            <p:cNvCxnSpPr>
              <a:cxnSpLocks/>
              <a:stCxn id="42" idx="0"/>
              <a:endCxn id="41" idx="3"/>
            </p:cNvCxnSpPr>
            <p:nvPr/>
          </p:nvCxnSpPr>
          <p:spPr>
            <a:xfrm flipH="1">
              <a:off x="3699803" y="1209822"/>
              <a:ext cx="1246745" cy="22191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D2E795-27BA-5A6D-530A-0CD057053E11}"/>
                </a:ext>
              </a:extLst>
            </p:cNvPr>
            <p:cNvCxnSpPr>
              <a:cxnSpLocks/>
              <a:stCxn id="41" idx="0"/>
              <a:endCxn id="42" idx="3"/>
            </p:cNvCxnSpPr>
            <p:nvPr/>
          </p:nvCxnSpPr>
          <p:spPr>
            <a:xfrm>
              <a:off x="4515729" y="1209822"/>
              <a:ext cx="1246745" cy="22191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3" name="Graphic 62" descr="Lightning bolt with solid fill">
            <a:extLst>
              <a:ext uri="{FF2B5EF4-FFF2-40B4-BE49-F238E27FC236}">
                <a16:creationId xmlns:a16="http://schemas.microsoft.com/office/drawing/2014/main" id="{3F5F992C-7EFA-A117-A23B-64FEB4EA5C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22121" y="5191211"/>
            <a:ext cx="914400" cy="914400"/>
          </a:xfrm>
          <a:prstGeom prst="rect">
            <a:avLst/>
          </a:prstGeom>
        </p:spPr>
      </p:pic>
      <p:sp>
        <p:nvSpPr>
          <p:cNvPr id="64" name="TextBox 63">
            <a:extLst>
              <a:ext uri="{FF2B5EF4-FFF2-40B4-BE49-F238E27FC236}">
                <a16:creationId xmlns:a16="http://schemas.microsoft.com/office/drawing/2014/main" id="{7923AFB4-90EB-8ED4-E277-E53FAB2AA7F9}"/>
              </a:ext>
            </a:extLst>
          </p:cNvPr>
          <p:cNvSpPr txBox="1"/>
          <p:nvPr/>
        </p:nvSpPr>
        <p:spPr>
          <a:xfrm>
            <a:off x="7074753" y="4352099"/>
            <a:ext cx="1331390" cy="307777"/>
          </a:xfrm>
          <a:prstGeom prst="rect">
            <a:avLst/>
          </a:prstGeom>
          <a:noFill/>
        </p:spPr>
        <p:txBody>
          <a:bodyPr wrap="none" rtlCol="0">
            <a:spAutoFit/>
          </a:bodyPr>
          <a:lstStyle/>
          <a:p>
            <a:r>
              <a:rPr lang="en-US" sz="1400" dirty="0">
                <a:solidFill>
                  <a:schemeClr val="bg1"/>
                </a:solidFill>
                <a:latin typeface="Cambria Math" panose="02040503050406030204" pitchFamily="18" charset="0"/>
                <a:ea typeface="Cambria Math" panose="02040503050406030204" pitchFamily="18" charset="0"/>
              </a:rPr>
              <a:t>Learn more </a:t>
            </a:r>
            <a:r>
              <a:rPr lang="en-US" sz="1400" dirty="0">
                <a:solidFill>
                  <a:schemeClr val="bg1"/>
                </a:solidFill>
                <a:latin typeface="Cambria Math" panose="02040503050406030204" pitchFamily="18" charset="0"/>
                <a:ea typeface="Cambria Math" panose="02040503050406030204" pitchFamily="18" charset="0"/>
                <a:sym typeface="Wingdings" panose="05000000000000000000" pitchFamily="2" charset="2"/>
              </a:rPr>
              <a:t> </a:t>
            </a:r>
            <a:endParaRPr lang="en-US" sz="1400" dirty="0">
              <a:solidFill>
                <a:schemeClr val="bg1"/>
              </a:solidFill>
              <a:latin typeface="Cambria Math" panose="02040503050406030204" pitchFamily="18" charset="0"/>
              <a:ea typeface="Cambria Math" panose="02040503050406030204" pitchFamily="18" charset="0"/>
            </a:endParaRPr>
          </a:p>
        </p:txBody>
      </p:sp>
      <p:grpSp>
        <p:nvGrpSpPr>
          <p:cNvPr id="83" name="Group 82">
            <a:extLst>
              <a:ext uri="{FF2B5EF4-FFF2-40B4-BE49-F238E27FC236}">
                <a16:creationId xmlns:a16="http://schemas.microsoft.com/office/drawing/2014/main" id="{2B7CC322-640B-6B89-F522-32BBD07A048B}"/>
              </a:ext>
            </a:extLst>
          </p:cNvPr>
          <p:cNvGrpSpPr/>
          <p:nvPr/>
        </p:nvGrpSpPr>
        <p:grpSpPr>
          <a:xfrm>
            <a:off x="3488683" y="5191211"/>
            <a:ext cx="752606" cy="747714"/>
            <a:chOff x="3488683" y="5191211"/>
            <a:chExt cx="752606" cy="747714"/>
          </a:xfrm>
        </p:grpSpPr>
        <p:sp>
          <p:nvSpPr>
            <p:cNvPr id="66" name="Rectangle 65">
              <a:extLst>
                <a:ext uri="{FF2B5EF4-FFF2-40B4-BE49-F238E27FC236}">
                  <a16:creationId xmlns:a16="http://schemas.microsoft.com/office/drawing/2014/main" id="{0E111A15-42DB-59FF-00F2-ECD3238E8D0B}"/>
                </a:ext>
              </a:extLst>
            </p:cNvPr>
            <p:cNvSpPr/>
            <p:nvPr/>
          </p:nvSpPr>
          <p:spPr>
            <a:xfrm>
              <a:off x="3488683" y="5191211"/>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E113D81-9BCF-F3EB-37A4-0F6A7E86EF98}"/>
                </a:ext>
              </a:extLst>
            </p:cNvPr>
            <p:cNvSpPr/>
            <p:nvPr/>
          </p:nvSpPr>
          <p:spPr>
            <a:xfrm>
              <a:off x="3488683" y="5692083"/>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C51CE13E-5208-35E8-FD90-E24B703087D3}"/>
                </a:ext>
              </a:extLst>
            </p:cNvPr>
            <p:cNvSpPr/>
            <p:nvPr/>
          </p:nvSpPr>
          <p:spPr>
            <a:xfrm>
              <a:off x="3488683" y="5448681"/>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D4A1ED6-373B-CC90-D204-7E71E9B75024}"/>
                </a:ext>
              </a:extLst>
            </p:cNvPr>
            <p:cNvSpPr/>
            <p:nvPr/>
          </p:nvSpPr>
          <p:spPr>
            <a:xfrm>
              <a:off x="3748369" y="5191211"/>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5D67E4B-16A6-3E55-13EF-DD8A55591B05}"/>
                </a:ext>
              </a:extLst>
            </p:cNvPr>
            <p:cNvSpPr/>
            <p:nvPr/>
          </p:nvSpPr>
          <p:spPr>
            <a:xfrm>
              <a:off x="3748369" y="5692083"/>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F272ED-CBC1-ACA9-5114-15869A2E6ED0}"/>
                </a:ext>
              </a:extLst>
            </p:cNvPr>
            <p:cNvSpPr/>
            <p:nvPr/>
          </p:nvSpPr>
          <p:spPr>
            <a:xfrm>
              <a:off x="3748369" y="5448681"/>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6EE3B84C-CF18-A771-22F9-694D3B7A66A1}"/>
                </a:ext>
              </a:extLst>
            </p:cNvPr>
            <p:cNvSpPr/>
            <p:nvPr/>
          </p:nvSpPr>
          <p:spPr>
            <a:xfrm>
              <a:off x="3993987" y="5191211"/>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AF8ED93-BBB1-C744-D042-F7912A1C7CB6}"/>
                </a:ext>
              </a:extLst>
            </p:cNvPr>
            <p:cNvSpPr/>
            <p:nvPr/>
          </p:nvSpPr>
          <p:spPr>
            <a:xfrm>
              <a:off x="3993987" y="5692083"/>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B7044F9-9C99-50F1-8FC5-CB33BC56FF62}"/>
                </a:ext>
              </a:extLst>
            </p:cNvPr>
            <p:cNvSpPr/>
            <p:nvPr/>
          </p:nvSpPr>
          <p:spPr>
            <a:xfrm>
              <a:off x="3993987" y="5448681"/>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65E569E1-9461-8298-C449-C8BEC4746B0B}"/>
              </a:ext>
            </a:extLst>
          </p:cNvPr>
          <p:cNvGrpSpPr/>
          <p:nvPr/>
        </p:nvGrpSpPr>
        <p:grpSpPr>
          <a:xfrm>
            <a:off x="9121837" y="5060018"/>
            <a:ext cx="858161" cy="878907"/>
            <a:chOff x="9108836" y="5219347"/>
            <a:chExt cx="858161" cy="878907"/>
          </a:xfrm>
        </p:grpSpPr>
        <p:sp>
          <p:nvSpPr>
            <p:cNvPr id="84" name="TextBox 83">
              <a:extLst>
                <a:ext uri="{FF2B5EF4-FFF2-40B4-BE49-F238E27FC236}">
                  <a16:creationId xmlns:a16="http://schemas.microsoft.com/office/drawing/2014/main" id="{C0F768B2-A8FE-AB3F-386B-C1B1332A7665}"/>
                </a:ext>
              </a:extLst>
            </p:cNvPr>
            <p:cNvSpPr txBox="1"/>
            <p:nvPr/>
          </p:nvSpPr>
          <p:spPr>
            <a:xfrm>
              <a:off x="9108836" y="5219347"/>
              <a:ext cx="561372" cy="769441"/>
            </a:xfrm>
            <a:prstGeom prst="rect">
              <a:avLst/>
            </a:prstGeom>
            <a:noFill/>
          </p:spPr>
          <p:txBody>
            <a:bodyPr wrap="none" rtlCol="0">
              <a:spAutoFit/>
            </a:bodyPr>
            <a:lstStyle/>
            <a:p>
              <a:r>
                <a:rPr lang="en-US" sz="4400" dirty="0">
                  <a:latin typeface="Times New Roman" panose="02020603050405020304" pitchFamily="18" charset="0"/>
                  <a:ea typeface="Cambria Math" panose="02040503050406030204" pitchFamily="18" charset="0"/>
                  <a:cs typeface="Times New Roman" panose="02020603050405020304" pitchFamily="18" charset="0"/>
                </a:rPr>
                <a:t>C</a:t>
              </a:r>
            </a:p>
          </p:txBody>
        </p:sp>
        <p:sp>
          <p:nvSpPr>
            <p:cNvPr id="85" name="TextBox 84">
              <a:extLst>
                <a:ext uri="{FF2B5EF4-FFF2-40B4-BE49-F238E27FC236}">
                  <a16:creationId xmlns:a16="http://schemas.microsoft.com/office/drawing/2014/main" id="{78AA4010-4481-62B5-C0F8-0716B2F8BA61}"/>
                </a:ext>
              </a:extLst>
            </p:cNvPr>
            <p:cNvSpPr txBox="1"/>
            <p:nvPr/>
          </p:nvSpPr>
          <p:spPr>
            <a:xfrm>
              <a:off x="9405625" y="5328813"/>
              <a:ext cx="561372" cy="769441"/>
            </a:xfrm>
            <a:prstGeom prst="rect">
              <a:avLst/>
            </a:prstGeom>
            <a:noFill/>
          </p:spPr>
          <p:txBody>
            <a:bodyPr wrap="none" rtlCol="0">
              <a:spAutoFit/>
            </a:bodyPr>
            <a:lstStyle/>
            <a:p>
              <a:r>
                <a:rPr lang="en-US" sz="4400" dirty="0">
                  <a:latin typeface="Times New Roman" panose="02020603050405020304" pitchFamily="18" charset="0"/>
                  <a:ea typeface="Cambria Math" panose="02040503050406030204" pitchFamily="18" charset="0"/>
                  <a:cs typeface="Times New Roman" panose="02020603050405020304" pitchFamily="18" charset="0"/>
                </a:rPr>
                <a:t>C</a:t>
              </a:r>
            </a:p>
          </p:txBody>
        </p:sp>
      </p:grpSp>
    </p:spTree>
    <p:extLst>
      <p:ext uri="{BB962C8B-B14F-4D97-AF65-F5344CB8AC3E}">
        <p14:creationId xmlns:p14="http://schemas.microsoft.com/office/powerpoint/2010/main" val="389561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138B06-4098-52AC-AE55-61B2E28EF7CB}"/>
              </a:ext>
            </a:extLst>
          </p:cNvPr>
          <p:cNvPicPr>
            <a:picLocks noChangeAspect="1"/>
          </p:cNvPicPr>
          <p:nvPr/>
        </p:nvPicPr>
        <p:blipFill rotWithShape="1">
          <a:blip r:embed="rId2"/>
          <a:srcRect l="7667" t="9939" r="9561" b="7220"/>
          <a:stretch/>
        </p:blipFill>
        <p:spPr>
          <a:xfrm>
            <a:off x="8909082" y="1371384"/>
            <a:ext cx="2869809" cy="2785404"/>
          </a:xfrm>
          <a:prstGeom prst="rect">
            <a:avLst/>
          </a:prstGeom>
        </p:spPr>
      </p:pic>
      <p:grpSp>
        <p:nvGrpSpPr>
          <p:cNvPr id="8" name="Group 7">
            <a:extLst>
              <a:ext uri="{FF2B5EF4-FFF2-40B4-BE49-F238E27FC236}">
                <a16:creationId xmlns:a16="http://schemas.microsoft.com/office/drawing/2014/main" id="{47273118-8C1D-3F53-5FC0-BCC0F7AC1BE6}"/>
              </a:ext>
            </a:extLst>
          </p:cNvPr>
          <p:cNvGrpSpPr/>
          <p:nvPr/>
        </p:nvGrpSpPr>
        <p:grpSpPr>
          <a:xfrm>
            <a:off x="1123064" y="1171111"/>
            <a:ext cx="822960" cy="822960"/>
            <a:chOff x="2867267" y="2626823"/>
            <a:chExt cx="1353531" cy="1371600"/>
          </a:xfrm>
          <a:solidFill>
            <a:schemeClr val="accent2"/>
          </a:solidFill>
        </p:grpSpPr>
        <p:sp>
          <p:nvSpPr>
            <p:cNvPr id="9" name="Oval 8">
              <a:extLst>
                <a:ext uri="{FF2B5EF4-FFF2-40B4-BE49-F238E27FC236}">
                  <a16:creationId xmlns:a16="http://schemas.microsoft.com/office/drawing/2014/main" id="{E3DED307-1A81-FEA5-C059-3B6E9E6ACA08}"/>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9478F038-0EA6-96D5-3CA1-4929B021B265}"/>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074FC47-E341-542E-4DA5-810863996A9C}"/>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91281C2-D36C-4DFE-3914-1A1F0F32077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6B91480-A886-975C-9BD4-DF29F0D3B1C0}"/>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049B8095-C47C-0B18-96C8-341EE0A79611}"/>
              </a:ext>
            </a:extLst>
          </p:cNvPr>
          <p:cNvSpPr txBox="1"/>
          <p:nvPr/>
        </p:nvSpPr>
        <p:spPr>
          <a:xfrm>
            <a:off x="2208219" y="1097069"/>
            <a:ext cx="6067558" cy="954107"/>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Product Crafts</a:t>
            </a:r>
          </a:p>
          <a:p>
            <a:r>
              <a:rPr lang="en-US" sz="2800" dirty="0">
                <a:solidFill>
                  <a:schemeClr val="bg1"/>
                </a:solidFill>
                <a:latin typeface="Cambria Math" panose="02040503050406030204" pitchFamily="18" charset="0"/>
                <a:ea typeface="Cambria Math" panose="02040503050406030204" pitchFamily="18" charset="0"/>
              </a:rPr>
              <a:t>Welcome to a new world of Innovation</a:t>
            </a:r>
          </a:p>
        </p:txBody>
      </p:sp>
      <p:sp>
        <p:nvSpPr>
          <p:cNvPr id="15" name="TextBox 14">
            <a:extLst>
              <a:ext uri="{FF2B5EF4-FFF2-40B4-BE49-F238E27FC236}">
                <a16:creationId xmlns:a16="http://schemas.microsoft.com/office/drawing/2014/main" id="{16BCF183-6334-6850-39E3-762780242263}"/>
              </a:ext>
            </a:extLst>
          </p:cNvPr>
          <p:cNvSpPr txBox="1"/>
          <p:nvPr/>
        </p:nvSpPr>
        <p:spPr>
          <a:xfrm>
            <a:off x="1084235" y="2117182"/>
            <a:ext cx="7060959" cy="2031325"/>
          </a:xfrm>
          <a:prstGeom prst="rect">
            <a:avLst/>
          </a:prstGeom>
          <a:noFill/>
        </p:spPr>
        <p:txBody>
          <a:bodyPr wrap="square" rtlCol="0">
            <a:spAutoFit/>
          </a:bodyPr>
          <a:lstStyle/>
          <a:p>
            <a:pPr algn="just"/>
            <a:r>
              <a:rPr lang="en-US" dirty="0">
                <a:solidFill>
                  <a:schemeClr val="bg1"/>
                </a:solidFill>
              </a:rPr>
              <a:t>Product Crafts is a new product design company. At Product Crafts, we craft and deliver new-to-the-world products that are ready for production, marketing and sales.</a:t>
            </a:r>
          </a:p>
          <a:p>
            <a:pPr algn="just"/>
            <a:endParaRPr lang="en-US" dirty="0">
              <a:solidFill>
                <a:schemeClr val="bg1"/>
              </a:solidFill>
            </a:endParaRPr>
          </a:p>
          <a:p>
            <a:pPr algn="just"/>
            <a:r>
              <a:rPr lang="en-US" dirty="0">
                <a:solidFill>
                  <a:schemeClr val="bg1"/>
                </a:solidFill>
              </a:rPr>
              <a:t>Pick up any product of your interest from our Design Gallery and kick start the production and sales process on Day 1</a:t>
            </a:r>
          </a:p>
          <a:p>
            <a:pPr algn="just"/>
            <a:endParaRPr lang="en-US" dirty="0">
              <a:solidFill>
                <a:schemeClr val="bg1"/>
              </a:solidFill>
            </a:endParaRPr>
          </a:p>
        </p:txBody>
      </p:sp>
      <p:sp>
        <p:nvSpPr>
          <p:cNvPr id="18" name="TextBox 17">
            <a:extLst>
              <a:ext uri="{FF2B5EF4-FFF2-40B4-BE49-F238E27FC236}">
                <a16:creationId xmlns:a16="http://schemas.microsoft.com/office/drawing/2014/main" id="{3F7FE4EB-C99F-01EE-42C5-DC5DFDBAAACB}"/>
              </a:ext>
            </a:extLst>
          </p:cNvPr>
          <p:cNvSpPr txBox="1"/>
          <p:nvPr/>
        </p:nvSpPr>
        <p:spPr>
          <a:xfrm>
            <a:off x="7074753" y="3668184"/>
            <a:ext cx="1331390" cy="307777"/>
          </a:xfrm>
          <a:prstGeom prst="rect">
            <a:avLst/>
          </a:prstGeom>
          <a:noFill/>
        </p:spPr>
        <p:txBody>
          <a:bodyPr wrap="none" rtlCol="0">
            <a:spAutoFit/>
          </a:bodyPr>
          <a:lstStyle/>
          <a:p>
            <a:r>
              <a:rPr lang="en-US" sz="1400" dirty="0">
                <a:solidFill>
                  <a:schemeClr val="bg1"/>
                </a:solidFill>
                <a:latin typeface="Cambria Math" panose="02040503050406030204" pitchFamily="18" charset="0"/>
                <a:ea typeface="Cambria Math" panose="02040503050406030204" pitchFamily="18" charset="0"/>
              </a:rPr>
              <a:t>Learn more </a:t>
            </a:r>
            <a:r>
              <a:rPr lang="en-US" sz="1400" dirty="0">
                <a:solidFill>
                  <a:schemeClr val="bg1"/>
                </a:solidFill>
                <a:latin typeface="Cambria Math" panose="02040503050406030204" pitchFamily="18" charset="0"/>
                <a:ea typeface="Cambria Math" panose="02040503050406030204" pitchFamily="18" charset="0"/>
                <a:sym typeface="Wingdings" panose="05000000000000000000" pitchFamily="2" charset="2"/>
              </a:rPr>
              <a:t> </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64" name="TextBox 63">
            <a:extLst>
              <a:ext uri="{FF2B5EF4-FFF2-40B4-BE49-F238E27FC236}">
                <a16:creationId xmlns:a16="http://schemas.microsoft.com/office/drawing/2014/main" id="{7923AFB4-90EB-8ED4-E277-E53FAB2AA7F9}"/>
              </a:ext>
            </a:extLst>
          </p:cNvPr>
          <p:cNvSpPr txBox="1"/>
          <p:nvPr/>
        </p:nvSpPr>
        <p:spPr>
          <a:xfrm>
            <a:off x="7023094" y="4745331"/>
            <a:ext cx="1331390" cy="307777"/>
          </a:xfrm>
          <a:prstGeom prst="rect">
            <a:avLst/>
          </a:prstGeom>
          <a:noFill/>
        </p:spPr>
        <p:txBody>
          <a:bodyPr wrap="none" rtlCol="0">
            <a:spAutoFit/>
          </a:bodyPr>
          <a:lstStyle/>
          <a:p>
            <a:r>
              <a:rPr lang="en-US" sz="1400" dirty="0">
                <a:solidFill>
                  <a:schemeClr val="bg1"/>
                </a:solidFill>
                <a:latin typeface="Cambria Math" panose="02040503050406030204" pitchFamily="18" charset="0"/>
                <a:ea typeface="Cambria Math" panose="02040503050406030204" pitchFamily="18" charset="0"/>
              </a:rPr>
              <a:t>Learn more </a:t>
            </a:r>
            <a:r>
              <a:rPr lang="en-US" sz="1400" dirty="0">
                <a:solidFill>
                  <a:schemeClr val="bg1"/>
                </a:solidFill>
                <a:latin typeface="Cambria Math" panose="02040503050406030204" pitchFamily="18" charset="0"/>
                <a:ea typeface="Cambria Math" panose="02040503050406030204" pitchFamily="18" charset="0"/>
                <a:sym typeface="Wingdings" panose="05000000000000000000" pitchFamily="2" charset="2"/>
              </a:rPr>
              <a:t> </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1C4B5B11-B6C5-DA5F-0300-C90A215BD6B1}"/>
              </a:ext>
            </a:extLst>
          </p:cNvPr>
          <p:cNvSpPr txBox="1"/>
          <p:nvPr/>
        </p:nvSpPr>
        <p:spPr>
          <a:xfrm>
            <a:off x="1084235" y="5382381"/>
            <a:ext cx="6098344" cy="646331"/>
          </a:xfrm>
          <a:prstGeom prst="rect">
            <a:avLst/>
          </a:prstGeom>
          <a:noFill/>
        </p:spPr>
        <p:txBody>
          <a:bodyPr wrap="square">
            <a:spAutoFit/>
          </a:bodyPr>
          <a:lstStyle/>
          <a:p>
            <a:pPr algn="just"/>
            <a:r>
              <a:rPr lang="en-US" dirty="0">
                <a:solidFill>
                  <a:schemeClr val="bg1"/>
                </a:solidFill>
              </a:rPr>
              <a:t>Invest in the world of Innovation and secure your business aspirations</a:t>
            </a:r>
          </a:p>
        </p:txBody>
      </p:sp>
      <p:sp>
        <p:nvSpPr>
          <p:cNvPr id="4" name="TextBox 3">
            <a:extLst>
              <a:ext uri="{FF2B5EF4-FFF2-40B4-BE49-F238E27FC236}">
                <a16:creationId xmlns:a16="http://schemas.microsoft.com/office/drawing/2014/main" id="{DCC776EF-AE3B-837D-9F26-B28617D6A9BD}"/>
              </a:ext>
            </a:extLst>
          </p:cNvPr>
          <p:cNvSpPr txBox="1"/>
          <p:nvPr/>
        </p:nvSpPr>
        <p:spPr>
          <a:xfrm>
            <a:off x="7023094" y="5822479"/>
            <a:ext cx="1331390" cy="307777"/>
          </a:xfrm>
          <a:prstGeom prst="rect">
            <a:avLst/>
          </a:prstGeom>
          <a:noFill/>
        </p:spPr>
        <p:txBody>
          <a:bodyPr wrap="none" rtlCol="0">
            <a:spAutoFit/>
          </a:bodyPr>
          <a:lstStyle/>
          <a:p>
            <a:r>
              <a:rPr lang="en-US" sz="1400" dirty="0">
                <a:solidFill>
                  <a:schemeClr val="bg1"/>
                </a:solidFill>
                <a:latin typeface="Cambria Math" panose="02040503050406030204" pitchFamily="18" charset="0"/>
                <a:ea typeface="Cambria Math" panose="02040503050406030204" pitchFamily="18" charset="0"/>
              </a:rPr>
              <a:t>Learn more </a:t>
            </a:r>
            <a:r>
              <a:rPr lang="en-US" sz="1400" dirty="0">
                <a:solidFill>
                  <a:schemeClr val="bg1"/>
                </a:solidFill>
                <a:latin typeface="Cambria Math" panose="02040503050406030204" pitchFamily="18" charset="0"/>
                <a:ea typeface="Cambria Math" panose="02040503050406030204" pitchFamily="18" charset="0"/>
                <a:sym typeface="Wingdings" panose="05000000000000000000" pitchFamily="2" charset="2"/>
              </a:rPr>
              <a:t> </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8B5172AB-1BE8-8556-FC94-84B5E5E675F5}"/>
              </a:ext>
            </a:extLst>
          </p:cNvPr>
          <p:cNvSpPr txBox="1"/>
          <p:nvPr/>
        </p:nvSpPr>
        <p:spPr>
          <a:xfrm>
            <a:off x="1104644" y="4525822"/>
            <a:ext cx="6098344" cy="369332"/>
          </a:xfrm>
          <a:prstGeom prst="rect">
            <a:avLst/>
          </a:prstGeom>
          <a:noFill/>
        </p:spPr>
        <p:txBody>
          <a:bodyPr wrap="square">
            <a:spAutoFit/>
          </a:bodyPr>
          <a:lstStyle/>
          <a:p>
            <a:pPr algn="just"/>
            <a:r>
              <a:rPr lang="en-US" dirty="0">
                <a:solidFill>
                  <a:schemeClr val="bg1"/>
                </a:solidFill>
              </a:rPr>
              <a:t>Partner with Product Crafts to bring your ideas to life</a:t>
            </a:r>
          </a:p>
        </p:txBody>
      </p:sp>
    </p:spTree>
    <p:extLst>
      <p:ext uri="{BB962C8B-B14F-4D97-AF65-F5344CB8AC3E}">
        <p14:creationId xmlns:p14="http://schemas.microsoft.com/office/powerpoint/2010/main" val="223494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B32DAA7-B271-FF28-C9A8-E0FC25E36FD8}"/>
              </a:ext>
            </a:extLst>
          </p:cNvPr>
          <p:cNvGrpSpPr/>
          <p:nvPr/>
        </p:nvGrpSpPr>
        <p:grpSpPr>
          <a:xfrm>
            <a:off x="1123064" y="1171111"/>
            <a:ext cx="822960" cy="822960"/>
            <a:chOff x="2867267" y="2626823"/>
            <a:chExt cx="1353531" cy="1371600"/>
          </a:xfrm>
          <a:solidFill>
            <a:schemeClr val="accent2"/>
          </a:solidFill>
        </p:grpSpPr>
        <p:sp>
          <p:nvSpPr>
            <p:cNvPr id="5" name="Oval 4">
              <a:extLst>
                <a:ext uri="{FF2B5EF4-FFF2-40B4-BE49-F238E27FC236}">
                  <a16:creationId xmlns:a16="http://schemas.microsoft.com/office/drawing/2014/main" id="{4CB259D2-8AE6-A4B3-06EC-99B9FB86F305}"/>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2772B06-B257-6637-F2AB-BC32DFC9D1B1}"/>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80E18A7-FF76-0653-F2A9-0E259C0E73FD}"/>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3934B23-BAAA-5F61-E1B0-BA305089E54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8A7068D-C3F9-FA84-D847-1D981B2FBB56}"/>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867B13F-1BBD-E8D0-E997-97471C78BAB2}"/>
              </a:ext>
            </a:extLst>
          </p:cNvPr>
          <p:cNvSpPr txBox="1"/>
          <p:nvPr/>
        </p:nvSpPr>
        <p:spPr>
          <a:xfrm>
            <a:off x="2208219" y="1266478"/>
            <a:ext cx="5057025"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Partnership with Product Crafts</a:t>
            </a:r>
          </a:p>
        </p:txBody>
      </p:sp>
      <p:sp>
        <p:nvSpPr>
          <p:cNvPr id="25" name="Oval 24">
            <a:extLst>
              <a:ext uri="{FF2B5EF4-FFF2-40B4-BE49-F238E27FC236}">
                <a16:creationId xmlns:a16="http://schemas.microsoft.com/office/drawing/2014/main" id="{BB2A316D-203C-B5FD-BE98-93FCB0D552DF}"/>
              </a:ext>
            </a:extLst>
          </p:cNvPr>
          <p:cNvSpPr/>
          <p:nvPr/>
        </p:nvSpPr>
        <p:spPr>
          <a:xfrm rot="228186">
            <a:off x="3333506" y="2362435"/>
            <a:ext cx="183468" cy="181615"/>
          </a:xfrm>
          <a:prstGeom prst="ellipse">
            <a:avLst/>
          </a:prstGeom>
          <a:solidFill>
            <a:schemeClr val="bg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93457D23-8068-F1B0-703D-33AF09266B4A}"/>
              </a:ext>
            </a:extLst>
          </p:cNvPr>
          <p:cNvSpPr/>
          <p:nvPr/>
        </p:nvSpPr>
        <p:spPr>
          <a:xfrm rot="228186">
            <a:off x="3333506" y="2912768"/>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6E88DCC5-188C-1D0C-86F9-96B566D7E39E}"/>
              </a:ext>
            </a:extLst>
          </p:cNvPr>
          <p:cNvSpPr/>
          <p:nvPr/>
        </p:nvSpPr>
        <p:spPr>
          <a:xfrm rot="228186">
            <a:off x="3333506" y="3463100"/>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BF94100D-D40C-A282-7A0B-0BEEF05E1189}"/>
              </a:ext>
            </a:extLst>
          </p:cNvPr>
          <p:cNvSpPr txBox="1"/>
          <p:nvPr/>
        </p:nvSpPr>
        <p:spPr>
          <a:xfrm>
            <a:off x="2354964" y="2264059"/>
            <a:ext cx="61266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Idea</a:t>
            </a:r>
          </a:p>
        </p:txBody>
      </p:sp>
      <p:sp>
        <p:nvSpPr>
          <p:cNvPr id="29" name="TextBox 28">
            <a:extLst>
              <a:ext uri="{FF2B5EF4-FFF2-40B4-BE49-F238E27FC236}">
                <a16:creationId xmlns:a16="http://schemas.microsoft.com/office/drawing/2014/main" id="{652D4FB7-30D0-EF70-CA8D-239E308FD23E}"/>
              </a:ext>
            </a:extLst>
          </p:cNvPr>
          <p:cNvSpPr txBox="1"/>
          <p:nvPr/>
        </p:nvSpPr>
        <p:spPr>
          <a:xfrm>
            <a:off x="2217720" y="2762234"/>
            <a:ext cx="85472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a:t>
            </a:r>
          </a:p>
        </p:txBody>
      </p:sp>
      <p:sp>
        <p:nvSpPr>
          <p:cNvPr id="30" name="TextBox 29">
            <a:extLst>
              <a:ext uri="{FF2B5EF4-FFF2-40B4-BE49-F238E27FC236}">
                <a16:creationId xmlns:a16="http://schemas.microsoft.com/office/drawing/2014/main" id="{FA6C82C0-A33D-5274-985D-16FC179A7C13}"/>
              </a:ext>
            </a:extLst>
          </p:cNvPr>
          <p:cNvSpPr txBox="1"/>
          <p:nvPr/>
        </p:nvSpPr>
        <p:spPr>
          <a:xfrm>
            <a:off x="1968062" y="3369241"/>
            <a:ext cx="116506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Prototype</a:t>
            </a:r>
          </a:p>
        </p:txBody>
      </p:sp>
      <p:sp>
        <p:nvSpPr>
          <p:cNvPr id="31" name="TextBox 30">
            <a:extLst>
              <a:ext uri="{FF2B5EF4-FFF2-40B4-BE49-F238E27FC236}">
                <a16:creationId xmlns:a16="http://schemas.microsoft.com/office/drawing/2014/main" id="{5F266065-D572-FAFB-C47B-1D8C5C9DAAB1}"/>
              </a:ext>
            </a:extLst>
          </p:cNvPr>
          <p:cNvSpPr txBox="1"/>
          <p:nvPr/>
        </p:nvSpPr>
        <p:spPr>
          <a:xfrm>
            <a:off x="472551" y="3918797"/>
            <a:ext cx="272125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IP (Trade Secret / Patent)</a:t>
            </a:r>
          </a:p>
        </p:txBody>
      </p:sp>
      <p:sp>
        <p:nvSpPr>
          <p:cNvPr id="32" name="Oval 31">
            <a:extLst>
              <a:ext uri="{FF2B5EF4-FFF2-40B4-BE49-F238E27FC236}">
                <a16:creationId xmlns:a16="http://schemas.microsoft.com/office/drawing/2014/main" id="{EC4B2D3B-0C9C-6D6F-4507-7699DFFA54FA}"/>
              </a:ext>
            </a:extLst>
          </p:cNvPr>
          <p:cNvSpPr/>
          <p:nvPr/>
        </p:nvSpPr>
        <p:spPr>
          <a:xfrm rot="228186">
            <a:off x="3333506" y="401343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53E3C81-C520-EAA0-4950-EF28C1359170}"/>
              </a:ext>
            </a:extLst>
          </p:cNvPr>
          <p:cNvSpPr txBox="1"/>
          <p:nvPr/>
        </p:nvSpPr>
        <p:spPr>
          <a:xfrm>
            <a:off x="246374" y="4483624"/>
            <a:ext cx="2958117"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Documentation &amp; Packaging</a:t>
            </a:r>
          </a:p>
        </p:txBody>
      </p:sp>
      <p:sp>
        <p:nvSpPr>
          <p:cNvPr id="34" name="Oval 33">
            <a:extLst>
              <a:ext uri="{FF2B5EF4-FFF2-40B4-BE49-F238E27FC236}">
                <a16:creationId xmlns:a16="http://schemas.microsoft.com/office/drawing/2014/main" id="{51C02994-F998-C2B0-7D71-9B5A77AFB794}"/>
              </a:ext>
            </a:extLst>
          </p:cNvPr>
          <p:cNvSpPr/>
          <p:nvPr/>
        </p:nvSpPr>
        <p:spPr>
          <a:xfrm rot="228186">
            <a:off x="3333506" y="4563765"/>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B435DF8D-5C62-2594-3AE8-4A7D8A26ECDA}"/>
              </a:ext>
            </a:extLst>
          </p:cNvPr>
          <p:cNvCxnSpPr>
            <a:cxnSpLocks/>
          </p:cNvCxnSpPr>
          <p:nvPr/>
        </p:nvCxnSpPr>
        <p:spPr>
          <a:xfrm flipH="1">
            <a:off x="3193809" y="2453242"/>
            <a:ext cx="12507" cy="2208979"/>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pic>
        <p:nvPicPr>
          <p:cNvPr id="47" name="Graphic 46" descr="Handshake with solid fill">
            <a:extLst>
              <a:ext uri="{FF2B5EF4-FFF2-40B4-BE49-F238E27FC236}">
                <a16:creationId xmlns:a16="http://schemas.microsoft.com/office/drawing/2014/main" id="{B88E4006-97BD-8FF5-E18B-B21E4D871B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59675" y="3141474"/>
            <a:ext cx="914400" cy="914400"/>
          </a:xfrm>
          <a:prstGeom prst="rect">
            <a:avLst/>
          </a:prstGeom>
        </p:spPr>
      </p:pic>
      <p:sp>
        <p:nvSpPr>
          <p:cNvPr id="51" name="Oval 50">
            <a:extLst>
              <a:ext uri="{FF2B5EF4-FFF2-40B4-BE49-F238E27FC236}">
                <a16:creationId xmlns:a16="http://schemas.microsoft.com/office/drawing/2014/main" id="{BDDCF267-38AD-87BA-1870-8E79AE3BEC14}"/>
              </a:ext>
            </a:extLst>
          </p:cNvPr>
          <p:cNvSpPr/>
          <p:nvPr/>
        </p:nvSpPr>
        <p:spPr>
          <a:xfrm rot="228186">
            <a:off x="8331967" y="2552129"/>
            <a:ext cx="183468" cy="181615"/>
          </a:xfrm>
          <a:prstGeom prst="ellipse">
            <a:avLst/>
          </a:prstGeom>
          <a:solidFill>
            <a:schemeClr val="accent4">
              <a:lumMod val="40000"/>
              <a:lumOff val="60000"/>
            </a:schemeClr>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E976162B-A85C-3904-7A73-0A63104DA708}"/>
              </a:ext>
            </a:extLst>
          </p:cNvPr>
          <p:cNvSpPr/>
          <p:nvPr/>
        </p:nvSpPr>
        <p:spPr>
          <a:xfrm rot="228186">
            <a:off x="8330313" y="3098839"/>
            <a:ext cx="183468" cy="181615"/>
          </a:xfrm>
          <a:prstGeom prst="ellipse">
            <a:avLst/>
          </a:prstGeom>
          <a:solidFill>
            <a:schemeClr val="accent4">
              <a:lumMod val="40000"/>
              <a:lumOff val="60000"/>
            </a:schemeClr>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69C15284-6D29-1806-6B67-68EA3CFDA37E}"/>
              </a:ext>
            </a:extLst>
          </p:cNvPr>
          <p:cNvSpPr/>
          <p:nvPr/>
        </p:nvSpPr>
        <p:spPr>
          <a:xfrm rot="228186">
            <a:off x="8330313" y="3645136"/>
            <a:ext cx="183468" cy="181615"/>
          </a:xfrm>
          <a:prstGeom prst="ellipse">
            <a:avLst/>
          </a:prstGeom>
          <a:solidFill>
            <a:schemeClr val="accent4">
              <a:lumMod val="40000"/>
              <a:lumOff val="60000"/>
            </a:schemeClr>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0948716A-7102-C0C0-FD3B-A408A404BC61}"/>
              </a:ext>
            </a:extLst>
          </p:cNvPr>
          <p:cNvSpPr txBox="1"/>
          <p:nvPr/>
        </p:nvSpPr>
        <p:spPr>
          <a:xfrm>
            <a:off x="8986119" y="2446757"/>
            <a:ext cx="128092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Production</a:t>
            </a:r>
          </a:p>
        </p:txBody>
      </p:sp>
      <p:sp>
        <p:nvSpPr>
          <p:cNvPr id="55" name="TextBox 54">
            <a:extLst>
              <a:ext uri="{FF2B5EF4-FFF2-40B4-BE49-F238E27FC236}">
                <a16:creationId xmlns:a16="http://schemas.microsoft.com/office/drawing/2014/main" id="{CAC0A56C-F544-0C0D-82F1-370325C1478D}"/>
              </a:ext>
            </a:extLst>
          </p:cNvPr>
          <p:cNvSpPr txBox="1"/>
          <p:nvPr/>
        </p:nvSpPr>
        <p:spPr>
          <a:xfrm>
            <a:off x="8986119" y="2978126"/>
            <a:ext cx="119423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Marketing</a:t>
            </a:r>
          </a:p>
        </p:txBody>
      </p:sp>
      <p:sp>
        <p:nvSpPr>
          <p:cNvPr id="56" name="TextBox 55">
            <a:extLst>
              <a:ext uri="{FF2B5EF4-FFF2-40B4-BE49-F238E27FC236}">
                <a16:creationId xmlns:a16="http://schemas.microsoft.com/office/drawing/2014/main" id="{5661A12F-A4ED-9644-5BD5-6BC65FDB2ACF}"/>
              </a:ext>
            </a:extLst>
          </p:cNvPr>
          <p:cNvSpPr txBox="1"/>
          <p:nvPr/>
        </p:nvSpPr>
        <p:spPr>
          <a:xfrm>
            <a:off x="8986118" y="3539764"/>
            <a:ext cx="68480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Sales</a:t>
            </a:r>
          </a:p>
        </p:txBody>
      </p:sp>
      <p:cxnSp>
        <p:nvCxnSpPr>
          <p:cNvPr id="61" name="Straight Connector 60">
            <a:extLst>
              <a:ext uri="{FF2B5EF4-FFF2-40B4-BE49-F238E27FC236}">
                <a16:creationId xmlns:a16="http://schemas.microsoft.com/office/drawing/2014/main" id="{7EC74490-1CC7-E788-6FF8-52994E1A19C6}"/>
              </a:ext>
            </a:extLst>
          </p:cNvPr>
          <p:cNvCxnSpPr>
            <a:cxnSpLocks/>
          </p:cNvCxnSpPr>
          <p:nvPr/>
        </p:nvCxnSpPr>
        <p:spPr>
          <a:xfrm>
            <a:off x="8751299" y="2631423"/>
            <a:ext cx="0" cy="1633128"/>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C3E46040-80E8-8779-AEB6-3B1EE0B06BB9}"/>
              </a:ext>
            </a:extLst>
          </p:cNvPr>
          <p:cNvSpPr/>
          <p:nvPr/>
        </p:nvSpPr>
        <p:spPr>
          <a:xfrm rot="228186">
            <a:off x="8330313" y="4206774"/>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B933AB8-955B-E89A-4781-AEEFDAF71920}"/>
              </a:ext>
            </a:extLst>
          </p:cNvPr>
          <p:cNvSpPr txBox="1"/>
          <p:nvPr/>
        </p:nvSpPr>
        <p:spPr>
          <a:xfrm>
            <a:off x="8986118" y="4101402"/>
            <a:ext cx="1721946"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 Services</a:t>
            </a:r>
          </a:p>
        </p:txBody>
      </p:sp>
      <p:sp>
        <p:nvSpPr>
          <p:cNvPr id="13" name="Oval 12">
            <a:extLst>
              <a:ext uri="{FF2B5EF4-FFF2-40B4-BE49-F238E27FC236}">
                <a16:creationId xmlns:a16="http://schemas.microsoft.com/office/drawing/2014/main" id="{E720111E-EC71-7F97-3E51-F6A4DCDAC46A}"/>
              </a:ext>
            </a:extLst>
          </p:cNvPr>
          <p:cNvSpPr/>
          <p:nvPr/>
        </p:nvSpPr>
        <p:spPr>
          <a:xfrm rot="228186">
            <a:off x="5849284" y="2603350"/>
            <a:ext cx="183468" cy="181615"/>
          </a:xfrm>
          <a:prstGeom prst="ellipse">
            <a:avLst/>
          </a:prstGeom>
          <a:solidFill>
            <a:schemeClr val="accent3">
              <a:lumMod val="60000"/>
              <a:lumOff val="40000"/>
            </a:schemeClr>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1D9E146C-FFF9-92A0-4DBB-F5C457926D98}"/>
              </a:ext>
            </a:extLst>
          </p:cNvPr>
          <p:cNvSpPr/>
          <p:nvPr/>
        </p:nvSpPr>
        <p:spPr>
          <a:xfrm rot="228186">
            <a:off x="5936974" y="4534972"/>
            <a:ext cx="183468" cy="181615"/>
          </a:xfrm>
          <a:prstGeom prst="ellipse">
            <a:avLst/>
          </a:prstGeom>
          <a:solidFill>
            <a:schemeClr val="accent3">
              <a:lumMod val="60000"/>
              <a:lumOff val="40000"/>
            </a:schemeClr>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23BFB503-690B-26FD-2C0E-9EE90045BB00}"/>
              </a:ext>
            </a:extLst>
          </p:cNvPr>
          <p:cNvSpPr txBox="1"/>
          <p:nvPr/>
        </p:nvSpPr>
        <p:spPr>
          <a:xfrm>
            <a:off x="5015255" y="4101402"/>
            <a:ext cx="201850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 of Design &amp; IP</a:t>
            </a:r>
          </a:p>
        </p:txBody>
      </p:sp>
      <p:sp>
        <p:nvSpPr>
          <p:cNvPr id="20" name="TextBox 19">
            <a:extLst>
              <a:ext uri="{FF2B5EF4-FFF2-40B4-BE49-F238E27FC236}">
                <a16:creationId xmlns:a16="http://schemas.microsoft.com/office/drawing/2014/main" id="{6DEB8E2A-8A31-D0E4-38DF-777548596F28}"/>
              </a:ext>
            </a:extLst>
          </p:cNvPr>
          <p:cNvSpPr txBox="1"/>
          <p:nvPr/>
        </p:nvSpPr>
        <p:spPr>
          <a:xfrm>
            <a:off x="4886693" y="2772142"/>
            <a:ext cx="227562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Expertise Relocation</a:t>
            </a:r>
          </a:p>
        </p:txBody>
      </p:sp>
      <p:sp>
        <p:nvSpPr>
          <p:cNvPr id="12" name="Left Bracket 11">
            <a:extLst>
              <a:ext uri="{FF2B5EF4-FFF2-40B4-BE49-F238E27FC236}">
                <a16:creationId xmlns:a16="http://schemas.microsoft.com/office/drawing/2014/main" id="{7506BDFE-A247-9CE5-4E8F-2CA5654907B5}"/>
              </a:ext>
            </a:extLst>
          </p:cNvPr>
          <p:cNvSpPr/>
          <p:nvPr/>
        </p:nvSpPr>
        <p:spPr>
          <a:xfrm rot="16200000">
            <a:off x="4440803" y="3501251"/>
            <a:ext cx="347393" cy="2820016"/>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ket 13">
            <a:extLst>
              <a:ext uri="{FF2B5EF4-FFF2-40B4-BE49-F238E27FC236}">
                <a16:creationId xmlns:a16="http://schemas.microsoft.com/office/drawing/2014/main" id="{FD43A45F-9B68-012D-27B0-2EEC73016B16}"/>
              </a:ext>
            </a:extLst>
          </p:cNvPr>
          <p:cNvSpPr/>
          <p:nvPr/>
        </p:nvSpPr>
        <p:spPr>
          <a:xfrm rot="16200000" flipH="1">
            <a:off x="7107011" y="885016"/>
            <a:ext cx="468488" cy="2820206"/>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C2EC9C4-B131-A2D5-1627-042A70378E88}"/>
              </a:ext>
            </a:extLst>
          </p:cNvPr>
          <p:cNvSpPr txBox="1"/>
          <p:nvPr/>
        </p:nvSpPr>
        <p:spPr>
          <a:xfrm>
            <a:off x="460274" y="5463758"/>
            <a:ext cx="5194937" cy="1200329"/>
          </a:xfrm>
          <a:prstGeom prst="rect">
            <a:avLst/>
          </a:prstGeom>
          <a:noFill/>
        </p:spPr>
        <p:txBody>
          <a:bodyPr wrap="square" rtlCol="0">
            <a:spAutoFit/>
          </a:bodyPr>
          <a:lstStyle/>
          <a:p>
            <a:pPr algn="ctr"/>
            <a:r>
              <a:rPr lang="en-US" dirty="0">
                <a:solidFill>
                  <a:schemeClr val="bg1"/>
                </a:solidFill>
              </a:rPr>
              <a:t>Product Crafts will own the design, development, prototyping, IP protection and deliverance of a ready-to-manufacture product that can be marketed and sold from day 1</a:t>
            </a:r>
          </a:p>
        </p:txBody>
      </p:sp>
      <p:sp>
        <p:nvSpPr>
          <p:cNvPr id="19" name="TextBox 18">
            <a:extLst>
              <a:ext uri="{FF2B5EF4-FFF2-40B4-BE49-F238E27FC236}">
                <a16:creationId xmlns:a16="http://schemas.microsoft.com/office/drawing/2014/main" id="{0D743B32-DD13-93D8-E758-660E17F4907C}"/>
              </a:ext>
            </a:extLst>
          </p:cNvPr>
          <p:cNvSpPr txBox="1"/>
          <p:nvPr/>
        </p:nvSpPr>
        <p:spPr>
          <a:xfrm>
            <a:off x="6272782" y="5430662"/>
            <a:ext cx="5194937" cy="1200329"/>
          </a:xfrm>
          <a:prstGeom prst="rect">
            <a:avLst/>
          </a:prstGeom>
          <a:noFill/>
        </p:spPr>
        <p:txBody>
          <a:bodyPr wrap="square" rtlCol="0">
            <a:spAutoFit/>
          </a:bodyPr>
          <a:lstStyle/>
          <a:p>
            <a:pPr algn="ctr"/>
            <a:r>
              <a:rPr lang="en-US" dirty="0">
                <a:solidFill>
                  <a:schemeClr val="bg1"/>
                </a:solidFill>
              </a:rPr>
              <a:t>Partner can start the production and sales post the sale of Design IP. Product Crafts will support with necessary kick start and post-production design services as required</a:t>
            </a:r>
          </a:p>
        </p:txBody>
      </p:sp>
    </p:spTree>
    <p:extLst>
      <p:ext uri="{BB962C8B-B14F-4D97-AF65-F5344CB8AC3E}">
        <p14:creationId xmlns:p14="http://schemas.microsoft.com/office/powerpoint/2010/main" val="378180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14FE29-F4CA-B45A-F468-EEA678DA65F7}"/>
              </a:ext>
            </a:extLst>
          </p:cNvPr>
          <p:cNvSpPr txBox="1"/>
          <p:nvPr/>
        </p:nvSpPr>
        <p:spPr>
          <a:xfrm>
            <a:off x="995448" y="740222"/>
            <a:ext cx="8794331"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Accelerate your Business Dominance with Product Crafts</a:t>
            </a:r>
          </a:p>
        </p:txBody>
      </p:sp>
      <p:sp>
        <p:nvSpPr>
          <p:cNvPr id="6" name="Oval 5">
            <a:extLst>
              <a:ext uri="{FF2B5EF4-FFF2-40B4-BE49-F238E27FC236}">
                <a16:creationId xmlns:a16="http://schemas.microsoft.com/office/drawing/2014/main" id="{11EB03E9-3086-29B8-B94A-4706D016C164}"/>
              </a:ext>
            </a:extLst>
          </p:cNvPr>
          <p:cNvSpPr/>
          <p:nvPr/>
        </p:nvSpPr>
        <p:spPr>
          <a:xfrm rot="228186">
            <a:off x="3695301" y="1732949"/>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D4AA99C5-BCCF-5F2E-5EE0-C553FF6D4759}"/>
              </a:ext>
            </a:extLst>
          </p:cNvPr>
          <p:cNvSpPr/>
          <p:nvPr/>
        </p:nvSpPr>
        <p:spPr>
          <a:xfrm rot="228186">
            <a:off x="3695301" y="2283282"/>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D42584B4-0C61-9088-DE56-CCDED81B19C5}"/>
              </a:ext>
            </a:extLst>
          </p:cNvPr>
          <p:cNvSpPr/>
          <p:nvPr/>
        </p:nvSpPr>
        <p:spPr>
          <a:xfrm rot="228186">
            <a:off x="3695301" y="2833614"/>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19242F09-C452-DD59-4385-21E7EA7F5D6A}"/>
              </a:ext>
            </a:extLst>
          </p:cNvPr>
          <p:cNvSpPr txBox="1"/>
          <p:nvPr/>
        </p:nvSpPr>
        <p:spPr>
          <a:xfrm>
            <a:off x="2716759" y="1634573"/>
            <a:ext cx="61266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Idea</a:t>
            </a:r>
          </a:p>
        </p:txBody>
      </p:sp>
      <p:sp>
        <p:nvSpPr>
          <p:cNvPr id="10" name="TextBox 9">
            <a:extLst>
              <a:ext uri="{FF2B5EF4-FFF2-40B4-BE49-F238E27FC236}">
                <a16:creationId xmlns:a16="http://schemas.microsoft.com/office/drawing/2014/main" id="{64053B27-550A-DA25-395D-D739209D589A}"/>
              </a:ext>
            </a:extLst>
          </p:cNvPr>
          <p:cNvSpPr txBox="1"/>
          <p:nvPr/>
        </p:nvSpPr>
        <p:spPr>
          <a:xfrm>
            <a:off x="2579515" y="2132748"/>
            <a:ext cx="85472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a:t>
            </a:r>
          </a:p>
        </p:txBody>
      </p:sp>
      <p:sp>
        <p:nvSpPr>
          <p:cNvPr id="11" name="TextBox 10">
            <a:extLst>
              <a:ext uri="{FF2B5EF4-FFF2-40B4-BE49-F238E27FC236}">
                <a16:creationId xmlns:a16="http://schemas.microsoft.com/office/drawing/2014/main" id="{4C91F3FA-DF76-0EFA-5393-35776B459577}"/>
              </a:ext>
            </a:extLst>
          </p:cNvPr>
          <p:cNvSpPr txBox="1"/>
          <p:nvPr/>
        </p:nvSpPr>
        <p:spPr>
          <a:xfrm>
            <a:off x="2329857" y="2739755"/>
            <a:ext cx="116506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Prototype</a:t>
            </a:r>
          </a:p>
        </p:txBody>
      </p:sp>
      <p:sp>
        <p:nvSpPr>
          <p:cNvPr id="12" name="TextBox 11">
            <a:extLst>
              <a:ext uri="{FF2B5EF4-FFF2-40B4-BE49-F238E27FC236}">
                <a16:creationId xmlns:a16="http://schemas.microsoft.com/office/drawing/2014/main" id="{F158B5A0-59A3-CA63-66D5-A074201DA802}"/>
              </a:ext>
            </a:extLst>
          </p:cNvPr>
          <p:cNvSpPr txBox="1"/>
          <p:nvPr/>
        </p:nvSpPr>
        <p:spPr>
          <a:xfrm>
            <a:off x="834346" y="3289311"/>
            <a:ext cx="272125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IP (Trade Secret / Patent)</a:t>
            </a:r>
          </a:p>
        </p:txBody>
      </p:sp>
      <p:sp>
        <p:nvSpPr>
          <p:cNvPr id="13" name="Oval 12">
            <a:extLst>
              <a:ext uri="{FF2B5EF4-FFF2-40B4-BE49-F238E27FC236}">
                <a16:creationId xmlns:a16="http://schemas.microsoft.com/office/drawing/2014/main" id="{F1C69871-4602-F5C0-C7CD-2690A08C806B}"/>
              </a:ext>
            </a:extLst>
          </p:cNvPr>
          <p:cNvSpPr/>
          <p:nvPr/>
        </p:nvSpPr>
        <p:spPr>
          <a:xfrm rot="228186">
            <a:off x="3695301" y="3383947"/>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6" name="Straight Connector 15">
            <a:extLst>
              <a:ext uri="{FF2B5EF4-FFF2-40B4-BE49-F238E27FC236}">
                <a16:creationId xmlns:a16="http://schemas.microsoft.com/office/drawing/2014/main" id="{C95A5BBD-106A-2FD4-791D-5537B678CE40}"/>
              </a:ext>
            </a:extLst>
          </p:cNvPr>
          <p:cNvCxnSpPr>
            <a:cxnSpLocks/>
          </p:cNvCxnSpPr>
          <p:nvPr/>
        </p:nvCxnSpPr>
        <p:spPr>
          <a:xfrm flipH="1">
            <a:off x="3555604" y="1851892"/>
            <a:ext cx="12507" cy="1798494"/>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pic>
        <p:nvPicPr>
          <p:cNvPr id="17" name="Graphic 16" descr="Handshake with solid fill">
            <a:extLst>
              <a:ext uri="{FF2B5EF4-FFF2-40B4-BE49-F238E27FC236}">
                <a16:creationId xmlns:a16="http://schemas.microsoft.com/office/drawing/2014/main" id="{2360C56B-E6E3-683F-EFF7-71FA6E4C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5882" y="2285088"/>
            <a:ext cx="914400" cy="914400"/>
          </a:xfrm>
          <a:prstGeom prst="rect">
            <a:avLst/>
          </a:prstGeom>
        </p:spPr>
      </p:pic>
      <p:sp>
        <p:nvSpPr>
          <p:cNvPr id="18" name="Oval 17">
            <a:extLst>
              <a:ext uri="{FF2B5EF4-FFF2-40B4-BE49-F238E27FC236}">
                <a16:creationId xmlns:a16="http://schemas.microsoft.com/office/drawing/2014/main" id="{D4B9469F-E562-8177-AE00-88FAFC69382C}"/>
              </a:ext>
            </a:extLst>
          </p:cNvPr>
          <p:cNvSpPr/>
          <p:nvPr/>
        </p:nvSpPr>
        <p:spPr>
          <a:xfrm rot="228186">
            <a:off x="8792822" y="2341743"/>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FF2B5EF4-FFF2-40B4-BE49-F238E27FC236}">
                <a16:creationId xmlns:a16="http://schemas.microsoft.com/office/drawing/2014/main" id="{5B738FD7-778F-DD6B-FC93-86186A8B6962}"/>
              </a:ext>
            </a:extLst>
          </p:cNvPr>
          <p:cNvSpPr/>
          <p:nvPr/>
        </p:nvSpPr>
        <p:spPr>
          <a:xfrm rot="228186">
            <a:off x="8791168" y="2888453"/>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a:extLst>
              <a:ext uri="{FF2B5EF4-FFF2-40B4-BE49-F238E27FC236}">
                <a16:creationId xmlns:a16="http://schemas.microsoft.com/office/drawing/2014/main" id="{289F7B41-C987-0468-44E2-E252D365ABB3}"/>
              </a:ext>
            </a:extLst>
          </p:cNvPr>
          <p:cNvSpPr/>
          <p:nvPr/>
        </p:nvSpPr>
        <p:spPr>
          <a:xfrm rot="228186">
            <a:off x="8791168" y="3434750"/>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01651AC1-E509-8B84-8204-ADB1FD09BED1}"/>
              </a:ext>
            </a:extLst>
          </p:cNvPr>
          <p:cNvSpPr txBox="1"/>
          <p:nvPr/>
        </p:nvSpPr>
        <p:spPr>
          <a:xfrm>
            <a:off x="9347914" y="2236371"/>
            <a:ext cx="128092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Production</a:t>
            </a:r>
          </a:p>
        </p:txBody>
      </p:sp>
      <p:sp>
        <p:nvSpPr>
          <p:cNvPr id="22" name="TextBox 21">
            <a:extLst>
              <a:ext uri="{FF2B5EF4-FFF2-40B4-BE49-F238E27FC236}">
                <a16:creationId xmlns:a16="http://schemas.microsoft.com/office/drawing/2014/main" id="{2064FB96-6158-AF92-140E-F5F796FB1A97}"/>
              </a:ext>
            </a:extLst>
          </p:cNvPr>
          <p:cNvSpPr txBox="1"/>
          <p:nvPr/>
        </p:nvSpPr>
        <p:spPr>
          <a:xfrm>
            <a:off x="9347914" y="2767740"/>
            <a:ext cx="119423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Marketing</a:t>
            </a:r>
          </a:p>
        </p:txBody>
      </p:sp>
      <p:sp>
        <p:nvSpPr>
          <p:cNvPr id="23" name="TextBox 22">
            <a:extLst>
              <a:ext uri="{FF2B5EF4-FFF2-40B4-BE49-F238E27FC236}">
                <a16:creationId xmlns:a16="http://schemas.microsoft.com/office/drawing/2014/main" id="{B59F88B4-69E0-D637-F129-FE008DDADDAC}"/>
              </a:ext>
            </a:extLst>
          </p:cNvPr>
          <p:cNvSpPr txBox="1"/>
          <p:nvPr/>
        </p:nvSpPr>
        <p:spPr>
          <a:xfrm>
            <a:off x="9347913" y="3329378"/>
            <a:ext cx="68480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Sales</a:t>
            </a:r>
          </a:p>
        </p:txBody>
      </p:sp>
      <p:cxnSp>
        <p:nvCxnSpPr>
          <p:cNvPr id="24" name="Straight Connector 23">
            <a:extLst>
              <a:ext uri="{FF2B5EF4-FFF2-40B4-BE49-F238E27FC236}">
                <a16:creationId xmlns:a16="http://schemas.microsoft.com/office/drawing/2014/main" id="{12D2AAC6-AF92-9EA6-7C91-59D7E9E3C751}"/>
              </a:ext>
            </a:extLst>
          </p:cNvPr>
          <p:cNvCxnSpPr>
            <a:cxnSpLocks/>
          </p:cNvCxnSpPr>
          <p:nvPr/>
        </p:nvCxnSpPr>
        <p:spPr>
          <a:xfrm>
            <a:off x="9113094" y="1959733"/>
            <a:ext cx="0" cy="1633128"/>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2DFF59E-29DE-C2E2-A088-2816D36E1C10}"/>
              </a:ext>
            </a:extLst>
          </p:cNvPr>
          <p:cNvSpPr/>
          <p:nvPr/>
        </p:nvSpPr>
        <p:spPr>
          <a:xfrm rot="228186">
            <a:off x="8791891" y="1803752"/>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TextBox 25">
            <a:extLst>
              <a:ext uri="{FF2B5EF4-FFF2-40B4-BE49-F238E27FC236}">
                <a16:creationId xmlns:a16="http://schemas.microsoft.com/office/drawing/2014/main" id="{97E0672A-1642-425C-C105-6B88A98700E2}"/>
              </a:ext>
            </a:extLst>
          </p:cNvPr>
          <p:cNvSpPr txBox="1"/>
          <p:nvPr/>
        </p:nvSpPr>
        <p:spPr>
          <a:xfrm>
            <a:off x="9348636" y="1698380"/>
            <a:ext cx="1721946"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 Services</a:t>
            </a:r>
          </a:p>
        </p:txBody>
      </p:sp>
      <p:sp>
        <p:nvSpPr>
          <p:cNvPr id="27" name="Oval 26">
            <a:extLst>
              <a:ext uri="{FF2B5EF4-FFF2-40B4-BE49-F238E27FC236}">
                <a16:creationId xmlns:a16="http://schemas.microsoft.com/office/drawing/2014/main" id="{2856ACB1-5C5F-1A00-8359-D2F285D7BEE2}"/>
              </a:ext>
            </a:extLst>
          </p:cNvPr>
          <p:cNvSpPr/>
          <p:nvPr/>
        </p:nvSpPr>
        <p:spPr>
          <a:xfrm rot="228186">
            <a:off x="6211079" y="1973864"/>
            <a:ext cx="183468" cy="181615"/>
          </a:xfrm>
          <a:prstGeom prst="ellipse">
            <a:avLst/>
          </a:prstGeom>
          <a:solidFill>
            <a:schemeClr val="bg1"/>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Oval 27">
            <a:extLst>
              <a:ext uri="{FF2B5EF4-FFF2-40B4-BE49-F238E27FC236}">
                <a16:creationId xmlns:a16="http://schemas.microsoft.com/office/drawing/2014/main" id="{B28C1D9B-82D3-9C9F-8B84-A1408AD9ED92}"/>
              </a:ext>
            </a:extLst>
          </p:cNvPr>
          <p:cNvSpPr/>
          <p:nvPr/>
        </p:nvSpPr>
        <p:spPr>
          <a:xfrm rot="228186">
            <a:off x="6213483" y="3469387"/>
            <a:ext cx="183468" cy="181615"/>
          </a:xfrm>
          <a:prstGeom prst="ellipse">
            <a:avLst/>
          </a:prstGeom>
          <a:solidFill>
            <a:schemeClr val="bg1"/>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a:extLst>
              <a:ext uri="{FF2B5EF4-FFF2-40B4-BE49-F238E27FC236}">
                <a16:creationId xmlns:a16="http://schemas.microsoft.com/office/drawing/2014/main" id="{F8FDC3EB-9074-E2E0-2C38-9018653B8632}"/>
              </a:ext>
            </a:extLst>
          </p:cNvPr>
          <p:cNvSpPr txBox="1"/>
          <p:nvPr/>
        </p:nvSpPr>
        <p:spPr>
          <a:xfrm>
            <a:off x="5377050" y="3035817"/>
            <a:ext cx="201850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 of Design &amp; IP</a:t>
            </a:r>
          </a:p>
        </p:txBody>
      </p:sp>
      <p:sp>
        <p:nvSpPr>
          <p:cNvPr id="30" name="TextBox 29">
            <a:extLst>
              <a:ext uri="{FF2B5EF4-FFF2-40B4-BE49-F238E27FC236}">
                <a16:creationId xmlns:a16="http://schemas.microsoft.com/office/drawing/2014/main" id="{75E99EE3-CEB7-F7FA-61A7-7402D8D040BC}"/>
              </a:ext>
            </a:extLst>
          </p:cNvPr>
          <p:cNvSpPr txBox="1"/>
          <p:nvPr/>
        </p:nvSpPr>
        <p:spPr>
          <a:xfrm>
            <a:off x="5248488" y="2142656"/>
            <a:ext cx="227562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Expertise Relocation</a:t>
            </a:r>
          </a:p>
        </p:txBody>
      </p:sp>
      <p:sp>
        <p:nvSpPr>
          <p:cNvPr id="31" name="Left Bracket 30">
            <a:extLst>
              <a:ext uri="{FF2B5EF4-FFF2-40B4-BE49-F238E27FC236}">
                <a16:creationId xmlns:a16="http://schemas.microsoft.com/office/drawing/2014/main" id="{FD48CE33-4A94-9206-05AF-4F1353C08631}"/>
              </a:ext>
            </a:extLst>
          </p:cNvPr>
          <p:cNvSpPr/>
          <p:nvPr/>
        </p:nvSpPr>
        <p:spPr>
          <a:xfrm rot="16200000">
            <a:off x="4733327" y="2504937"/>
            <a:ext cx="406375" cy="2740456"/>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32" name="Left Bracket 31">
            <a:extLst>
              <a:ext uri="{FF2B5EF4-FFF2-40B4-BE49-F238E27FC236}">
                <a16:creationId xmlns:a16="http://schemas.microsoft.com/office/drawing/2014/main" id="{AA8E1556-A549-D354-26E5-57848073D4E8}"/>
              </a:ext>
            </a:extLst>
          </p:cNvPr>
          <p:cNvSpPr/>
          <p:nvPr/>
        </p:nvSpPr>
        <p:spPr>
          <a:xfrm rot="16200000" flipH="1">
            <a:off x="7468806" y="255530"/>
            <a:ext cx="468488" cy="2820206"/>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39" name="TextBox 38">
            <a:extLst>
              <a:ext uri="{FF2B5EF4-FFF2-40B4-BE49-F238E27FC236}">
                <a16:creationId xmlns:a16="http://schemas.microsoft.com/office/drawing/2014/main" id="{985D58CA-9D2F-B3B9-B2BE-7C5AB7366450}"/>
              </a:ext>
            </a:extLst>
          </p:cNvPr>
          <p:cNvSpPr txBox="1"/>
          <p:nvPr/>
        </p:nvSpPr>
        <p:spPr>
          <a:xfrm>
            <a:off x="721457" y="4803906"/>
            <a:ext cx="5552648" cy="830997"/>
          </a:xfrm>
          <a:prstGeom prst="rect">
            <a:avLst/>
          </a:prstGeom>
          <a:noFill/>
        </p:spPr>
        <p:txBody>
          <a:bodyPr wrap="square" rtlCol="0">
            <a:spAutoFit/>
          </a:bodyPr>
          <a:lstStyle/>
          <a:p>
            <a:pPr algn="just"/>
            <a:r>
              <a:rPr lang="en-US" sz="1600" dirty="0">
                <a:solidFill>
                  <a:schemeClr val="bg1"/>
                </a:solidFill>
                <a:latin typeface="Cambria Math" panose="02040503050406030204" pitchFamily="18" charset="0"/>
                <a:ea typeface="Cambria Math" panose="02040503050406030204" pitchFamily="18" charset="0"/>
              </a:rPr>
              <a:t>Product Crafts will deliver the design, development, prototyping, IP protection of ready-to-manufacture products that can be marketed and sold from day 1</a:t>
            </a:r>
          </a:p>
        </p:txBody>
      </p:sp>
      <p:sp>
        <p:nvSpPr>
          <p:cNvPr id="40" name="TextBox 39">
            <a:extLst>
              <a:ext uri="{FF2B5EF4-FFF2-40B4-BE49-F238E27FC236}">
                <a16:creationId xmlns:a16="http://schemas.microsoft.com/office/drawing/2014/main" id="{7E33E746-1C66-939B-9F5D-EABBA248DF5B}"/>
              </a:ext>
            </a:extLst>
          </p:cNvPr>
          <p:cNvSpPr txBox="1"/>
          <p:nvPr/>
        </p:nvSpPr>
        <p:spPr>
          <a:xfrm>
            <a:off x="6768502" y="4802166"/>
            <a:ext cx="5244907" cy="830997"/>
          </a:xfrm>
          <a:prstGeom prst="rect">
            <a:avLst/>
          </a:prstGeom>
          <a:noFill/>
        </p:spPr>
        <p:txBody>
          <a:bodyPr wrap="square" rtlCol="0">
            <a:spAutoFit/>
          </a:bodyPr>
          <a:lstStyle/>
          <a:p>
            <a:pPr algn="just"/>
            <a:r>
              <a:rPr lang="en-US" sz="1600" dirty="0">
                <a:solidFill>
                  <a:schemeClr val="bg1"/>
                </a:solidFill>
                <a:latin typeface="Cambria Math" panose="02040503050406030204" pitchFamily="18" charset="0"/>
                <a:ea typeface="Cambria Math" panose="02040503050406030204" pitchFamily="18" charset="0"/>
              </a:rPr>
              <a:t>Customer can start the production and sales post the sale of Design IP. Product Crafts will support with necessary kick start and post-production design services as required</a:t>
            </a:r>
          </a:p>
        </p:txBody>
      </p:sp>
      <p:cxnSp>
        <p:nvCxnSpPr>
          <p:cNvPr id="41" name="Straight Connector 40">
            <a:extLst>
              <a:ext uri="{FF2B5EF4-FFF2-40B4-BE49-F238E27FC236}">
                <a16:creationId xmlns:a16="http://schemas.microsoft.com/office/drawing/2014/main" id="{CCE583C4-E6F3-483B-7F8A-139E2350085C}"/>
              </a:ext>
            </a:extLst>
          </p:cNvPr>
          <p:cNvCxnSpPr>
            <a:cxnSpLocks/>
          </p:cNvCxnSpPr>
          <p:nvPr/>
        </p:nvCxnSpPr>
        <p:spPr>
          <a:xfrm>
            <a:off x="6384580" y="4879909"/>
            <a:ext cx="0" cy="987592"/>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4F1B31-C094-9099-CAA3-B1B80FA10EA0}"/>
              </a:ext>
            </a:extLst>
          </p:cNvPr>
          <p:cNvCxnSpPr>
            <a:cxnSpLocks/>
          </p:cNvCxnSpPr>
          <p:nvPr/>
        </p:nvCxnSpPr>
        <p:spPr>
          <a:xfrm>
            <a:off x="531042" y="4728449"/>
            <a:ext cx="11348429"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8C386A5-2CB5-3D0D-3794-FCF49E6279C4}"/>
              </a:ext>
            </a:extLst>
          </p:cNvPr>
          <p:cNvSpPr/>
          <p:nvPr/>
        </p:nvSpPr>
        <p:spPr>
          <a:xfrm rot="228186">
            <a:off x="507180" y="490009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Oval 43">
            <a:extLst>
              <a:ext uri="{FF2B5EF4-FFF2-40B4-BE49-F238E27FC236}">
                <a16:creationId xmlns:a16="http://schemas.microsoft.com/office/drawing/2014/main" id="{57084085-91C2-12FE-7C8C-552FA5E2276A}"/>
              </a:ext>
            </a:extLst>
          </p:cNvPr>
          <p:cNvSpPr/>
          <p:nvPr/>
        </p:nvSpPr>
        <p:spPr>
          <a:xfrm rot="228186">
            <a:off x="6570992" y="488937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19423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C95A5BBD-106A-2FD4-791D-5537B678CE40}"/>
              </a:ext>
            </a:extLst>
          </p:cNvPr>
          <p:cNvCxnSpPr>
            <a:cxnSpLocks/>
          </p:cNvCxnSpPr>
          <p:nvPr/>
        </p:nvCxnSpPr>
        <p:spPr>
          <a:xfrm flipH="1">
            <a:off x="3766621" y="2087861"/>
            <a:ext cx="12507" cy="1798494"/>
          </a:xfrm>
          <a:prstGeom prst="line">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614FE29-F4CA-B45A-F468-EEA678DA65F7}"/>
              </a:ext>
            </a:extLst>
          </p:cNvPr>
          <p:cNvSpPr txBox="1"/>
          <p:nvPr/>
        </p:nvSpPr>
        <p:spPr>
          <a:xfrm>
            <a:off x="995448" y="740222"/>
            <a:ext cx="10985700" cy="769441"/>
          </a:xfrm>
          <a:prstGeom prst="rect">
            <a:avLst/>
          </a:prstGeom>
          <a:noFill/>
        </p:spPr>
        <p:txBody>
          <a:bodyPr wrap="none" rtlCol="0">
            <a:spAutoFit/>
          </a:bodyPr>
          <a:lstStyle/>
          <a:p>
            <a:r>
              <a:rPr lang="en-US" sz="4400" b="1" dirty="0">
                <a:solidFill>
                  <a:schemeClr val="bg1"/>
                </a:solidFill>
                <a:latin typeface="DM Sans 14pt" pitchFamily="2" charset="0"/>
                <a:ea typeface="Cambria Math" panose="02040503050406030204" pitchFamily="18" charset="0"/>
              </a:rPr>
              <a:t>Accelerate</a:t>
            </a:r>
            <a:r>
              <a:rPr lang="en-US" sz="2800" dirty="0">
                <a:solidFill>
                  <a:schemeClr val="bg1"/>
                </a:solidFill>
                <a:latin typeface="DM Sans 14pt" pitchFamily="2" charset="0"/>
                <a:ea typeface="Cambria Math" panose="02040503050406030204" pitchFamily="18" charset="0"/>
              </a:rPr>
              <a:t> your Business Dominance with Product Crafts</a:t>
            </a:r>
          </a:p>
        </p:txBody>
      </p:sp>
      <p:sp>
        <p:nvSpPr>
          <p:cNvPr id="6" name="Oval 5">
            <a:extLst>
              <a:ext uri="{FF2B5EF4-FFF2-40B4-BE49-F238E27FC236}">
                <a16:creationId xmlns:a16="http://schemas.microsoft.com/office/drawing/2014/main" id="{11EB03E9-3086-29B8-B94A-4706D016C164}"/>
              </a:ext>
            </a:extLst>
          </p:cNvPr>
          <p:cNvSpPr/>
          <p:nvPr/>
        </p:nvSpPr>
        <p:spPr>
          <a:xfrm rot="228186">
            <a:off x="3695301" y="1968918"/>
            <a:ext cx="183468" cy="181615"/>
          </a:xfrm>
          <a:prstGeom prst="ellipse">
            <a:avLst/>
          </a:prstGeom>
          <a:solidFill>
            <a:schemeClr val="accent3"/>
          </a:solidFill>
          <a:ln w="38100">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7" name="Oval 6">
            <a:extLst>
              <a:ext uri="{FF2B5EF4-FFF2-40B4-BE49-F238E27FC236}">
                <a16:creationId xmlns:a16="http://schemas.microsoft.com/office/drawing/2014/main" id="{D4AA99C5-BCCF-5F2E-5EE0-C553FF6D4759}"/>
              </a:ext>
            </a:extLst>
          </p:cNvPr>
          <p:cNvSpPr/>
          <p:nvPr/>
        </p:nvSpPr>
        <p:spPr>
          <a:xfrm rot="228186">
            <a:off x="3680553" y="2519251"/>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8" name="Oval 7">
            <a:extLst>
              <a:ext uri="{FF2B5EF4-FFF2-40B4-BE49-F238E27FC236}">
                <a16:creationId xmlns:a16="http://schemas.microsoft.com/office/drawing/2014/main" id="{D42584B4-0C61-9088-DE56-CCDED81B19C5}"/>
              </a:ext>
            </a:extLst>
          </p:cNvPr>
          <p:cNvSpPr/>
          <p:nvPr/>
        </p:nvSpPr>
        <p:spPr>
          <a:xfrm rot="228186">
            <a:off x="3680553" y="306958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9" name="TextBox 8">
            <a:extLst>
              <a:ext uri="{FF2B5EF4-FFF2-40B4-BE49-F238E27FC236}">
                <a16:creationId xmlns:a16="http://schemas.microsoft.com/office/drawing/2014/main" id="{19242F09-C452-DD59-4385-21E7EA7F5D6A}"/>
              </a:ext>
            </a:extLst>
          </p:cNvPr>
          <p:cNvSpPr txBox="1"/>
          <p:nvPr/>
        </p:nvSpPr>
        <p:spPr>
          <a:xfrm>
            <a:off x="2524725" y="1844787"/>
            <a:ext cx="1055097"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Ideation</a:t>
            </a:r>
          </a:p>
        </p:txBody>
      </p:sp>
      <p:sp>
        <p:nvSpPr>
          <p:cNvPr id="11" name="TextBox 10">
            <a:extLst>
              <a:ext uri="{FF2B5EF4-FFF2-40B4-BE49-F238E27FC236}">
                <a16:creationId xmlns:a16="http://schemas.microsoft.com/office/drawing/2014/main" id="{4C91F3FA-DF76-0EFA-5393-35776B459577}"/>
              </a:ext>
            </a:extLst>
          </p:cNvPr>
          <p:cNvSpPr txBox="1"/>
          <p:nvPr/>
        </p:nvSpPr>
        <p:spPr>
          <a:xfrm>
            <a:off x="1449873" y="2386307"/>
            <a:ext cx="2274982"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Design &amp; Prototype</a:t>
            </a:r>
          </a:p>
        </p:txBody>
      </p:sp>
      <p:sp>
        <p:nvSpPr>
          <p:cNvPr id="12" name="TextBox 11">
            <a:extLst>
              <a:ext uri="{FF2B5EF4-FFF2-40B4-BE49-F238E27FC236}">
                <a16:creationId xmlns:a16="http://schemas.microsoft.com/office/drawing/2014/main" id="{F158B5A0-59A3-CA63-66D5-A074201DA802}"/>
              </a:ext>
            </a:extLst>
          </p:cNvPr>
          <p:cNvSpPr txBox="1"/>
          <p:nvPr/>
        </p:nvSpPr>
        <p:spPr>
          <a:xfrm>
            <a:off x="834501" y="2945221"/>
            <a:ext cx="2903359"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IP (Trade Secret / Patent)</a:t>
            </a:r>
          </a:p>
        </p:txBody>
      </p:sp>
      <p:sp>
        <p:nvSpPr>
          <p:cNvPr id="13" name="Oval 12">
            <a:extLst>
              <a:ext uri="{FF2B5EF4-FFF2-40B4-BE49-F238E27FC236}">
                <a16:creationId xmlns:a16="http://schemas.microsoft.com/office/drawing/2014/main" id="{F1C69871-4602-F5C0-C7CD-2690A08C806B}"/>
              </a:ext>
            </a:extLst>
          </p:cNvPr>
          <p:cNvSpPr/>
          <p:nvPr/>
        </p:nvSpPr>
        <p:spPr>
          <a:xfrm rot="228186">
            <a:off x="3665805" y="3619916"/>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39" name="TextBox 38">
            <a:extLst>
              <a:ext uri="{FF2B5EF4-FFF2-40B4-BE49-F238E27FC236}">
                <a16:creationId xmlns:a16="http://schemas.microsoft.com/office/drawing/2014/main" id="{985D58CA-9D2F-B3B9-B2BE-7C5AB7366450}"/>
              </a:ext>
            </a:extLst>
          </p:cNvPr>
          <p:cNvSpPr txBox="1"/>
          <p:nvPr/>
        </p:nvSpPr>
        <p:spPr>
          <a:xfrm>
            <a:off x="749593" y="4803906"/>
            <a:ext cx="5096287" cy="1077218"/>
          </a:xfrm>
          <a:prstGeom prst="rect">
            <a:avLst/>
          </a:prstGeom>
          <a:noFill/>
        </p:spPr>
        <p:txBody>
          <a:bodyPr wrap="square" rtlCol="0">
            <a:spAutoFit/>
          </a:bodyPr>
          <a:lstStyle/>
          <a:p>
            <a:pPr algn="just"/>
            <a:r>
              <a:rPr lang="en-US" sz="1600" dirty="0">
                <a:solidFill>
                  <a:schemeClr val="bg1"/>
                </a:solidFill>
                <a:latin typeface="DM Sans 14pt" pitchFamily="2" charset="0"/>
                <a:ea typeface="Cambria Math" panose="02040503050406030204" pitchFamily="18" charset="0"/>
              </a:rPr>
              <a:t>Product Crafts will take ownership of the design, development, prototyping, &amp; IP protection of ready-to-manufacture products that can be marketed and sold</a:t>
            </a:r>
          </a:p>
        </p:txBody>
      </p:sp>
      <p:sp>
        <p:nvSpPr>
          <p:cNvPr id="40" name="TextBox 39">
            <a:extLst>
              <a:ext uri="{FF2B5EF4-FFF2-40B4-BE49-F238E27FC236}">
                <a16:creationId xmlns:a16="http://schemas.microsoft.com/office/drawing/2014/main" id="{7E33E746-1C66-939B-9F5D-EABBA248DF5B}"/>
              </a:ext>
            </a:extLst>
          </p:cNvPr>
          <p:cNvSpPr txBox="1"/>
          <p:nvPr/>
        </p:nvSpPr>
        <p:spPr>
          <a:xfrm>
            <a:off x="6768502" y="4802166"/>
            <a:ext cx="5244907" cy="1077218"/>
          </a:xfrm>
          <a:prstGeom prst="rect">
            <a:avLst/>
          </a:prstGeom>
          <a:noFill/>
        </p:spPr>
        <p:txBody>
          <a:bodyPr wrap="square" rtlCol="0">
            <a:spAutoFit/>
          </a:bodyPr>
          <a:lstStyle/>
          <a:p>
            <a:pPr algn="just"/>
            <a:r>
              <a:rPr lang="en-US" sz="1600" dirty="0">
                <a:solidFill>
                  <a:schemeClr val="bg1"/>
                </a:solidFill>
                <a:latin typeface="DM Sans 14pt" pitchFamily="2" charset="0"/>
                <a:ea typeface="Cambria Math" panose="02040503050406030204" pitchFamily="18" charset="0"/>
              </a:rPr>
              <a:t>You can start the production and sales post the sale of Design IP. Product Crafts will support with necessary kick start and post-production design services as required</a:t>
            </a:r>
          </a:p>
        </p:txBody>
      </p:sp>
      <p:cxnSp>
        <p:nvCxnSpPr>
          <p:cNvPr id="41" name="Straight Connector 40">
            <a:extLst>
              <a:ext uri="{FF2B5EF4-FFF2-40B4-BE49-F238E27FC236}">
                <a16:creationId xmlns:a16="http://schemas.microsoft.com/office/drawing/2014/main" id="{CCE583C4-E6F3-483B-7F8A-139E2350085C}"/>
              </a:ext>
            </a:extLst>
          </p:cNvPr>
          <p:cNvCxnSpPr>
            <a:cxnSpLocks/>
          </p:cNvCxnSpPr>
          <p:nvPr/>
        </p:nvCxnSpPr>
        <p:spPr>
          <a:xfrm>
            <a:off x="6384580" y="4879909"/>
            <a:ext cx="0" cy="987592"/>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4F1B31-C094-9099-CAA3-B1B80FA10EA0}"/>
              </a:ext>
            </a:extLst>
          </p:cNvPr>
          <p:cNvCxnSpPr>
            <a:cxnSpLocks/>
          </p:cNvCxnSpPr>
          <p:nvPr/>
        </p:nvCxnSpPr>
        <p:spPr>
          <a:xfrm>
            <a:off x="531042" y="4728449"/>
            <a:ext cx="11348429"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8C386A5-2CB5-3D0D-3794-FCF49E6279C4}"/>
              </a:ext>
            </a:extLst>
          </p:cNvPr>
          <p:cNvSpPr/>
          <p:nvPr/>
        </p:nvSpPr>
        <p:spPr>
          <a:xfrm rot="228186">
            <a:off x="535316" y="490009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44" name="Oval 43">
            <a:extLst>
              <a:ext uri="{FF2B5EF4-FFF2-40B4-BE49-F238E27FC236}">
                <a16:creationId xmlns:a16="http://schemas.microsoft.com/office/drawing/2014/main" id="{57084085-91C2-12FE-7C8C-552FA5E2276A}"/>
              </a:ext>
            </a:extLst>
          </p:cNvPr>
          <p:cNvSpPr/>
          <p:nvPr/>
        </p:nvSpPr>
        <p:spPr>
          <a:xfrm rot="228186">
            <a:off x="6570992" y="488937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2" name="TextBox 1">
            <a:extLst>
              <a:ext uri="{FF2B5EF4-FFF2-40B4-BE49-F238E27FC236}">
                <a16:creationId xmlns:a16="http://schemas.microsoft.com/office/drawing/2014/main" id="{6918EADF-DE1E-24DA-D818-5C2DDBE8FC46}"/>
              </a:ext>
            </a:extLst>
          </p:cNvPr>
          <p:cNvSpPr txBox="1"/>
          <p:nvPr/>
        </p:nvSpPr>
        <p:spPr>
          <a:xfrm>
            <a:off x="499676" y="3488887"/>
            <a:ext cx="321434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Documentation &amp; Packaging</a:t>
            </a:r>
          </a:p>
        </p:txBody>
      </p:sp>
      <p:sp>
        <p:nvSpPr>
          <p:cNvPr id="3" name="Left Bracket 2">
            <a:extLst>
              <a:ext uri="{FF2B5EF4-FFF2-40B4-BE49-F238E27FC236}">
                <a16:creationId xmlns:a16="http://schemas.microsoft.com/office/drawing/2014/main" id="{79862B9D-01F6-4EF7-56AC-94E22ABA8CBA}"/>
              </a:ext>
            </a:extLst>
          </p:cNvPr>
          <p:cNvSpPr/>
          <p:nvPr/>
        </p:nvSpPr>
        <p:spPr>
          <a:xfrm rot="16200000" flipH="1">
            <a:off x="7349200" y="625854"/>
            <a:ext cx="468488" cy="2580993"/>
          </a:xfrm>
          <a:prstGeom prst="leftBracket">
            <a:avLst>
              <a:gd name="adj" fmla="val 76271"/>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14pt" pitchFamily="2" charset="0"/>
            </a:endParaRPr>
          </a:p>
        </p:txBody>
      </p:sp>
      <p:cxnSp>
        <p:nvCxnSpPr>
          <p:cNvPr id="4" name="Straight Connector 3">
            <a:extLst>
              <a:ext uri="{FF2B5EF4-FFF2-40B4-BE49-F238E27FC236}">
                <a16:creationId xmlns:a16="http://schemas.microsoft.com/office/drawing/2014/main" id="{3DE7DAF4-1128-5AC8-F888-0491EAB20C9F}"/>
              </a:ext>
            </a:extLst>
          </p:cNvPr>
          <p:cNvCxnSpPr>
            <a:cxnSpLocks/>
          </p:cNvCxnSpPr>
          <p:nvPr/>
        </p:nvCxnSpPr>
        <p:spPr>
          <a:xfrm>
            <a:off x="8873941" y="2210451"/>
            <a:ext cx="0" cy="1633128"/>
          </a:xfrm>
          <a:prstGeom prst="line">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cxnSp>
      <p:pic>
        <p:nvPicPr>
          <p:cNvPr id="10" name="Graphic 9" descr="Handshake with solid fill">
            <a:extLst>
              <a:ext uri="{FF2B5EF4-FFF2-40B4-BE49-F238E27FC236}">
                <a16:creationId xmlns:a16="http://schemas.microsoft.com/office/drawing/2014/main" id="{BFBBFC9C-2EB8-4DF4-C4EB-C406754734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5882" y="2535806"/>
            <a:ext cx="914400" cy="914400"/>
          </a:xfrm>
          <a:prstGeom prst="rect">
            <a:avLst/>
          </a:prstGeom>
        </p:spPr>
      </p:pic>
      <p:sp>
        <p:nvSpPr>
          <p:cNvPr id="14" name="Oval 13">
            <a:extLst>
              <a:ext uri="{FF2B5EF4-FFF2-40B4-BE49-F238E27FC236}">
                <a16:creationId xmlns:a16="http://schemas.microsoft.com/office/drawing/2014/main" id="{67DC6BFA-E3A2-3B2F-52CF-9A402C04B075}"/>
              </a:ext>
            </a:extLst>
          </p:cNvPr>
          <p:cNvSpPr/>
          <p:nvPr/>
        </p:nvSpPr>
        <p:spPr>
          <a:xfrm rot="228186">
            <a:off x="8792822" y="2592461"/>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15" name="Oval 14">
            <a:extLst>
              <a:ext uri="{FF2B5EF4-FFF2-40B4-BE49-F238E27FC236}">
                <a16:creationId xmlns:a16="http://schemas.microsoft.com/office/drawing/2014/main" id="{008F8524-FC4D-5C1B-16BA-D36A8E7C6D7F}"/>
              </a:ext>
            </a:extLst>
          </p:cNvPr>
          <p:cNvSpPr/>
          <p:nvPr/>
        </p:nvSpPr>
        <p:spPr>
          <a:xfrm rot="228186">
            <a:off x="8791168" y="3139171"/>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33" name="Oval 32">
            <a:extLst>
              <a:ext uri="{FF2B5EF4-FFF2-40B4-BE49-F238E27FC236}">
                <a16:creationId xmlns:a16="http://schemas.microsoft.com/office/drawing/2014/main" id="{F2CDC63A-A5EE-8E05-BBB7-018AFCB3841C}"/>
              </a:ext>
            </a:extLst>
          </p:cNvPr>
          <p:cNvSpPr/>
          <p:nvPr/>
        </p:nvSpPr>
        <p:spPr>
          <a:xfrm rot="228186">
            <a:off x="8791168" y="3685468"/>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34" name="TextBox 33">
            <a:extLst>
              <a:ext uri="{FF2B5EF4-FFF2-40B4-BE49-F238E27FC236}">
                <a16:creationId xmlns:a16="http://schemas.microsoft.com/office/drawing/2014/main" id="{68AF9431-CE85-90E1-D823-6FC1CDE150EF}"/>
              </a:ext>
            </a:extLst>
          </p:cNvPr>
          <p:cNvSpPr txBox="1"/>
          <p:nvPr/>
        </p:nvSpPr>
        <p:spPr>
          <a:xfrm>
            <a:off x="9066561" y="2487089"/>
            <a:ext cx="1364476"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Production</a:t>
            </a:r>
          </a:p>
        </p:txBody>
      </p:sp>
      <p:sp>
        <p:nvSpPr>
          <p:cNvPr id="35" name="TextBox 34">
            <a:extLst>
              <a:ext uri="{FF2B5EF4-FFF2-40B4-BE49-F238E27FC236}">
                <a16:creationId xmlns:a16="http://schemas.microsoft.com/office/drawing/2014/main" id="{F8551704-8B1B-DD98-1393-1043DD260551}"/>
              </a:ext>
            </a:extLst>
          </p:cNvPr>
          <p:cNvSpPr txBox="1"/>
          <p:nvPr/>
        </p:nvSpPr>
        <p:spPr>
          <a:xfrm>
            <a:off x="9066561" y="3018458"/>
            <a:ext cx="124425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Marketing</a:t>
            </a:r>
          </a:p>
        </p:txBody>
      </p:sp>
      <p:sp>
        <p:nvSpPr>
          <p:cNvPr id="36" name="TextBox 35">
            <a:extLst>
              <a:ext uri="{FF2B5EF4-FFF2-40B4-BE49-F238E27FC236}">
                <a16:creationId xmlns:a16="http://schemas.microsoft.com/office/drawing/2014/main" id="{E492A456-4C45-8930-768E-7EF17A208509}"/>
              </a:ext>
            </a:extLst>
          </p:cNvPr>
          <p:cNvSpPr txBox="1"/>
          <p:nvPr/>
        </p:nvSpPr>
        <p:spPr>
          <a:xfrm>
            <a:off x="9066560" y="3580096"/>
            <a:ext cx="74251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Sales</a:t>
            </a:r>
          </a:p>
        </p:txBody>
      </p:sp>
      <p:sp>
        <p:nvSpPr>
          <p:cNvPr id="37" name="Oval 36">
            <a:extLst>
              <a:ext uri="{FF2B5EF4-FFF2-40B4-BE49-F238E27FC236}">
                <a16:creationId xmlns:a16="http://schemas.microsoft.com/office/drawing/2014/main" id="{B8FE4225-7E08-EDD1-F8F3-833B919B309D}"/>
              </a:ext>
            </a:extLst>
          </p:cNvPr>
          <p:cNvSpPr/>
          <p:nvPr/>
        </p:nvSpPr>
        <p:spPr>
          <a:xfrm rot="228186">
            <a:off x="8791891" y="2054470"/>
            <a:ext cx="183468" cy="181615"/>
          </a:xfrm>
          <a:prstGeom prst="ellipse">
            <a:avLst/>
          </a:prstGeom>
          <a:solidFill>
            <a:schemeClr val="accent2"/>
          </a:solidFill>
          <a:ln w="38100">
            <a:solidFill>
              <a:schemeClr val="accent3"/>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38" name="TextBox 37">
            <a:extLst>
              <a:ext uri="{FF2B5EF4-FFF2-40B4-BE49-F238E27FC236}">
                <a16:creationId xmlns:a16="http://schemas.microsoft.com/office/drawing/2014/main" id="{B175726D-8487-7B66-8558-C2B1A8A42CF2}"/>
              </a:ext>
            </a:extLst>
          </p:cNvPr>
          <p:cNvSpPr txBox="1"/>
          <p:nvPr/>
        </p:nvSpPr>
        <p:spPr>
          <a:xfrm>
            <a:off x="9067283" y="1949098"/>
            <a:ext cx="1875835"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Design Services</a:t>
            </a:r>
          </a:p>
        </p:txBody>
      </p:sp>
      <p:sp>
        <p:nvSpPr>
          <p:cNvPr id="45" name="Oval 44">
            <a:extLst>
              <a:ext uri="{FF2B5EF4-FFF2-40B4-BE49-F238E27FC236}">
                <a16:creationId xmlns:a16="http://schemas.microsoft.com/office/drawing/2014/main" id="{38F07B13-641D-3E54-5801-0F604BDBC744}"/>
              </a:ext>
            </a:extLst>
          </p:cNvPr>
          <p:cNvSpPr/>
          <p:nvPr/>
        </p:nvSpPr>
        <p:spPr>
          <a:xfrm rot="228186">
            <a:off x="6211079" y="2224582"/>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46" name="Oval 45">
            <a:extLst>
              <a:ext uri="{FF2B5EF4-FFF2-40B4-BE49-F238E27FC236}">
                <a16:creationId xmlns:a16="http://schemas.microsoft.com/office/drawing/2014/main" id="{E06D229D-322C-568A-41F0-656DA6CFA6B0}"/>
              </a:ext>
            </a:extLst>
          </p:cNvPr>
          <p:cNvSpPr/>
          <p:nvPr/>
        </p:nvSpPr>
        <p:spPr>
          <a:xfrm rot="228186">
            <a:off x="6213483" y="3720105"/>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47" name="TextBox 46">
            <a:extLst>
              <a:ext uri="{FF2B5EF4-FFF2-40B4-BE49-F238E27FC236}">
                <a16:creationId xmlns:a16="http://schemas.microsoft.com/office/drawing/2014/main" id="{4247C095-454D-BCEE-8FBA-55ABBDB7B6D4}"/>
              </a:ext>
            </a:extLst>
          </p:cNvPr>
          <p:cNvSpPr txBox="1"/>
          <p:nvPr/>
        </p:nvSpPr>
        <p:spPr>
          <a:xfrm>
            <a:off x="5377050" y="3286535"/>
            <a:ext cx="216758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Sale of Design &amp; IP</a:t>
            </a:r>
          </a:p>
        </p:txBody>
      </p:sp>
      <p:sp>
        <p:nvSpPr>
          <p:cNvPr id="48" name="TextBox 47">
            <a:extLst>
              <a:ext uri="{FF2B5EF4-FFF2-40B4-BE49-F238E27FC236}">
                <a16:creationId xmlns:a16="http://schemas.microsoft.com/office/drawing/2014/main" id="{FCD4F4C4-8024-B027-320B-76146124E586}"/>
              </a:ext>
            </a:extLst>
          </p:cNvPr>
          <p:cNvSpPr txBox="1"/>
          <p:nvPr/>
        </p:nvSpPr>
        <p:spPr>
          <a:xfrm>
            <a:off x="5248488" y="2393374"/>
            <a:ext cx="2371162"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Expertise Relocation</a:t>
            </a:r>
          </a:p>
        </p:txBody>
      </p:sp>
      <p:sp>
        <p:nvSpPr>
          <p:cNvPr id="49" name="Left Bracket 48">
            <a:extLst>
              <a:ext uri="{FF2B5EF4-FFF2-40B4-BE49-F238E27FC236}">
                <a16:creationId xmlns:a16="http://schemas.microsoft.com/office/drawing/2014/main" id="{F1F0F710-22A1-5726-83B7-75A8BDD8F554}"/>
              </a:ext>
            </a:extLst>
          </p:cNvPr>
          <p:cNvSpPr/>
          <p:nvPr/>
        </p:nvSpPr>
        <p:spPr>
          <a:xfrm rot="16200000">
            <a:off x="4833495" y="2855823"/>
            <a:ext cx="406375" cy="2540120"/>
          </a:xfrm>
          <a:prstGeom prst="leftBracket">
            <a:avLst>
              <a:gd name="adj" fmla="val 76271"/>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14pt" pitchFamily="2" charset="0"/>
            </a:endParaRPr>
          </a:p>
        </p:txBody>
      </p:sp>
    </p:spTree>
    <p:extLst>
      <p:ext uri="{BB962C8B-B14F-4D97-AF65-F5344CB8AC3E}">
        <p14:creationId xmlns:p14="http://schemas.microsoft.com/office/powerpoint/2010/main" val="80206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Left Bracket 31">
            <a:extLst>
              <a:ext uri="{FF2B5EF4-FFF2-40B4-BE49-F238E27FC236}">
                <a16:creationId xmlns:a16="http://schemas.microsoft.com/office/drawing/2014/main" id="{AA8E1556-A549-D354-26E5-57848073D4E8}"/>
              </a:ext>
            </a:extLst>
          </p:cNvPr>
          <p:cNvSpPr/>
          <p:nvPr/>
        </p:nvSpPr>
        <p:spPr>
          <a:xfrm rot="16200000" flipH="1">
            <a:off x="7349200" y="625854"/>
            <a:ext cx="468488" cy="2580993"/>
          </a:xfrm>
          <a:prstGeom prst="leftBracket">
            <a:avLst>
              <a:gd name="adj" fmla="val 76271"/>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14pt" pitchFamily="2" charset="0"/>
            </a:endParaRPr>
          </a:p>
        </p:txBody>
      </p:sp>
      <p:cxnSp>
        <p:nvCxnSpPr>
          <p:cNvPr id="24" name="Straight Connector 23">
            <a:extLst>
              <a:ext uri="{FF2B5EF4-FFF2-40B4-BE49-F238E27FC236}">
                <a16:creationId xmlns:a16="http://schemas.microsoft.com/office/drawing/2014/main" id="{12D2AAC6-AF92-9EA6-7C91-59D7E9E3C751}"/>
              </a:ext>
            </a:extLst>
          </p:cNvPr>
          <p:cNvCxnSpPr>
            <a:cxnSpLocks/>
          </p:cNvCxnSpPr>
          <p:nvPr/>
        </p:nvCxnSpPr>
        <p:spPr>
          <a:xfrm>
            <a:off x="8873941" y="2210451"/>
            <a:ext cx="0" cy="1633128"/>
          </a:xfrm>
          <a:prstGeom prst="line">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614FE29-F4CA-B45A-F468-EEA678DA65F7}"/>
              </a:ext>
            </a:extLst>
          </p:cNvPr>
          <p:cNvSpPr txBox="1"/>
          <p:nvPr/>
        </p:nvSpPr>
        <p:spPr>
          <a:xfrm>
            <a:off x="995448" y="740222"/>
            <a:ext cx="8250977" cy="769441"/>
          </a:xfrm>
          <a:prstGeom prst="rect">
            <a:avLst/>
          </a:prstGeom>
          <a:noFill/>
        </p:spPr>
        <p:txBody>
          <a:bodyPr wrap="none" rtlCol="0">
            <a:spAutoFit/>
          </a:bodyPr>
          <a:lstStyle/>
          <a:p>
            <a:r>
              <a:rPr lang="en-US" sz="4400" b="1" dirty="0">
                <a:solidFill>
                  <a:schemeClr val="bg1"/>
                </a:solidFill>
                <a:latin typeface="DM Sans 14pt" pitchFamily="2" charset="0"/>
                <a:ea typeface="Cambria Math" panose="02040503050406030204" pitchFamily="18" charset="0"/>
              </a:rPr>
              <a:t>Launch</a:t>
            </a:r>
            <a:r>
              <a:rPr lang="en-US" sz="2800" dirty="0">
                <a:solidFill>
                  <a:schemeClr val="bg1"/>
                </a:solidFill>
                <a:latin typeface="DM Sans 14pt" pitchFamily="2" charset="0"/>
                <a:ea typeface="Cambria Math" panose="02040503050406030204" pitchFamily="18" charset="0"/>
              </a:rPr>
              <a:t> the Product of your choice on Day 1</a:t>
            </a:r>
          </a:p>
        </p:txBody>
      </p:sp>
      <p:pic>
        <p:nvPicPr>
          <p:cNvPr id="17" name="Graphic 16" descr="Handshake with solid fill">
            <a:extLst>
              <a:ext uri="{FF2B5EF4-FFF2-40B4-BE49-F238E27FC236}">
                <a16:creationId xmlns:a16="http://schemas.microsoft.com/office/drawing/2014/main" id="{2360C56B-E6E3-683F-EFF7-71FA6E4C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5882" y="2535806"/>
            <a:ext cx="914400" cy="914400"/>
          </a:xfrm>
          <a:prstGeom prst="rect">
            <a:avLst/>
          </a:prstGeom>
        </p:spPr>
      </p:pic>
      <p:sp>
        <p:nvSpPr>
          <p:cNvPr id="18" name="Oval 17">
            <a:extLst>
              <a:ext uri="{FF2B5EF4-FFF2-40B4-BE49-F238E27FC236}">
                <a16:creationId xmlns:a16="http://schemas.microsoft.com/office/drawing/2014/main" id="{D4B9469F-E562-8177-AE00-88FAFC69382C}"/>
              </a:ext>
            </a:extLst>
          </p:cNvPr>
          <p:cNvSpPr/>
          <p:nvPr/>
        </p:nvSpPr>
        <p:spPr>
          <a:xfrm rot="228186">
            <a:off x="8792822" y="2592461"/>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19" name="Oval 18">
            <a:extLst>
              <a:ext uri="{FF2B5EF4-FFF2-40B4-BE49-F238E27FC236}">
                <a16:creationId xmlns:a16="http://schemas.microsoft.com/office/drawing/2014/main" id="{5B738FD7-778F-DD6B-FC93-86186A8B6962}"/>
              </a:ext>
            </a:extLst>
          </p:cNvPr>
          <p:cNvSpPr/>
          <p:nvPr/>
        </p:nvSpPr>
        <p:spPr>
          <a:xfrm rot="228186">
            <a:off x="8791168" y="3139171"/>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20" name="Oval 19">
            <a:extLst>
              <a:ext uri="{FF2B5EF4-FFF2-40B4-BE49-F238E27FC236}">
                <a16:creationId xmlns:a16="http://schemas.microsoft.com/office/drawing/2014/main" id="{289F7B41-C987-0468-44E2-E252D365ABB3}"/>
              </a:ext>
            </a:extLst>
          </p:cNvPr>
          <p:cNvSpPr/>
          <p:nvPr/>
        </p:nvSpPr>
        <p:spPr>
          <a:xfrm rot="228186">
            <a:off x="8791168" y="3685468"/>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21" name="TextBox 20">
            <a:extLst>
              <a:ext uri="{FF2B5EF4-FFF2-40B4-BE49-F238E27FC236}">
                <a16:creationId xmlns:a16="http://schemas.microsoft.com/office/drawing/2014/main" id="{01651AC1-E509-8B84-8204-ADB1FD09BED1}"/>
              </a:ext>
            </a:extLst>
          </p:cNvPr>
          <p:cNvSpPr txBox="1"/>
          <p:nvPr/>
        </p:nvSpPr>
        <p:spPr>
          <a:xfrm>
            <a:off x="9066561" y="2487089"/>
            <a:ext cx="1364476"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Production</a:t>
            </a:r>
          </a:p>
        </p:txBody>
      </p:sp>
      <p:sp>
        <p:nvSpPr>
          <p:cNvPr id="22" name="TextBox 21">
            <a:extLst>
              <a:ext uri="{FF2B5EF4-FFF2-40B4-BE49-F238E27FC236}">
                <a16:creationId xmlns:a16="http://schemas.microsoft.com/office/drawing/2014/main" id="{2064FB96-6158-AF92-140E-F5F796FB1A97}"/>
              </a:ext>
            </a:extLst>
          </p:cNvPr>
          <p:cNvSpPr txBox="1"/>
          <p:nvPr/>
        </p:nvSpPr>
        <p:spPr>
          <a:xfrm>
            <a:off x="9066561" y="3018458"/>
            <a:ext cx="124425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Marketing</a:t>
            </a:r>
          </a:p>
        </p:txBody>
      </p:sp>
      <p:sp>
        <p:nvSpPr>
          <p:cNvPr id="23" name="TextBox 22">
            <a:extLst>
              <a:ext uri="{FF2B5EF4-FFF2-40B4-BE49-F238E27FC236}">
                <a16:creationId xmlns:a16="http://schemas.microsoft.com/office/drawing/2014/main" id="{B59F88B4-69E0-D637-F129-FE008DDADDAC}"/>
              </a:ext>
            </a:extLst>
          </p:cNvPr>
          <p:cNvSpPr txBox="1"/>
          <p:nvPr/>
        </p:nvSpPr>
        <p:spPr>
          <a:xfrm>
            <a:off x="9066560" y="3580096"/>
            <a:ext cx="74251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Sales</a:t>
            </a:r>
          </a:p>
        </p:txBody>
      </p:sp>
      <p:sp>
        <p:nvSpPr>
          <p:cNvPr id="25" name="Oval 24">
            <a:extLst>
              <a:ext uri="{FF2B5EF4-FFF2-40B4-BE49-F238E27FC236}">
                <a16:creationId xmlns:a16="http://schemas.microsoft.com/office/drawing/2014/main" id="{52DFF59E-29DE-C2E2-A088-2816D36E1C10}"/>
              </a:ext>
            </a:extLst>
          </p:cNvPr>
          <p:cNvSpPr/>
          <p:nvPr/>
        </p:nvSpPr>
        <p:spPr>
          <a:xfrm rot="228186">
            <a:off x="8791891" y="2054470"/>
            <a:ext cx="183468" cy="181615"/>
          </a:xfrm>
          <a:prstGeom prst="ellipse">
            <a:avLst/>
          </a:prstGeom>
          <a:solidFill>
            <a:schemeClr val="accent2"/>
          </a:solidFill>
          <a:ln w="38100">
            <a:solidFill>
              <a:schemeClr val="accent3"/>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26" name="TextBox 25">
            <a:extLst>
              <a:ext uri="{FF2B5EF4-FFF2-40B4-BE49-F238E27FC236}">
                <a16:creationId xmlns:a16="http://schemas.microsoft.com/office/drawing/2014/main" id="{97E0672A-1642-425C-C105-6B88A98700E2}"/>
              </a:ext>
            </a:extLst>
          </p:cNvPr>
          <p:cNvSpPr txBox="1"/>
          <p:nvPr/>
        </p:nvSpPr>
        <p:spPr>
          <a:xfrm>
            <a:off x="9067283" y="1949098"/>
            <a:ext cx="1875835"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Design Services</a:t>
            </a:r>
          </a:p>
        </p:txBody>
      </p:sp>
      <p:sp>
        <p:nvSpPr>
          <p:cNvPr id="27" name="Oval 26">
            <a:extLst>
              <a:ext uri="{FF2B5EF4-FFF2-40B4-BE49-F238E27FC236}">
                <a16:creationId xmlns:a16="http://schemas.microsoft.com/office/drawing/2014/main" id="{2856ACB1-5C5F-1A00-8359-D2F285D7BEE2}"/>
              </a:ext>
            </a:extLst>
          </p:cNvPr>
          <p:cNvSpPr/>
          <p:nvPr/>
        </p:nvSpPr>
        <p:spPr>
          <a:xfrm rot="228186">
            <a:off x="6211079" y="2224582"/>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28" name="Oval 27">
            <a:extLst>
              <a:ext uri="{FF2B5EF4-FFF2-40B4-BE49-F238E27FC236}">
                <a16:creationId xmlns:a16="http://schemas.microsoft.com/office/drawing/2014/main" id="{B28C1D9B-82D3-9C9F-8B84-A1408AD9ED92}"/>
              </a:ext>
            </a:extLst>
          </p:cNvPr>
          <p:cNvSpPr/>
          <p:nvPr/>
        </p:nvSpPr>
        <p:spPr>
          <a:xfrm rot="228186">
            <a:off x="6213483" y="3720105"/>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29" name="TextBox 28">
            <a:extLst>
              <a:ext uri="{FF2B5EF4-FFF2-40B4-BE49-F238E27FC236}">
                <a16:creationId xmlns:a16="http://schemas.microsoft.com/office/drawing/2014/main" id="{F8FDC3EB-9074-E2E0-2C38-9018653B8632}"/>
              </a:ext>
            </a:extLst>
          </p:cNvPr>
          <p:cNvSpPr txBox="1"/>
          <p:nvPr/>
        </p:nvSpPr>
        <p:spPr>
          <a:xfrm>
            <a:off x="5377050" y="3286535"/>
            <a:ext cx="2167581"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Sale of Design &amp; IP</a:t>
            </a:r>
          </a:p>
        </p:txBody>
      </p:sp>
      <p:sp>
        <p:nvSpPr>
          <p:cNvPr id="30" name="TextBox 29">
            <a:extLst>
              <a:ext uri="{FF2B5EF4-FFF2-40B4-BE49-F238E27FC236}">
                <a16:creationId xmlns:a16="http://schemas.microsoft.com/office/drawing/2014/main" id="{75E99EE3-CEB7-F7FA-61A7-7402D8D040BC}"/>
              </a:ext>
            </a:extLst>
          </p:cNvPr>
          <p:cNvSpPr txBox="1"/>
          <p:nvPr/>
        </p:nvSpPr>
        <p:spPr>
          <a:xfrm>
            <a:off x="5248488" y="2393374"/>
            <a:ext cx="2371162" cy="369332"/>
          </a:xfrm>
          <a:prstGeom prst="rect">
            <a:avLst/>
          </a:prstGeom>
          <a:noFill/>
        </p:spPr>
        <p:txBody>
          <a:bodyPr wrap="none" rtlCol="0">
            <a:spAutoFit/>
          </a:bodyPr>
          <a:lstStyle/>
          <a:p>
            <a:r>
              <a:rPr lang="en-US" dirty="0">
                <a:solidFill>
                  <a:schemeClr val="bg1"/>
                </a:solidFill>
                <a:latin typeface="DM Sans 14pt" pitchFamily="2" charset="0"/>
                <a:ea typeface="Cambria Math" panose="02040503050406030204" pitchFamily="18" charset="0"/>
              </a:rPr>
              <a:t>Expertise Relocation</a:t>
            </a:r>
          </a:p>
        </p:txBody>
      </p:sp>
      <p:sp>
        <p:nvSpPr>
          <p:cNvPr id="31" name="Left Bracket 30">
            <a:extLst>
              <a:ext uri="{FF2B5EF4-FFF2-40B4-BE49-F238E27FC236}">
                <a16:creationId xmlns:a16="http://schemas.microsoft.com/office/drawing/2014/main" id="{FD48CE33-4A94-9206-05AF-4F1353C08631}"/>
              </a:ext>
            </a:extLst>
          </p:cNvPr>
          <p:cNvSpPr/>
          <p:nvPr/>
        </p:nvSpPr>
        <p:spPr>
          <a:xfrm rot="16200000">
            <a:off x="4833495" y="2855823"/>
            <a:ext cx="406375" cy="2540120"/>
          </a:xfrm>
          <a:prstGeom prst="leftBracket">
            <a:avLst>
              <a:gd name="adj" fmla="val 76271"/>
            </a:avLst>
          </a:prstGeom>
          <a:ln w="19050">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DM Sans 14pt" pitchFamily="2" charset="0"/>
            </a:endParaRPr>
          </a:p>
        </p:txBody>
      </p:sp>
      <p:sp>
        <p:nvSpPr>
          <p:cNvPr id="39" name="TextBox 38">
            <a:extLst>
              <a:ext uri="{FF2B5EF4-FFF2-40B4-BE49-F238E27FC236}">
                <a16:creationId xmlns:a16="http://schemas.microsoft.com/office/drawing/2014/main" id="{985D58CA-9D2F-B3B9-B2BE-7C5AB7366450}"/>
              </a:ext>
            </a:extLst>
          </p:cNvPr>
          <p:cNvSpPr txBox="1"/>
          <p:nvPr/>
        </p:nvSpPr>
        <p:spPr>
          <a:xfrm>
            <a:off x="749593" y="4803906"/>
            <a:ext cx="5650776" cy="1077218"/>
          </a:xfrm>
          <a:prstGeom prst="rect">
            <a:avLst/>
          </a:prstGeom>
          <a:noFill/>
        </p:spPr>
        <p:txBody>
          <a:bodyPr wrap="square" rtlCol="0">
            <a:spAutoFit/>
          </a:bodyPr>
          <a:lstStyle/>
          <a:p>
            <a:pPr algn="just"/>
            <a:r>
              <a:rPr lang="en-US" sz="1600" dirty="0">
                <a:solidFill>
                  <a:schemeClr val="bg1"/>
                </a:solidFill>
                <a:latin typeface="DM Sans 14pt" pitchFamily="2" charset="0"/>
                <a:ea typeface="Cambria Math" panose="02040503050406030204" pitchFamily="18" charset="0"/>
              </a:rPr>
              <a:t>Browse our Gallery of Product Designs and select the product of your interest. We will transfer the full product design, IP and rights for you to launch the production and sales on day 1</a:t>
            </a:r>
          </a:p>
        </p:txBody>
      </p:sp>
      <p:sp>
        <p:nvSpPr>
          <p:cNvPr id="40" name="TextBox 39">
            <a:extLst>
              <a:ext uri="{FF2B5EF4-FFF2-40B4-BE49-F238E27FC236}">
                <a16:creationId xmlns:a16="http://schemas.microsoft.com/office/drawing/2014/main" id="{7E33E746-1C66-939B-9F5D-EABBA248DF5B}"/>
              </a:ext>
            </a:extLst>
          </p:cNvPr>
          <p:cNvSpPr txBox="1"/>
          <p:nvPr/>
        </p:nvSpPr>
        <p:spPr>
          <a:xfrm>
            <a:off x="6768502" y="4802166"/>
            <a:ext cx="5251066" cy="1077218"/>
          </a:xfrm>
          <a:prstGeom prst="rect">
            <a:avLst/>
          </a:prstGeom>
          <a:noFill/>
        </p:spPr>
        <p:txBody>
          <a:bodyPr wrap="square" rtlCol="0">
            <a:spAutoFit/>
          </a:bodyPr>
          <a:lstStyle/>
          <a:p>
            <a:pPr algn="just"/>
            <a:r>
              <a:rPr lang="en-US" sz="1600" dirty="0">
                <a:solidFill>
                  <a:schemeClr val="bg1"/>
                </a:solidFill>
                <a:latin typeface="DM Sans 14pt" pitchFamily="2" charset="0"/>
                <a:ea typeface="Cambria Math" panose="02040503050406030204" pitchFamily="18" charset="0"/>
              </a:rPr>
              <a:t>You can start the production and sales post the sale of Design IP. Product Crafts will support with necessary kick start and post-production design services as required</a:t>
            </a:r>
          </a:p>
        </p:txBody>
      </p:sp>
      <p:cxnSp>
        <p:nvCxnSpPr>
          <p:cNvPr id="41" name="Straight Connector 40">
            <a:extLst>
              <a:ext uri="{FF2B5EF4-FFF2-40B4-BE49-F238E27FC236}">
                <a16:creationId xmlns:a16="http://schemas.microsoft.com/office/drawing/2014/main" id="{CCE583C4-E6F3-483B-7F8A-139E2350085C}"/>
              </a:ext>
            </a:extLst>
          </p:cNvPr>
          <p:cNvCxnSpPr>
            <a:cxnSpLocks/>
          </p:cNvCxnSpPr>
          <p:nvPr/>
        </p:nvCxnSpPr>
        <p:spPr>
          <a:xfrm>
            <a:off x="6384580" y="4879909"/>
            <a:ext cx="0" cy="987592"/>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4F1B31-C094-9099-CAA3-B1B80FA10EA0}"/>
              </a:ext>
            </a:extLst>
          </p:cNvPr>
          <p:cNvCxnSpPr>
            <a:cxnSpLocks/>
          </p:cNvCxnSpPr>
          <p:nvPr/>
        </p:nvCxnSpPr>
        <p:spPr>
          <a:xfrm>
            <a:off x="531042" y="4728449"/>
            <a:ext cx="11348429"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8C386A5-2CB5-3D0D-3794-FCF49E6279C4}"/>
              </a:ext>
            </a:extLst>
          </p:cNvPr>
          <p:cNvSpPr/>
          <p:nvPr/>
        </p:nvSpPr>
        <p:spPr>
          <a:xfrm rot="228186">
            <a:off x="535316" y="490009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sp>
        <p:nvSpPr>
          <p:cNvPr id="44" name="Oval 43">
            <a:extLst>
              <a:ext uri="{FF2B5EF4-FFF2-40B4-BE49-F238E27FC236}">
                <a16:creationId xmlns:a16="http://schemas.microsoft.com/office/drawing/2014/main" id="{57084085-91C2-12FE-7C8C-552FA5E2276A}"/>
              </a:ext>
            </a:extLst>
          </p:cNvPr>
          <p:cNvSpPr/>
          <p:nvPr/>
        </p:nvSpPr>
        <p:spPr>
          <a:xfrm rot="228186">
            <a:off x="6570992" y="488937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DM Sans 14pt" pitchFamily="2" charset="0"/>
            </a:endParaRPr>
          </a:p>
        </p:txBody>
      </p:sp>
      <p:grpSp>
        <p:nvGrpSpPr>
          <p:cNvPr id="48" name="Group 47">
            <a:extLst>
              <a:ext uri="{FF2B5EF4-FFF2-40B4-BE49-F238E27FC236}">
                <a16:creationId xmlns:a16="http://schemas.microsoft.com/office/drawing/2014/main" id="{829AA413-9AFB-207D-1F91-CD65AD957919}"/>
              </a:ext>
            </a:extLst>
          </p:cNvPr>
          <p:cNvGrpSpPr/>
          <p:nvPr/>
        </p:nvGrpSpPr>
        <p:grpSpPr>
          <a:xfrm>
            <a:off x="2911599" y="1880863"/>
            <a:ext cx="1573060" cy="2267145"/>
            <a:chOff x="1493587" y="1349155"/>
            <a:chExt cx="1573060" cy="2267145"/>
          </a:xfrm>
        </p:grpSpPr>
        <p:sp>
          <p:nvSpPr>
            <p:cNvPr id="3" name="Rectangle: Rounded Corners 2">
              <a:extLst>
                <a:ext uri="{FF2B5EF4-FFF2-40B4-BE49-F238E27FC236}">
                  <a16:creationId xmlns:a16="http://schemas.microsoft.com/office/drawing/2014/main" id="{F75FF5C2-B914-53CA-E08D-0C941707DA2E}"/>
                </a:ext>
              </a:extLst>
            </p:cNvPr>
            <p:cNvSpPr/>
            <p:nvPr/>
          </p:nvSpPr>
          <p:spPr>
            <a:xfrm>
              <a:off x="1493587" y="1349155"/>
              <a:ext cx="489690" cy="52321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4" name="Rectangle: Rounded Corners 3">
              <a:extLst>
                <a:ext uri="{FF2B5EF4-FFF2-40B4-BE49-F238E27FC236}">
                  <a16:creationId xmlns:a16="http://schemas.microsoft.com/office/drawing/2014/main" id="{300BFCFF-57B3-10A4-D674-2A6E30C8B932}"/>
                </a:ext>
              </a:extLst>
            </p:cNvPr>
            <p:cNvSpPr/>
            <p:nvPr/>
          </p:nvSpPr>
          <p:spPr>
            <a:xfrm>
              <a:off x="2030572"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0" name="Rectangle: Rounded Corners 9">
              <a:extLst>
                <a:ext uri="{FF2B5EF4-FFF2-40B4-BE49-F238E27FC236}">
                  <a16:creationId xmlns:a16="http://schemas.microsoft.com/office/drawing/2014/main" id="{936251EE-0580-6C50-1CBB-EA34BA4D8B0E}"/>
                </a:ext>
              </a:extLst>
            </p:cNvPr>
            <p:cNvSpPr/>
            <p:nvPr/>
          </p:nvSpPr>
          <p:spPr>
            <a:xfrm>
              <a:off x="2567556"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4" name="Rectangle: Rounded Corners 13">
              <a:extLst>
                <a:ext uri="{FF2B5EF4-FFF2-40B4-BE49-F238E27FC236}">
                  <a16:creationId xmlns:a16="http://schemas.microsoft.com/office/drawing/2014/main" id="{D010D0FF-40CF-C07F-BF42-73FF61D16F24}"/>
                </a:ext>
              </a:extLst>
            </p:cNvPr>
            <p:cNvSpPr/>
            <p:nvPr/>
          </p:nvSpPr>
          <p:spPr>
            <a:xfrm>
              <a:off x="1502988"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15" name="Rectangle: Rounded Corners 14">
              <a:extLst>
                <a:ext uri="{FF2B5EF4-FFF2-40B4-BE49-F238E27FC236}">
                  <a16:creationId xmlns:a16="http://schemas.microsoft.com/office/drawing/2014/main" id="{ADDCEAEA-A815-0992-8E33-B86160FC9760}"/>
                </a:ext>
              </a:extLst>
            </p:cNvPr>
            <p:cNvSpPr/>
            <p:nvPr/>
          </p:nvSpPr>
          <p:spPr>
            <a:xfrm>
              <a:off x="2039973"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3" name="Rectangle: Rounded Corners 32">
              <a:extLst>
                <a:ext uri="{FF2B5EF4-FFF2-40B4-BE49-F238E27FC236}">
                  <a16:creationId xmlns:a16="http://schemas.microsoft.com/office/drawing/2014/main" id="{460E79BC-DD3D-EB0D-FB54-ABE0AB3C4AD6}"/>
                </a:ext>
              </a:extLst>
            </p:cNvPr>
            <p:cNvSpPr/>
            <p:nvPr/>
          </p:nvSpPr>
          <p:spPr>
            <a:xfrm>
              <a:off x="2576957"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4" name="Rectangle: Rounded Corners 33">
              <a:extLst>
                <a:ext uri="{FF2B5EF4-FFF2-40B4-BE49-F238E27FC236}">
                  <a16:creationId xmlns:a16="http://schemas.microsoft.com/office/drawing/2014/main" id="{D8D3ADC5-A4B6-BFC6-979F-69EB766362B5}"/>
                </a:ext>
              </a:extLst>
            </p:cNvPr>
            <p:cNvSpPr/>
            <p:nvPr/>
          </p:nvSpPr>
          <p:spPr>
            <a:xfrm>
              <a:off x="1493587"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5" name="Rectangle: Rounded Corners 34">
              <a:extLst>
                <a:ext uri="{FF2B5EF4-FFF2-40B4-BE49-F238E27FC236}">
                  <a16:creationId xmlns:a16="http://schemas.microsoft.com/office/drawing/2014/main" id="{AA901C8E-34EC-FF29-5691-ED8BC4AEF4A2}"/>
                </a:ext>
              </a:extLst>
            </p:cNvPr>
            <p:cNvSpPr/>
            <p:nvPr/>
          </p:nvSpPr>
          <p:spPr>
            <a:xfrm>
              <a:off x="2030572"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6" name="Rectangle: Rounded Corners 35">
              <a:extLst>
                <a:ext uri="{FF2B5EF4-FFF2-40B4-BE49-F238E27FC236}">
                  <a16:creationId xmlns:a16="http://schemas.microsoft.com/office/drawing/2014/main" id="{F4F9221C-D93A-48A1-81B4-CE0D30E6C92E}"/>
                </a:ext>
              </a:extLst>
            </p:cNvPr>
            <p:cNvSpPr/>
            <p:nvPr/>
          </p:nvSpPr>
          <p:spPr>
            <a:xfrm>
              <a:off x="2567556"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7" name="Rectangle: Rounded Corners 36">
              <a:extLst>
                <a:ext uri="{FF2B5EF4-FFF2-40B4-BE49-F238E27FC236}">
                  <a16:creationId xmlns:a16="http://schemas.microsoft.com/office/drawing/2014/main" id="{FB3D5539-68C4-32D5-3D2E-51227DB6F962}"/>
                </a:ext>
              </a:extLst>
            </p:cNvPr>
            <p:cNvSpPr/>
            <p:nvPr/>
          </p:nvSpPr>
          <p:spPr>
            <a:xfrm>
              <a:off x="1502988"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38" name="Rectangle: Rounded Corners 37">
              <a:extLst>
                <a:ext uri="{FF2B5EF4-FFF2-40B4-BE49-F238E27FC236}">
                  <a16:creationId xmlns:a16="http://schemas.microsoft.com/office/drawing/2014/main" id="{72ABEDB4-52A0-D070-CFC3-EE040DFEB52E}"/>
                </a:ext>
              </a:extLst>
            </p:cNvPr>
            <p:cNvSpPr/>
            <p:nvPr/>
          </p:nvSpPr>
          <p:spPr>
            <a:xfrm>
              <a:off x="2039973"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sp>
          <p:nvSpPr>
            <p:cNvPr id="45" name="Rectangle: Rounded Corners 44">
              <a:extLst>
                <a:ext uri="{FF2B5EF4-FFF2-40B4-BE49-F238E27FC236}">
                  <a16:creationId xmlns:a16="http://schemas.microsoft.com/office/drawing/2014/main" id="{6DD066A6-2085-30A0-C79E-3B5103257043}"/>
                </a:ext>
              </a:extLst>
            </p:cNvPr>
            <p:cNvSpPr/>
            <p:nvPr/>
          </p:nvSpPr>
          <p:spPr>
            <a:xfrm>
              <a:off x="2576957"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DM Sans 14pt" pitchFamily="2" charset="0"/>
              </a:endParaRPr>
            </a:p>
          </p:txBody>
        </p:sp>
      </p:grpSp>
      <p:pic>
        <p:nvPicPr>
          <p:cNvPr id="50" name="Graphic 49" descr="Thumbs up sign with solid fill">
            <a:extLst>
              <a:ext uri="{FF2B5EF4-FFF2-40B4-BE49-F238E27FC236}">
                <a16:creationId xmlns:a16="http://schemas.microsoft.com/office/drawing/2014/main" id="{C9D96B12-10E3-B2BD-7983-42540374C3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3114" y="1931217"/>
            <a:ext cx="420039" cy="420039"/>
          </a:xfrm>
          <a:prstGeom prst="rect">
            <a:avLst/>
          </a:prstGeom>
        </p:spPr>
      </p:pic>
      <p:sp>
        <p:nvSpPr>
          <p:cNvPr id="6" name="TextBox 5">
            <a:extLst>
              <a:ext uri="{FF2B5EF4-FFF2-40B4-BE49-F238E27FC236}">
                <a16:creationId xmlns:a16="http://schemas.microsoft.com/office/drawing/2014/main" id="{9409BD4A-4268-8656-995C-3B929A401E9B}"/>
              </a:ext>
            </a:extLst>
          </p:cNvPr>
          <p:cNvSpPr txBox="1"/>
          <p:nvPr/>
        </p:nvSpPr>
        <p:spPr>
          <a:xfrm>
            <a:off x="2830666" y="1501954"/>
            <a:ext cx="1715534" cy="369332"/>
          </a:xfrm>
          <a:prstGeom prst="rect">
            <a:avLst/>
          </a:prstGeom>
          <a:noFill/>
        </p:spPr>
        <p:txBody>
          <a:bodyPr wrap="none" rtlCol="0">
            <a:spAutoFit/>
          </a:bodyPr>
          <a:lstStyle/>
          <a:p>
            <a:r>
              <a:rPr lang="en-US" dirty="0">
                <a:solidFill>
                  <a:schemeClr val="bg1"/>
                </a:solidFill>
                <a:latin typeface="DM Sans 14pt" pitchFamily="2" charset="0"/>
              </a:rPr>
              <a:t>Design Gallery</a:t>
            </a:r>
          </a:p>
        </p:txBody>
      </p:sp>
    </p:spTree>
    <p:extLst>
      <p:ext uri="{BB962C8B-B14F-4D97-AF65-F5344CB8AC3E}">
        <p14:creationId xmlns:p14="http://schemas.microsoft.com/office/powerpoint/2010/main" val="2146248208"/>
      </p:ext>
    </p:extLst>
  </p:cSld>
  <p:clrMapOvr>
    <a:masterClrMapping/>
  </p:clrMapOvr>
</p:sld>
</file>

<file path=ppt/theme/theme1.xml><?xml version="1.0" encoding="utf-8"?>
<a:theme xmlns:a="http://schemas.openxmlformats.org/drawingml/2006/main" name="PC title">
  <a:themeElements>
    <a:clrScheme name="Custom 5">
      <a:dk1>
        <a:srgbClr val="262626"/>
      </a:dk1>
      <a:lt1>
        <a:srgbClr val="FFFFFF"/>
      </a:lt1>
      <a:dk2>
        <a:srgbClr val="023160"/>
      </a:dk2>
      <a:lt2>
        <a:srgbClr val="F2F2F2"/>
      </a:lt2>
      <a:accent1>
        <a:srgbClr val="002060"/>
      </a:accent1>
      <a:accent2>
        <a:srgbClr val="FF3701"/>
      </a:accent2>
      <a:accent3>
        <a:srgbClr val="FFC000"/>
      </a:accent3>
      <a:accent4>
        <a:srgbClr val="7030A0"/>
      </a:accent4>
      <a:accent5>
        <a:srgbClr val="00B0F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C title" id="{179E308B-35EF-4CC7-8510-49956A05B9D9}" vid="{F782F2B9-BE96-484E-883C-3ACFEC400E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Default Theme</Template>
  <TotalTime>40754</TotalTime>
  <Words>1729</Words>
  <Application>Microsoft Office PowerPoint</Application>
  <PresentationFormat>Widescreen</PresentationFormat>
  <Paragraphs>307</Paragraphs>
  <Slides>34</Slides>
  <Notes>1</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Abadi</vt:lpstr>
      <vt:lpstr>ADLaM Display</vt:lpstr>
      <vt:lpstr>Aptos</vt:lpstr>
      <vt:lpstr>Arial</vt:lpstr>
      <vt:lpstr>Calibri</vt:lpstr>
      <vt:lpstr>Cambria Math</vt:lpstr>
      <vt:lpstr>DM Sans</vt:lpstr>
      <vt:lpstr>DM Sans 14pt</vt:lpstr>
      <vt:lpstr>DM Sans 14pt Light</vt:lpstr>
      <vt:lpstr>Engravers MT</vt:lpstr>
      <vt:lpstr>Times New Roman</vt:lpstr>
      <vt:lpstr>PC title</vt:lpstr>
      <vt:lpstr>Website wireframe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wireframe</dc:title>
  <dc:creator>Bhavani</dc:creator>
  <cp:lastModifiedBy>Bhavani</cp:lastModifiedBy>
  <cp:revision>27</cp:revision>
  <dcterms:created xsi:type="dcterms:W3CDTF">2024-04-22T07:57:37Z</dcterms:created>
  <dcterms:modified xsi:type="dcterms:W3CDTF">2024-06-05T08:56:15Z</dcterms:modified>
</cp:coreProperties>
</file>