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69" r:id="rId3"/>
    <p:sldId id="270" r:id="rId4"/>
    <p:sldId id="257" r:id="rId5"/>
    <p:sldId id="264" r:id="rId6"/>
    <p:sldId id="265" r:id="rId7"/>
    <p:sldId id="266" r:id="rId8"/>
    <p:sldId id="267" r:id="rId9"/>
    <p:sldId id="271" r:id="rId10"/>
    <p:sldId id="262" r:id="rId11"/>
    <p:sldId id="260" r:id="rId12"/>
    <p:sldId id="272" r:id="rId13"/>
    <p:sldId id="275" r:id="rId14"/>
    <p:sldId id="277" r:id="rId15"/>
    <p:sldId id="276" r:id="rId16"/>
    <p:sldId id="274" r:id="rId17"/>
    <p:sldId id="273" r:id="rId18"/>
    <p:sldId id="263" r:id="rId19"/>
    <p:sldId id="258" r:id="rId20"/>
    <p:sldId id="261" r:id="rId21"/>
    <p:sldId id="25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901"/>
    <a:srgbClr val="0C1622"/>
    <a:srgbClr val="060606"/>
    <a:srgbClr val="857F71"/>
    <a:srgbClr val="473626"/>
    <a:srgbClr val="261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10852-5A47-4F41-AFEE-1DA4E4E4829F}"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3E233-3482-49DF-AB7A-53A1C1F60C46}" type="slidenum">
              <a:rPr lang="en-US" smtClean="0"/>
              <a:t>‹#›</a:t>
            </a:fld>
            <a:endParaRPr lang="en-US"/>
          </a:p>
        </p:txBody>
      </p:sp>
    </p:spTree>
    <p:extLst>
      <p:ext uri="{BB962C8B-B14F-4D97-AF65-F5344CB8AC3E}">
        <p14:creationId xmlns:p14="http://schemas.microsoft.com/office/powerpoint/2010/main" val="349958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3E233-3482-49DF-AB7A-53A1C1F60C46}" type="slidenum">
              <a:rPr lang="en-US" smtClean="0"/>
              <a:t>21</a:t>
            </a:fld>
            <a:endParaRPr lang="en-US"/>
          </a:p>
        </p:txBody>
      </p:sp>
    </p:spTree>
    <p:extLst>
      <p:ext uri="{BB962C8B-B14F-4D97-AF65-F5344CB8AC3E}">
        <p14:creationId xmlns:p14="http://schemas.microsoft.com/office/powerpoint/2010/main" val="369670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93C7-EFAD-9A1D-8653-663BB4604DBB}"/>
              </a:ext>
            </a:extLst>
          </p:cNvPr>
          <p:cNvSpPr>
            <a:spLocks noGrp="1"/>
          </p:cNvSpPr>
          <p:nvPr>
            <p:ph type="ctrTitle"/>
          </p:nvPr>
        </p:nvSpPr>
        <p:spPr>
          <a:xfrm>
            <a:off x="1524000" y="1920705"/>
            <a:ext cx="9144000" cy="2387600"/>
          </a:xfrm>
        </p:spPr>
        <p:txBody>
          <a:bodyPr anchor="ctr"/>
          <a:lstStyle>
            <a:lvl1pPr algn="l">
              <a:defRPr sz="6000">
                <a:solidFill>
                  <a:schemeClr val="accent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1103CAF-7CCA-73A3-01E8-B66D20528DD8}"/>
              </a:ext>
            </a:extLst>
          </p:cNvPr>
          <p:cNvSpPr>
            <a:spLocks noGrp="1"/>
          </p:cNvSpPr>
          <p:nvPr>
            <p:ph type="subTitle" idx="1"/>
          </p:nvPr>
        </p:nvSpPr>
        <p:spPr>
          <a:xfrm>
            <a:off x="1524000" y="4459458"/>
            <a:ext cx="9144000" cy="798342"/>
          </a:xfrm>
        </p:spPr>
        <p:txBody>
          <a:bodyPr anchor="ct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E7BE6DFE-D4D1-4858-6E72-BBBC09962603}"/>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123362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F927-BD08-CFB1-A6F2-EDCCA0117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B616DC-EF76-4306-4EA9-7186E0834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C917AF6-F704-9DCC-A773-6C81A6F67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9E914-3020-5894-5EE8-FA7927CF0230}"/>
              </a:ext>
            </a:extLst>
          </p:cNvPr>
          <p:cNvSpPr>
            <a:spLocks noGrp="1"/>
          </p:cNvSpPr>
          <p:nvPr>
            <p:ph type="dt" sz="half" idx="10"/>
          </p:nvPr>
        </p:nvSpPr>
        <p:spPr/>
        <p:txBody>
          <a:bodyPr/>
          <a:lstStyle/>
          <a:p>
            <a:fld id="{A51612AF-523B-4B8F-BDDF-797179945871}" type="datetimeFigureOut">
              <a:rPr lang="en-US" smtClean="0"/>
              <a:t>4/28/2024</a:t>
            </a:fld>
            <a:endParaRPr lang="en-US"/>
          </a:p>
        </p:txBody>
      </p:sp>
      <p:sp>
        <p:nvSpPr>
          <p:cNvPr id="6" name="Footer Placeholder 5">
            <a:extLst>
              <a:ext uri="{FF2B5EF4-FFF2-40B4-BE49-F238E27FC236}">
                <a16:creationId xmlns:a16="http://schemas.microsoft.com/office/drawing/2014/main" id="{49B5EE06-5DA0-A907-3B15-B7ECE98E1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F3F0F-BD2F-7895-BBB5-CC6D290FAB1F}"/>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338759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A3ED-5266-D6B9-1A04-E1183EEF84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788770-31F2-6A9A-4FA5-062932ACC8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A8E22-587C-3147-D4FA-C58954112188}"/>
              </a:ext>
            </a:extLst>
          </p:cNvPr>
          <p:cNvSpPr>
            <a:spLocks noGrp="1"/>
          </p:cNvSpPr>
          <p:nvPr>
            <p:ph type="dt" sz="half" idx="10"/>
          </p:nvPr>
        </p:nvSpPr>
        <p:spPr/>
        <p:txBody>
          <a:bodyPr/>
          <a:lstStyle/>
          <a:p>
            <a:fld id="{A51612AF-523B-4B8F-BDDF-797179945871}" type="datetimeFigureOut">
              <a:rPr lang="en-US" smtClean="0"/>
              <a:t>4/28/2024</a:t>
            </a:fld>
            <a:endParaRPr lang="en-US"/>
          </a:p>
        </p:txBody>
      </p:sp>
      <p:sp>
        <p:nvSpPr>
          <p:cNvPr id="5" name="Footer Placeholder 4">
            <a:extLst>
              <a:ext uri="{FF2B5EF4-FFF2-40B4-BE49-F238E27FC236}">
                <a16:creationId xmlns:a16="http://schemas.microsoft.com/office/drawing/2014/main" id="{A9D30E0A-625F-E80D-7BA3-BAAA65BAC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F121B-A1D1-EA01-D7D6-3E6622BC238D}"/>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3923173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6CAA4-5FBC-7286-827B-DF8358BC2F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EA113-17B2-90CE-E15E-E39E13EDA9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691CF-E5B7-6472-C9A0-FCC5138318D6}"/>
              </a:ext>
            </a:extLst>
          </p:cNvPr>
          <p:cNvSpPr>
            <a:spLocks noGrp="1"/>
          </p:cNvSpPr>
          <p:nvPr>
            <p:ph type="dt" sz="half" idx="10"/>
          </p:nvPr>
        </p:nvSpPr>
        <p:spPr/>
        <p:txBody>
          <a:bodyPr/>
          <a:lstStyle/>
          <a:p>
            <a:fld id="{A51612AF-523B-4B8F-BDDF-797179945871}" type="datetimeFigureOut">
              <a:rPr lang="en-US" smtClean="0"/>
              <a:t>4/28/2024</a:t>
            </a:fld>
            <a:endParaRPr lang="en-US"/>
          </a:p>
        </p:txBody>
      </p:sp>
      <p:sp>
        <p:nvSpPr>
          <p:cNvPr id="5" name="Footer Placeholder 4">
            <a:extLst>
              <a:ext uri="{FF2B5EF4-FFF2-40B4-BE49-F238E27FC236}">
                <a16:creationId xmlns:a16="http://schemas.microsoft.com/office/drawing/2014/main" id="{59CEF594-5638-DA51-D52D-0E5B685E3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99BBD-404A-4FFB-A40F-CC499528A176}"/>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279276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36C8-0044-5181-9A6E-30C7665F6F9D}"/>
              </a:ext>
            </a:extLst>
          </p:cNvPr>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6AFFE6-7F8C-F7B7-74F5-74E5BCC261BF}"/>
              </a:ext>
            </a:extLst>
          </p:cNvPr>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FC1504-D0EB-E762-A141-B9BE0F3E3856}"/>
              </a:ext>
            </a:extLst>
          </p:cNvPr>
          <p:cNvSpPr>
            <a:spLocks noGrp="1"/>
          </p:cNvSpPr>
          <p:nvPr>
            <p:ph type="dt" sz="half" idx="10"/>
          </p:nvPr>
        </p:nvSpPr>
        <p:spPr/>
        <p:txBody>
          <a:bodyPr/>
          <a:lstStyle/>
          <a:p>
            <a:fld id="{A51612AF-523B-4B8F-BDDF-797179945871}" type="datetimeFigureOut">
              <a:rPr lang="en-US" smtClean="0"/>
              <a:t>4/28/2024</a:t>
            </a:fld>
            <a:endParaRPr lang="en-US"/>
          </a:p>
        </p:txBody>
      </p:sp>
      <p:sp>
        <p:nvSpPr>
          <p:cNvPr id="5" name="Footer Placeholder 4">
            <a:extLst>
              <a:ext uri="{FF2B5EF4-FFF2-40B4-BE49-F238E27FC236}">
                <a16:creationId xmlns:a16="http://schemas.microsoft.com/office/drawing/2014/main" id="{B944F8B2-2421-1B2F-CA98-2AB0CA619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0BBD8-8E23-3E98-7458-A24591E8BF5A}"/>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399884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5BDF-933F-51E4-675F-E92338EFBC19}"/>
              </a:ext>
            </a:extLst>
          </p:cNvPr>
          <p:cNvSpPr>
            <a:spLocks noGrp="1"/>
          </p:cNvSpPr>
          <p:nvPr>
            <p:ph type="title"/>
          </p:nvPr>
        </p:nvSpPr>
        <p:spPr>
          <a:xfrm>
            <a:off x="831850" y="1709738"/>
            <a:ext cx="10515600" cy="2852737"/>
          </a:xfrm>
        </p:spPr>
        <p:txBody>
          <a:bodyPr anchor="ctr"/>
          <a:lstStyle>
            <a:lvl1pPr>
              <a:defRPr sz="6000">
                <a:solidFill>
                  <a:schemeClr val="accent2"/>
                </a:solidFill>
              </a:defRPr>
            </a:lvl1pPr>
          </a:lstStyle>
          <a:p>
            <a:r>
              <a:rPr lang="en-US"/>
              <a:t>Click to edit Master title style</a:t>
            </a:r>
          </a:p>
        </p:txBody>
      </p:sp>
      <p:sp>
        <p:nvSpPr>
          <p:cNvPr id="3" name="Text Placeholder 2">
            <a:extLst>
              <a:ext uri="{FF2B5EF4-FFF2-40B4-BE49-F238E27FC236}">
                <a16:creationId xmlns:a16="http://schemas.microsoft.com/office/drawing/2014/main" id="{A98F61BE-8173-9E8C-B1FA-54B57D469344}"/>
              </a:ext>
            </a:extLst>
          </p:cNvPr>
          <p:cNvSpPr>
            <a:spLocks noGrp="1"/>
          </p:cNvSpPr>
          <p:nvPr>
            <p:ph type="body" idx="1"/>
          </p:nvPr>
        </p:nvSpPr>
        <p:spPr>
          <a:xfrm>
            <a:off x="831850" y="4589463"/>
            <a:ext cx="10515600" cy="1500187"/>
          </a:xfrm>
        </p:spPr>
        <p:txBody>
          <a:bodyPr anchor="ct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976A3809-C7F4-0506-9E34-71F64D684460}"/>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237345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0DAA-C38F-05A9-33FD-2C2F836FD35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F66D05D-16F0-5C16-104B-CBF9B91694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082F971-762D-B469-3023-5CA7E18174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D763B9E-0CEF-76DB-7729-4C89C527CE72}"/>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70312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BAD1-5E12-33D4-9C3D-6B9F026B13A6}"/>
              </a:ext>
            </a:extLst>
          </p:cNvPr>
          <p:cNvSpPr>
            <a:spLocks noGrp="1"/>
          </p:cNvSpPr>
          <p:nvPr>
            <p:ph type="title"/>
          </p:nvPr>
        </p:nvSpPr>
        <p:spPr>
          <a:xfrm>
            <a:off x="839788" y="365125"/>
            <a:ext cx="10515600" cy="1325563"/>
          </a:xfrm>
        </p:spPr>
        <p:txBody>
          <a:bodyPr/>
          <a:lstStyle>
            <a:lvl1pPr>
              <a:defRPr>
                <a:solidFill>
                  <a:schemeClr val="accent2"/>
                </a:solidFill>
              </a:defRPr>
            </a:lvl1pPr>
          </a:lstStyle>
          <a:p>
            <a:r>
              <a:rPr lang="en-US"/>
              <a:t>Click to edit Master title style</a:t>
            </a:r>
          </a:p>
        </p:txBody>
      </p:sp>
      <p:sp>
        <p:nvSpPr>
          <p:cNvPr id="3" name="Text Placeholder 2">
            <a:extLst>
              <a:ext uri="{FF2B5EF4-FFF2-40B4-BE49-F238E27FC236}">
                <a16:creationId xmlns:a16="http://schemas.microsoft.com/office/drawing/2014/main" id="{70910F5C-DFC2-656C-0A4F-7FA1B11007CB}"/>
              </a:ext>
            </a:extLst>
          </p:cNvPr>
          <p:cNvSpPr>
            <a:spLocks noGrp="1"/>
          </p:cNvSpPr>
          <p:nvPr>
            <p:ph type="body" idx="1"/>
          </p:nvPr>
        </p:nvSpPr>
        <p:spPr>
          <a:xfrm>
            <a:off x="839788" y="1681163"/>
            <a:ext cx="5157787"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453F0-EC09-4BE4-123B-3033AFE7CC39}"/>
              </a:ext>
            </a:extLst>
          </p:cNvPr>
          <p:cNvSpPr>
            <a:spLocks noGrp="1"/>
          </p:cNvSpPr>
          <p:nvPr>
            <p:ph sz="half" idx="2"/>
          </p:nvPr>
        </p:nvSpPr>
        <p:spPr>
          <a:xfrm>
            <a:off x="839788" y="2505075"/>
            <a:ext cx="5157787"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94A16-3481-4576-794D-B65CE767E40F}"/>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C83CF-C052-AF4F-3F88-61BCDC963D43}"/>
              </a:ext>
            </a:extLst>
          </p:cNvPr>
          <p:cNvSpPr>
            <a:spLocks noGrp="1"/>
          </p:cNvSpPr>
          <p:nvPr>
            <p:ph sz="quarter" idx="4"/>
          </p:nvPr>
        </p:nvSpPr>
        <p:spPr>
          <a:xfrm>
            <a:off x="6172200" y="2505075"/>
            <a:ext cx="5183188"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5868E6CF-55DC-39AA-17BE-9AFD903D13F5}"/>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232751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605A-7384-0E66-A3B2-F883F84EA1C4}"/>
              </a:ext>
            </a:extLst>
          </p:cNvPr>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693E7C6F-51A2-B0D1-F403-94051F9949FB}"/>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102610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66FD0-5920-44FB-4F49-97E2C2EC81E8}"/>
              </a:ext>
            </a:extLst>
          </p:cNvPr>
          <p:cNvSpPr>
            <a:spLocks noGrp="1"/>
          </p:cNvSpPr>
          <p:nvPr>
            <p:ph type="sldNum" sz="quarter" idx="12"/>
          </p:nvPr>
        </p:nvSpPr>
        <p:spPr/>
        <p:txBody>
          <a:bodyPr/>
          <a:lstStyle/>
          <a:p>
            <a:fld id="{E074F235-1F3E-4291-94A6-E12DE25496BD}" type="slidenum">
              <a:rPr lang="en-US" smtClean="0"/>
              <a:t>‹#›</a:t>
            </a:fld>
            <a:endParaRPr lang="en-US"/>
          </a:p>
        </p:txBody>
      </p:sp>
      <p:cxnSp>
        <p:nvCxnSpPr>
          <p:cNvPr id="6" name="Straight Connector 5">
            <a:extLst>
              <a:ext uri="{FF2B5EF4-FFF2-40B4-BE49-F238E27FC236}">
                <a16:creationId xmlns:a16="http://schemas.microsoft.com/office/drawing/2014/main" id="{9C238B2B-0584-BD01-870C-01AEC1205C36}"/>
              </a:ext>
            </a:extLst>
          </p:cNvPr>
          <p:cNvCxnSpPr>
            <a:cxnSpLocks/>
          </p:cNvCxnSpPr>
          <p:nvPr/>
        </p:nvCxnSpPr>
        <p:spPr>
          <a:xfrm>
            <a:off x="1744394" y="3784209"/>
            <a:ext cx="853908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60841FEF-5EE0-6FC3-4ADB-0AE444079A60}"/>
              </a:ext>
            </a:extLst>
          </p:cNvPr>
          <p:cNvSpPr txBox="1"/>
          <p:nvPr/>
        </p:nvSpPr>
        <p:spPr>
          <a:xfrm>
            <a:off x="1744394" y="3167390"/>
            <a:ext cx="1911101" cy="523220"/>
          </a:xfrm>
          <a:prstGeom prst="rect">
            <a:avLst/>
          </a:prstGeom>
          <a:noFill/>
        </p:spPr>
        <p:txBody>
          <a:bodyPr wrap="none" rtlCol="0">
            <a:spAutoFit/>
          </a:bodyPr>
          <a:lstStyle/>
          <a:p>
            <a:r>
              <a:rPr lang="en-US" sz="2800" dirty="0">
                <a:solidFill>
                  <a:schemeClr val="accent2"/>
                </a:solidFill>
                <a:latin typeface="Abadi" panose="020B0604020104020204" pitchFamily="34" charset="0"/>
              </a:rPr>
              <a:t>Slide Break</a:t>
            </a:r>
          </a:p>
        </p:txBody>
      </p:sp>
    </p:spTree>
    <p:extLst>
      <p:ext uri="{BB962C8B-B14F-4D97-AF65-F5344CB8AC3E}">
        <p14:creationId xmlns:p14="http://schemas.microsoft.com/office/powerpoint/2010/main" val="106764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66FD0-5920-44FB-4F49-97E2C2EC81E8}"/>
              </a:ext>
            </a:extLst>
          </p:cNvPr>
          <p:cNvSpPr>
            <a:spLocks noGrp="1"/>
          </p:cNvSpPr>
          <p:nvPr>
            <p:ph type="sldNum" sz="quarter" idx="12"/>
          </p:nvPr>
        </p:nvSpPr>
        <p:spPr/>
        <p:txBody>
          <a:bodyPr/>
          <a:lstStyle/>
          <a:p>
            <a:fld id="{E074F235-1F3E-4291-94A6-E12DE25496BD}" type="slidenum">
              <a:rPr lang="en-US" smtClean="0"/>
              <a:t>‹#›</a:t>
            </a:fld>
            <a:endParaRPr lang="en-US"/>
          </a:p>
        </p:txBody>
      </p:sp>
      <p:cxnSp>
        <p:nvCxnSpPr>
          <p:cNvPr id="6" name="Straight Connector 5">
            <a:extLst>
              <a:ext uri="{FF2B5EF4-FFF2-40B4-BE49-F238E27FC236}">
                <a16:creationId xmlns:a16="http://schemas.microsoft.com/office/drawing/2014/main" id="{9C238B2B-0584-BD01-870C-01AEC1205C36}"/>
              </a:ext>
            </a:extLst>
          </p:cNvPr>
          <p:cNvCxnSpPr>
            <a:cxnSpLocks/>
          </p:cNvCxnSpPr>
          <p:nvPr/>
        </p:nvCxnSpPr>
        <p:spPr>
          <a:xfrm>
            <a:off x="1744394" y="3784209"/>
            <a:ext cx="853908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60841FEF-5EE0-6FC3-4ADB-0AE444079A60}"/>
              </a:ext>
            </a:extLst>
          </p:cNvPr>
          <p:cNvSpPr txBox="1"/>
          <p:nvPr/>
        </p:nvSpPr>
        <p:spPr>
          <a:xfrm>
            <a:off x="1744394" y="3167390"/>
            <a:ext cx="1653017" cy="523220"/>
          </a:xfrm>
          <a:prstGeom prst="rect">
            <a:avLst/>
          </a:prstGeom>
          <a:noFill/>
        </p:spPr>
        <p:txBody>
          <a:bodyPr wrap="none" rtlCol="0">
            <a:spAutoFit/>
          </a:bodyPr>
          <a:lstStyle/>
          <a:p>
            <a:r>
              <a:rPr lang="en-US" sz="2800" dirty="0">
                <a:solidFill>
                  <a:schemeClr val="accent2"/>
                </a:solidFill>
                <a:latin typeface="Abadi" panose="020B0604020104020204" pitchFamily="34" charset="0"/>
              </a:rPr>
              <a:t>Thankyou</a:t>
            </a:r>
          </a:p>
        </p:txBody>
      </p:sp>
    </p:spTree>
    <p:extLst>
      <p:ext uri="{BB962C8B-B14F-4D97-AF65-F5344CB8AC3E}">
        <p14:creationId xmlns:p14="http://schemas.microsoft.com/office/powerpoint/2010/main" val="105407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FF90-1CD3-3481-78BE-47525A189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A706AD-3328-D6E9-5E87-5E0DCAF5B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6A4085-BC1A-0FA9-C6AE-C8B14F8EA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31595-DEBC-CD11-8C41-71DD9B501BFF}"/>
              </a:ext>
            </a:extLst>
          </p:cNvPr>
          <p:cNvSpPr>
            <a:spLocks noGrp="1"/>
          </p:cNvSpPr>
          <p:nvPr>
            <p:ph type="dt" sz="half" idx="10"/>
          </p:nvPr>
        </p:nvSpPr>
        <p:spPr/>
        <p:txBody>
          <a:bodyPr/>
          <a:lstStyle/>
          <a:p>
            <a:fld id="{A51612AF-523B-4B8F-BDDF-797179945871}" type="datetimeFigureOut">
              <a:rPr lang="en-US" smtClean="0"/>
              <a:t>4/28/2024</a:t>
            </a:fld>
            <a:endParaRPr lang="en-US"/>
          </a:p>
        </p:txBody>
      </p:sp>
      <p:sp>
        <p:nvSpPr>
          <p:cNvPr id="6" name="Footer Placeholder 5">
            <a:extLst>
              <a:ext uri="{FF2B5EF4-FFF2-40B4-BE49-F238E27FC236}">
                <a16:creationId xmlns:a16="http://schemas.microsoft.com/office/drawing/2014/main" id="{DAA27D8E-C00A-E1EA-9967-E6F01634E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7CD54-6064-2768-E779-4BE1A20CC9B9}"/>
              </a:ext>
            </a:extLst>
          </p:cNvPr>
          <p:cNvSpPr>
            <a:spLocks noGrp="1"/>
          </p:cNvSpPr>
          <p:nvPr>
            <p:ph type="sldNum" sz="quarter" idx="12"/>
          </p:nvPr>
        </p:nvSpPr>
        <p:spPr/>
        <p:txBody>
          <a:bodyPr/>
          <a:lstStyle/>
          <a:p>
            <a:fld id="{E074F235-1F3E-4291-94A6-E12DE25496BD}" type="slidenum">
              <a:rPr lang="en-US" smtClean="0"/>
              <a:t>‹#›</a:t>
            </a:fld>
            <a:endParaRPr lang="en-US"/>
          </a:p>
        </p:txBody>
      </p:sp>
    </p:spTree>
    <p:extLst>
      <p:ext uri="{BB962C8B-B14F-4D97-AF65-F5344CB8AC3E}">
        <p14:creationId xmlns:p14="http://schemas.microsoft.com/office/powerpoint/2010/main" val="363345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162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77223-993B-DC75-EAAB-B67EACAA3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F1309-2A90-6373-030B-9F9B1D15F6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1B11E-8946-785B-F337-7E12FDFCA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612AF-523B-4B8F-BDDF-797179945871}" type="datetimeFigureOut">
              <a:rPr lang="en-US" smtClean="0"/>
              <a:t>4/28/2024</a:t>
            </a:fld>
            <a:endParaRPr lang="en-US"/>
          </a:p>
        </p:txBody>
      </p:sp>
      <p:sp>
        <p:nvSpPr>
          <p:cNvPr id="5" name="Footer Placeholder 4">
            <a:extLst>
              <a:ext uri="{FF2B5EF4-FFF2-40B4-BE49-F238E27FC236}">
                <a16:creationId xmlns:a16="http://schemas.microsoft.com/office/drawing/2014/main" id="{6D1BD106-6933-8606-B3B6-B2FB81DAB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C28981-3139-AAF7-E13C-ABBBCF997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4F235-1F3E-4291-94A6-E12DE25496BD}" type="slidenum">
              <a:rPr lang="en-US" smtClean="0"/>
              <a:t>‹#›</a:t>
            </a:fld>
            <a:endParaRPr lang="en-US"/>
          </a:p>
        </p:txBody>
      </p:sp>
    </p:spTree>
    <p:extLst>
      <p:ext uri="{BB962C8B-B14F-4D97-AF65-F5344CB8AC3E}">
        <p14:creationId xmlns:p14="http://schemas.microsoft.com/office/powerpoint/2010/main" val="40559869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Abadi" panose="020B06040201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6052-2CF4-B595-F721-B674E4C17676}"/>
              </a:ext>
            </a:extLst>
          </p:cNvPr>
          <p:cNvSpPr>
            <a:spLocks noGrp="1"/>
          </p:cNvSpPr>
          <p:nvPr>
            <p:ph type="ctrTitle"/>
          </p:nvPr>
        </p:nvSpPr>
        <p:spPr/>
        <p:txBody>
          <a:bodyPr/>
          <a:lstStyle/>
          <a:p>
            <a:r>
              <a:rPr lang="en-US" dirty="0"/>
              <a:t>Website wireframe</a:t>
            </a:r>
          </a:p>
        </p:txBody>
      </p:sp>
      <p:sp>
        <p:nvSpPr>
          <p:cNvPr id="3" name="Subtitle 2">
            <a:extLst>
              <a:ext uri="{FF2B5EF4-FFF2-40B4-BE49-F238E27FC236}">
                <a16:creationId xmlns:a16="http://schemas.microsoft.com/office/drawing/2014/main" id="{7C3CE8A4-CFC0-71E3-3A94-45A5F07FE979}"/>
              </a:ext>
            </a:extLst>
          </p:cNvPr>
          <p:cNvSpPr>
            <a:spLocks noGrp="1"/>
          </p:cNvSpPr>
          <p:nvPr>
            <p:ph type="subTitle" idx="1"/>
          </p:nvPr>
        </p:nvSpPr>
        <p:spPr/>
        <p:txBody>
          <a:bodyPr/>
          <a:lstStyle/>
          <a:p>
            <a:r>
              <a:rPr lang="en-US" dirty="0"/>
              <a:t>Product Crafts</a:t>
            </a:r>
          </a:p>
        </p:txBody>
      </p:sp>
    </p:spTree>
    <p:extLst>
      <p:ext uri="{BB962C8B-B14F-4D97-AF65-F5344CB8AC3E}">
        <p14:creationId xmlns:p14="http://schemas.microsoft.com/office/powerpoint/2010/main" val="130263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138B06-4098-52AC-AE55-61B2E28EF7CB}"/>
              </a:ext>
            </a:extLst>
          </p:cNvPr>
          <p:cNvPicPr>
            <a:picLocks noChangeAspect="1"/>
          </p:cNvPicPr>
          <p:nvPr/>
        </p:nvPicPr>
        <p:blipFill rotWithShape="1">
          <a:blip r:embed="rId2"/>
          <a:srcRect l="7667" t="9939" r="9561" b="7220"/>
          <a:stretch/>
        </p:blipFill>
        <p:spPr>
          <a:xfrm>
            <a:off x="8909082" y="1371384"/>
            <a:ext cx="2869809" cy="2785404"/>
          </a:xfrm>
          <a:prstGeom prst="rect">
            <a:avLst/>
          </a:prstGeom>
        </p:spPr>
      </p:pic>
      <p:grpSp>
        <p:nvGrpSpPr>
          <p:cNvPr id="8" name="Group 7">
            <a:extLst>
              <a:ext uri="{FF2B5EF4-FFF2-40B4-BE49-F238E27FC236}">
                <a16:creationId xmlns:a16="http://schemas.microsoft.com/office/drawing/2014/main" id="{47273118-8C1D-3F53-5FC0-BCC0F7AC1BE6}"/>
              </a:ext>
            </a:extLst>
          </p:cNvPr>
          <p:cNvGrpSpPr/>
          <p:nvPr/>
        </p:nvGrpSpPr>
        <p:grpSpPr>
          <a:xfrm>
            <a:off x="1123064" y="1171111"/>
            <a:ext cx="822960" cy="822960"/>
            <a:chOff x="2867267" y="2626823"/>
            <a:chExt cx="1353531" cy="1371600"/>
          </a:xfrm>
          <a:solidFill>
            <a:schemeClr val="accent2"/>
          </a:solidFill>
        </p:grpSpPr>
        <p:sp>
          <p:nvSpPr>
            <p:cNvPr id="9" name="Oval 8">
              <a:extLst>
                <a:ext uri="{FF2B5EF4-FFF2-40B4-BE49-F238E27FC236}">
                  <a16:creationId xmlns:a16="http://schemas.microsoft.com/office/drawing/2014/main" id="{E3DED307-1A81-FEA5-C059-3B6E9E6ACA08}"/>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478F038-0EA6-96D5-3CA1-4929B021B265}"/>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074FC47-E341-542E-4DA5-810863996A9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91281C2-D36C-4DFE-3914-1A1F0F32077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B91480-A886-975C-9BD4-DF29F0D3B1C0}"/>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049B8095-C47C-0B18-96C8-341EE0A79611}"/>
              </a:ext>
            </a:extLst>
          </p:cNvPr>
          <p:cNvSpPr txBox="1"/>
          <p:nvPr/>
        </p:nvSpPr>
        <p:spPr>
          <a:xfrm>
            <a:off x="2208219" y="1097069"/>
            <a:ext cx="6067558" cy="954107"/>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a:p>
            <a:r>
              <a:rPr lang="en-US" sz="2800" dirty="0">
                <a:solidFill>
                  <a:schemeClr val="bg1"/>
                </a:solidFill>
                <a:latin typeface="Cambria Math" panose="02040503050406030204" pitchFamily="18" charset="0"/>
                <a:ea typeface="Cambria Math" panose="02040503050406030204" pitchFamily="18" charset="0"/>
              </a:rPr>
              <a:t>Welcome to a new world of Innovation</a:t>
            </a:r>
          </a:p>
        </p:txBody>
      </p:sp>
      <p:sp>
        <p:nvSpPr>
          <p:cNvPr id="15" name="TextBox 14">
            <a:extLst>
              <a:ext uri="{FF2B5EF4-FFF2-40B4-BE49-F238E27FC236}">
                <a16:creationId xmlns:a16="http://schemas.microsoft.com/office/drawing/2014/main" id="{16BCF183-6334-6850-39E3-762780242263}"/>
              </a:ext>
            </a:extLst>
          </p:cNvPr>
          <p:cNvSpPr txBox="1"/>
          <p:nvPr/>
        </p:nvSpPr>
        <p:spPr>
          <a:xfrm>
            <a:off x="1084235" y="2117182"/>
            <a:ext cx="7060959" cy="2031325"/>
          </a:xfrm>
          <a:prstGeom prst="rect">
            <a:avLst/>
          </a:prstGeom>
          <a:noFill/>
        </p:spPr>
        <p:txBody>
          <a:bodyPr wrap="square" rtlCol="0">
            <a:spAutoFit/>
          </a:bodyPr>
          <a:lstStyle/>
          <a:p>
            <a:pPr algn="just"/>
            <a:r>
              <a:rPr lang="en-US" dirty="0">
                <a:solidFill>
                  <a:schemeClr val="bg1"/>
                </a:solidFill>
              </a:rPr>
              <a:t>Product Crafts is a new product design company. At Product Crafts, we craft and deliver new-to-the-world products that are ready for production, marketing and sales.</a:t>
            </a:r>
          </a:p>
          <a:p>
            <a:pPr algn="just"/>
            <a:endParaRPr lang="en-US" dirty="0">
              <a:solidFill>
                <a:schemeClr val="bg1"/>
              </a:solidFill>
            </a:endParaRPr>
          </a:p>
          <a:p>
            <a:pPr algn="just"/>
            <a:r>
              <a:rPr lang="en-US" dirty="0">
                <a:solidFill>
                  <a:schemeClr val="bg1"/>
                </a:solidFill>
              </a:rPr>
              <a:t>Pick up any product of your interest from our Design Gallery and kick start the production and sales process on Day 1</a:t>
            </a:r>
          </a:p>
          <a:p>
            <a:pPr algn="just"/>
            <a:endParaRPr lang="en-US" dirty="0">
              <a:solidFill>
                <a:schemeClr val="bg1"/>
              </a:solidFill>
            </a:endParaRPr>
          </a:p>
        </p:txBody>
      </p:sp>
      <p:sp>
        <p:nvSpPr>
          <p:cNvPr id="18" name="TextBox 17">
            <a:extLst>
              <a:ext uri="{FF2B5EF4-FFF2-40B4-BE49-F238E27FC236}">
                <a16:creationId xmlns:a16="http://schemas.microsoft.com/office/drawing/2014/main" id="{3F7FE4EB-C99F-01EE-42C5-DC5DFDBAAACB}"/>
              </a:ext>
            </a:extLst>
          </p:cNvPr>
          <p:cNvSpPr txBox="1"/>
          <p:nvPr/>
        </p:nvSpPr>
        <p:spPr>
          <a:xfrm>
            <a:off x="7074753" y="3668184"/>
            <a:ext cx="1331390"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Learn more </a:t>
            </a:r>
            <a:r>
              <a:rPr lang="en-US" sz="14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 </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64" name="TextBox 63">
            <a:extLst>
              <a:ext uri="{FF2B5EF4-FFF2-40B4-BE49-F238E27FC236}">
                <a16:creationId xmlns:a16="http://schemas.microsoft.com/office/drawing/2014/main" id="{7923AFB4-90EB-8ED4-E277-E53FAB2AA7F9}"/>
              </a:ext>
            </a:extLst>
          </p:cNvPr>
          <p:cNvSpPr txBox="1"/>
          <p:nvPr/>
        </p:nvSpPr>
        <p:spPr>
          <a:xfrm>
            <a:off x="7023094" y="4745331"/>
            <a:ext cx="1331390"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Learn more </a:t>
            </a:r>
            <a:r>
              <a:rPr lang="en-US" sz="14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 </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1C4B5B11-B6C5-DA5F-0300-C90A215BD6B1}"/>
              </a:ext>
            </a:extLst>
          </p:cNvPr>
          <p:cNvSpPr txBox="1"/>
          <p:nvPr/>
        </p:nvSpPr>
        <p:spPr>
          <a:xfrm>
            <a:off x="1084235" y="5382381"/>
            <a:ext cx="6098344" cy="646331"/>
          </a:xfrm>
          <a:prstGeom prst="rect">
            <a:avLst/>
          </a:prstGeom>
          <a:noFill/>
        </p:spPr>
        <p:txBody>
          <a:bodyPr wrap="square">
            <a:spAutoFit/>
          </a:bodyPr>
          <a:lstStyle/>
          <a:p>
            <a:pPr algn="just"/>
            <a:r>
              <a:rPr lang="en-US" dirty="0">
                <a:solidFill>
                  <a:schemeClr val="bg1"/>
                </a:solidFill>
              </a:rPr>
              <a:t>Invest in the world of Innovation and secure your business aspirations</a:t>
            </a:r>
          </a:p>
        </p:txBody>
      </p:sp>
      <p:sp>
        <p:nvSpPr>
          <p:cNvPr id="4" name="TextBox 3">
            <a:extLst>
              <a:ext uri="{FF2B5EF4-FFF2-40B4-BE49-F238E27FC236}">
                <a16:creationId xmlns:a16="http://schemas.microsoft.com/office/drawing/2014/main" id="{DCC776EF-AE3B-837D-9F26-B28617D6A9BD}"/>
              </a:ext>
            </a:extLst>
          </p:cNvPr>
          <p:cNvSpPr txBox="1"/>
          <p:nvPr/>
        </p:nvSpPr>
        <p:spPr>
          <a:xfrm>
            <a:off x="7023094" y="5822479"/>
            <a:ext cx="1331390"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Learn more </a:t>
            </a:r>
            <a:r>
              <a:rPr lang="en-US" sz="14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 </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8B5172AB-1BE8-8556-FC94-84B5E5E675F5}"/>
              </a:ext>
            </a:extLst>
          </p:cNvPr>
          <p:cNvSpPr txBox="1"/>
          <p:nvPr/>
        </p:nvSpPr>
        <p:spPr>
          <a:xfrm>
            <a:off x="1104644" y="4525822"/>
            <a:ext cx="6098344" cy="369332"/>
          </a:xfrm>
          <a:prstGeom prst="rect">
            <a:avLst/>
          </a:prstGeom>
          <a:noFill/>
        </p:spPr>
        <p:txBody>
          <a:bodyPr wrap="square">
            <a:spAutoFit/>
          </a:bodyPr>
          <a:lstStyle/>
          <a:p>
            <a:pPr algn="just"/>
            <a:r>
              <a:rPr lang="en-US" dirty="0">
                <a:solidFill>
                  <a:schemeClr val="bg1"/>
                </a:solidFill>
              </a:rPr>
              <a:t>Partner with Product Crafts to bring your ideas to life</a:t>
            </a:r>
          </a:p>
        </p:txBody>
      </p:sp>
    </p:spTree>
    <p:extLst>
      <p:ext uri="{BB962C8B-B14F-4D97-AF65-F5344CB8AC3E}">
        <p14:creationId xmlns:p14="http://schemas.microsoft.com/office/powerpoint/2010/main" val="223494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32DAA7-B271-FF28-C9A8-E0FC25E36FD8}"/>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4CB259D2-8AE6-A4B3-06EC-99B9FB86F305}"/>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2772B06-B257-6637-F2AB-BC32DFC9D1B1}"/>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80E18A7-FF76-0653-F2A9-0E259C0E73FD}"/>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934B23-BAAA-5F61-E1B0-BA305089E54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A7068D-C3F9-FA84-D847-1D981B2FBB56}"/>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867B13F-1BBD-E8D0-E997-97471C78BAB2}"/>
              </a:ext>
            </a:extLst>
          </p:cNvPr>
          <p:cNvSpPr txBox="1"/>
          <p:nvPr/>
        </p:nvSpPr>
        <p:spPr>
          <a:xfrm>
            <a:off x="2208219" y="1266478"/>
            <a:ext cx="5057025"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Partnership with Product Crafts</a:t>
            </a:r>
          </a:p>
        </p:txBody>
      </p:sp>
      <p:sp>
        <p:nvSpPr>
          <p:cNvPr id="25" name="Oval 24">
            <a:extLst>
              <a:ext uri="{FF2B5EF4-FFF2-40B4-BE49-F238E27FC236}">
                <a16:creationId xmlns:a16="http://schemas.microsoft.com/office/drawing/2014/main" id="{BB2A316D-203C-B5FD-BE98-93FCB0D552DF}"/>
              </a:ext>
            </a:extLst>
          </p:cNvPr>
          <p:cNvSpPr/>
          <p:nvPr/>
        </p:nvSpPr>
        <p:spPr>
          <a:xfrm rot="228186">
            <a:off x="3333506" y="2362435"/>
            <a:ext cx="183468" cy="181615"/>
          </a:xfrm>
          <a:prstGeom prst="ellipse">
            <a:avLst/>
          </a:prstGeom>
          <a:solidFill>
            <a:schemeClr val="bg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93457D23-8068-F1B0-703D-33AF09266B4A}"/>
              </a:ext>
            </a:extLst>
          </p:cNvPr>
          <p:cNvSpPr/>
          <p:nvPr/>
        </p:nvSpPr>
        <p:spPr>
          <a:xfrm rot="228186">
            <a:off x="3333506" y="291276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E88DCC5-188C-1D0C-86F9-96B566D7E39E}"/>
              </a:ext>
            </a:extLst>
          </p:cNvPr>
          <p:cNvSpPr/>
          <p:nvPr/>
        </p:nvSpPr>
        <p:spPr>
          <a:xfrm rot="228186">
            <a:off x="3333506" y="3463100"/>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BF94100D-D40C-A282-7A0B-0BEEF05E1189}"/>
              </a:ext>
            </a:extLst>
          </p:cNvPr>
          <p:cNvSpPr txBox="1"/>
          <p:nvPr/>
        </p:nvSpPr>
        <p:spPr>
          <a:xfrm>
            <a:off x="2354964" y="2264059"/>
            <a:ext cx="61266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a:t>
            </a:r>
          </a:p>
        </p:txBody>
      </p:sp>
      <p:sp>
        <p:nvSpPr>
          <p:cNvPr id="29" name="TextBox 28">
            <a:extLst>
              <a:ext uri="{FF2B5EF4-FFF2-40B4-BE49-F238E27FC236}">
                <a16:creationId xmlns:a16="http://schemas.microsoft.com/office/drawing/2014/main" id="{652D4FB7-30D0-EF70-CA8D-239E308FD23E}"/>
              </a:ext>
            </a:extLst>
          </p:cNvPr>
          <p:cNvSpPr txBox="1"/>
          <p:nvPr/>
        </p:nvSpPr>
        <p:spPr>
          <a:xfrm>
            <a:off x="2217720" y="2762234"/>
            <a:ext cx="85472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a:t>
            </a:r>
          </a:p>
        </p:txBody>
      </p:sp>
      <p:sp>
        <p:nvSpPr>
          <p:cNvPr id="30" name="TextBox 29">
            <a:extLst>
              <a:ext uri="{FF2B5EF4-FFF2-40B4-BE49-F238E27FC236}">
                <a16:creationId xmlns:a16="http://schemas.microsoft.com/office/drawing/2014/main" id="{FA6C82C0-A33D-5274-985D-16FC179A7C13}"/>
              </a:ext>
            </a:extLst>
          </p:cNvPr>
          <p:cNvSpPr txBox="1"/>
          <p:nvPr/>
        </p:nvSpPr>
        <p:spPr>
          <a:xfrm>
            <a:off x="1968062" y="3369241"/>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31" name="TextBox 30">
            <a:extLst>
              <a:ext uri="{FF2B5EF4-FFF2-40B4-BE49-F238E27FC236}">
                <a16:creationId xmlns:a16="http://schemas.microsoft.com/office/drawing/2014/main" id="{5F266065-D572-FAFB-C47B-1D8C5C9DAAB1}"/>
              </a:ext>
            </a:extLst>
          </p:cNvPr>
          <p:cNvSpPr txBox="1"/>
          <p:nvPr/>
        </p:nvSpPr>
        <p:spPr>
          <a:xfrm>
            <a:off x="472551" y="3918797"/>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32" name="Oval 31">
            <a:extLst>
              <a:ext uri="{FF2B5EF4-FFF2-40B4-BE49-F238E27FC236}">
                <a16:creationId xmlns:a16="http://schemas.microsoft.com/office/drawing/2014/main" id="{EC4B2D3B-0C9C-6D6F-4507-7699DFFA54FA}"/>
              </a:ext>
            </a:extLst>
          </p:cNvPr>
          <p:cNvSpPr/>
          <p:nvPr/>
        </p:nvSpPr>
        <p:spPr>
          <a:xfrm rot="228186">
            <a:off x="3333506" y="401343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53E3C81-C520-EAA0-4950-EF28C1359170}"/>
              </a:ext>
            </a:extLst>
          </p:cNvPr>
          <p:cNvSpPr txBox="1"/>
          <p:nvPr/>
        </p:nvSpPr>
        <p:spPr>
          <a:xfrm>
            <a:off x="246374" y="4483624"/>
            <a:ext cx="2958117"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Documentation &amp; Packaging</a:t>
            </a:r>
          </a:p>
        </p:txBody>
      </p:sp>
      <p:sp>
        <p:nvSpPr>
          <p:cNvPr id="34" name="Oval 33">
            <a:extLst>
              <a:ext uri="{FF2B5EF4-FFF2-40B4-BE49-F238E27FC236}">
                <a16:creationId xmlns:a16="http://schemas.microsoft.com/office/drawing/2014/main" id="{51C02994-F998-C2B0-7D71-9B5A77AFB794}"/>
              </a:ext>
            </a:extLst>
          </p:cNvPr>
          <p:cNvSpPr/>
          <p:nvPr/>
        </p:nvSpPr>
        <p:spPr>
          <a:xfrm rot="228186">
            <a:off x="3333506" y="456376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B435DF8D-5C62-2594-3AE8-4A7D8A26ECDA}"/>
              </a:ext>
            </a:extLst>
          </p:cNvPr>
          <p:cNvCxnSpPr>
            <a:cxnSpLocks/>
          </p:cNvCxnSpPr>
          <p:nvPr/>
        </p:nvCxnSpPr>
        <p:spPr>
          <a:xfrm flipH="1">
            <a:off x="3193809" y="2453242"/>
            <a:ext cx="12507" cy="2208979"/>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47" name="Graphic 46" descr="Handshake with solid fill">
            <a:extLst>
              <a:ext uri="{FF2B5EF4-FFF2-40B4-BE49-F238E27FC236}">
                <a16:creationId xmlns:a16="http://schemas.microsoft.com/office/drawing/2014/main" id="{B88E4006-97BD-8FF5-E18B-B21E4D871B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9675" y="3141474"/>
            <a:ext cx="914400" cy="914400"/>
          </a:xfrm>
          <a:prstGeom prst="rect">
            <a:avLst/>
          </a:prstGeom>
        </p:spPr>
      </p:pic>
      <p:sp>
        <p:nvSpPr>
          <p:cNvPr id="51" name="Oval 50">
            <a:extLst>
              <a:ext uri="{FF2B5EF4-FFF2-40B4-BE49-F238E27FC236}">
                <a16:creationId xmlns:a16="http://schemas.microsoft.com/office/drawing/2014/main" id="{BDDCF267-38AD-87BA-1870-8E79AE3BEC14}"/>
              </a:ext>
            </a:extLst>
          </p:cNvPr>
          <p:cNvSpPr/>
          <p:nvPr/>
        </p:nvSpPr>
        <p:spPr>
          <a:xfrm rot="228186">
            <a:off x="8331967" y="2552129"/>
            <a:ext cx="183468" cy="181615"/>
          </a:xfrm>
          <a:prstGeom prst="ellipse">
            <a:avLst/>
          </a:prstGeom>
          <a:solidFill>
            <a:schemeClr val="accent4">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E976162B-A85C-3904-7A73-0A63104DA708}"/>
              </a:ext>
            </a:extLst>
          </p:cNvPr>
          <p:cNvSpPr/>
          <p:nvPr/>
        </p:nvSpPr>
        <p:spPr>
          <a:xfrm rot="228186">
            <a:off x="8330313" y="3098839"/>
            <a:ext cx="183468" cy="181615"/>
          </a:xfrm>
          <a:prstGeom prst="ellipse">
            <a:avLst/>
          </a:prstGeom>
          <a:solidFill>
            <a:schemeClr val="accent4">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69C15284-6D29-1806-6B67-68EA3CFDA37E}"/>
              </a:ext>
            </a:extLst>
          </p:cNvPr>
          <p:cNvSpPr/>
          <p:nvPr/>
        </p:nvSpPr>
        <p:spPr>
          <a:xfrm rot="228186">
            <a:off x="8330313" y="3645136"/>
            <a:ext cx="183468" cy="181615"/>
          </a:xfrm>
          <a:prstGeom prst="ellipse">
            <a:avLst/>
          </a:prstGeom>
          <a:solidFill>
            <a:schemeClr val="accent4">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0948716A-7102-C0C0-FD3B-A408A404BC61}"/>
              </a:ext>
            </a:extLst>
          </p:cNvPr>
          <p:cNvSpPr txBox="1"/>
          <p:nvPr/>
        </p:nvSpPr>
        <p:spPr>
          <a:xfrm>
            <a:off x="8986119" y="2446757"/>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55" name="TextBox 54">
            <a:extLst>
              <a:ext uri="{FF2B5EF4-FFF2-40B4-BE49-F238E27FC236}">
                <a16:creationId xmlns:a16="http://schemas.microsoft.com/office/drawing/2014/main" id="{CAC0A56C-F544-0C0D-82F1-370325C1478D}"/>
              </a:ext>
            </a:extLst>
          </p:cNvPr>
          <p:cNvSpPr txBox="1"/>
          <p:nvPr/>
        </p:nvSpPr>
        <p:spPr>
          <a:xfrm>
            <a:off x="8986119" y="2978126"/>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56" name="TextBox 55">
            <a:extLst>
              <a:ext uri="{FF2B5EF4-FFF2-40B4-BE49-F238E27FC236}">
                <a16:creationId xmlns:a16="http://schemas.microsoft.com/office/drawing/2014/main" id="{5661A12F-A4ED-9644-5BD5-6BC65FDB2ACF}"/>
              </a:ext>
            </a:extLst>
          </p:cNvPr>
          <p:cNvSpPr txBox="1"/>
          <p:nvPr/>
        </p:nvSpPr>
        <p:spPr>
          <a:xfrm>
            <a:off x="8986118" y="3539764"/>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cxnSp>
        <p:nvCxnSpPr>
          <p:cNvPr id="61" name="Straight Connector 60">
            <a:extLst>
              <a:ext uri="{FF2B5EF4-FFF2-40B4-BE49-F238E27FC236}">
                <a16:creationId xmlns:a16="http://schemas.microsoft.com/office/drawing/2014/main" id="{7EC74490-1CC7-E788-6FF8-52994E1A19C6}"/>
              </a:ext>
            </a:extLst>
          </p:cNvPr>
          <p:cNvCxnSpPr>
            <a:cxnSpLocks/>
          </p:cNvCxnSpPr>
          <p:nvPr/>
        </p:nvCxnSpPr>
        <p:spPr>
          <a:xfrm>
            <a:off x="8751299" y="2631423"/>
            <a:ext cx="0" cy="1633128"/>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C3E46040-80E8-8779-AEB6-3B1EE0B06BB9}"/>
              </a:ext>
            </a:extLst>
          </p:cNvPr>
          <p:cNvSpPr/>
          <p:nvPr/>
        </p:nvSpPr>
        <p:spPr>
          <a:xfrm rot="228186">
            <a:off x="8330313" y="420677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B933AB8-955B-E89A-4781-AEEFDAF71920}"/>
              </a:ext>
            </a:extLst>
          </p:cNvPr>
          <p:cNvSpPr txBox="1"/>
          <p:nvPr/>
        </p:nvSpPr>
        <p:spPr>
          <a:xfrm>
            <a:off x="8986118" y="4101402"/>
            <a:ext cx="1721946"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 Services</a:t>
            </a:r>
          </a:p>
        </p:txBody>
      </p:sp>
      <p:sp>
        <p:nvSpPr>
          <p:cNvPr id="13" name="Oval 12">
            <a:extLst>
              <a:ext uri="{FF2B5EF4-FFF2-40B4-BE49-F238E27FC236}">
                <a16:creationId xmlns:a16="http://schemas.microsoft.com/office/drawing/2014/main" id="{E720111E-EC71-7F97-3E51-F6A4DCDAC46A}"/>
              </a:ext>
            </a:extLst>
          </p:cNvPr>
          <p:cNvSpPr/>
          <p:nvPr/>
        </p:nvSpPr>
        <p:spPr>
          <a:xfrm rot="228186">
            <a:off x="5849284" y="2603350"/>
            <a:ext cx="183468" cy="181615"/>
          </a:xfrm>
          <a:prstGeom prst="ellipse">
            <a:avLst/>
          </a:prstGeom>
          <a:solidFill>
            <a:schemeClr val="accent3">
              <a:lumMod val="60000"/>
              <a:lumOff val="4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1D9E146C-FFF9-92A0-4DBB-F5C457926D98}"/>
              </a:ext>
            </a:extLst>
          </p:cNvPr>
          <p:cNvSpPr/>
          <p:nvPr/>
        </p:nvSpPr>
        <p:spPr>
          <a:xfrm rot="228186">
            <a:off x="5936974" y="4534972"/>
            <a:ext cx="183468" cy="181615"/>
          </a:xfrm>
          <a:prstGeom prst="ellipse">
            <a:avLst/>
          </a:prstGeom>
          <a:solidFill>
            <a:schemeClr val="accent3">
              <a:lumMod val="60000"/>
              <a:lumOff val="4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23BFB503-690B-26FD-2C0E-9EE90045BB00}"/>
              </a:ext>
            </a:extLst>
          </p:cNvPr>
          <p:cNvSpPr txBox="1"/>
          <p:nvPr/>
        </p:nvSpPr>
        <p:spPr>
          <a:xfrm>
            <a:off x="5015255" y="4101402"/>
            <a:ext cx="201850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 of Design &amp; IP</a:t>
            </a:r>
          </a:p>
        </p:txBody>
      </p:sp>
      <p:sp>
        <p:nvSpPr>
          <p:cNvPr id="20" name="TextBox 19">
            <a:extLst>
              <a:ext uri="{FF2B5EF4-FFF2-40B4-BE49-F238E27FC236}">
                <a16:creationId xmlns:a16="http://schemas.microsoft.com/office/drawing/2014/main" id="{6DEB8E2A-8A31-D0E4-38DF-777548596F28}"/>
              </a:ext>
            </a:extLst>
          </p:cNvPr>
          <p:cNvSpPr txBox="1"/>
          <p:nvPr/>
        </p:nvSpPr>
        <p:spPr>
          <a:xfrm>
            <a:off x="4886693" y="2772142"/>
            <a:ext cx="227562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Expertise Relocation</a:t>
            </a:r>
          </a:p>
        </p:txBody>
      </p:sp>
      <p:sp>
        <p:nvSpPr>
          <p:cNvPr id="12" name="Left Bracket 11">
            <a:extLst>
              <a:ext uri="{FF2B5EF4-FFF2-40B4-BE49-F238E27FC236}">
                <a16:creationId xmlns:a16="http://schemas.microsoft.com/office/drawing/2014/main" id="{7506BDFE-A247-9CE5-4E8F-2CA5654907B5}"/>
              </a:ext>
            </a:extLst>
          </p:cNvPr>
          <p:cNvSpPr/>
          <p:nvPr/>
        </p:nvSpPr>
        <p:spPr>
          <a:xfrm rot="16200000">
            <a:off x="4440803" y="3501251"/>
            <a:ext cx="347393" cy="282001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ket 13">
            <a:extLst>
              <a:ext uri="{FF2B5EF4-FFF2-40B4-BE49-F238E27FC236}">
                <a16:creationId xmlns:a16="http://schemas.microsoft.com/office/drawing/2014/main" id="{FD43A45F-9B68-012D-27B0-2EEC73016B16}"/>
              </a:ext>
            </a:extLst>
          </p:cNvPr>
          <p:cNvSpPr/>
          <p:nvPr/>
        </p:nvSpPr>
        <p:spPr>
          <a:xfrm rot="16200000" flipH="1">
            <a:off x="7107011" y="885016"/>
            <a:ext cx="468488" cy="282020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C2EC9C4-B131-A2D5-1627-042A70378E88}"/>
              </a:ext>
            </a:extLst>
          </p:cNvPr>
          <p:cNvSpPr txBox="1"/>
          <p:nvPr/>
        </p:nvSpPr>
        <p:spPr>
          <a:xfrm>
            <a:off x="460274" y="5463758"/>
            <a:ext cx="5194937" cy="1200329"/>
          </a:xfrm>
          <a:prstGeom prst="rect">
            <a:avLst/>
          </a:prstGeom>
          <a:noFill/>
        </p:spPr>
        <p:txBody>
          <a:bodyPr wrap="square" rtlCol="0">
            <a:spAutoFit/>
          </a:bodyPr>
          <a:lstStyle/>
          <a:p>
            <a:pPr algn="ctr"/>
            <a:r>
              <a:rPr lang="en-US" dirty="0">
                <a:solidFill>
                  <a:schemeClr val="bg1"/>
                </a:solidFill>
              </a:rPr>
              <a:t>Product Crafts will own the design, development, prototyping, IP protection and deliverance of a ready-to-manufacture product that can be marketed and sold from day 1</a:t>
            </a:r>
          </a:p>
        </p:txBody>
      </p:sp>
      <p:sp>
        <p:nvSpPr>
          <p:cNvPr id="19" name="TextBox 18">
            <a:extLst>
              <a:ext uri="{FF2B5EF4-FFF2-40B4-BE49-F238E27FC236}">
                <a16:creationId xmlns:a16="http://schemas.microsoft.com/office/drawing/2014/main" id="{0D743B32-DD13-93D8-E758-660E17F4907C}"/>
              </a:ext>
            </a:extLst>
          </p:cNvPr>
          <p:cNvSpPr txBox="1"/>
          <p:nvPr/>
        </p:nvSpPr>
        <p:spPr>
          <a:xfrm>
            <a:off x="6272782" y="5430662"/>
            <a:ext cx="5194937" cy="1200329"/>
          </a:xfrm>
          <a:prstGeom prst="rect">
            <a:avLst/>
          </a:prstGeom>
          <a:noFill/>
        </p:spPr>
        <p:txBody>
          <a:bodyPr wrap="square" rtlCol="0">
            <a:spAutoFit/>
          </a:bodyPr>
          <a:lstStyle/>
          <a:p>
            <a:pPr algn="ctr"/>
            <a:r>
              <a:rPr lang="en-US" dirty="0">
                <a:solidFill>
                  <a:schemeClr val="bg1"/>
                </a:solidFill>
              </a:rPr>
              <a:t>Partner can start the production and sales post the sale of Design IP. Product Crafts will support with necessary kick start and post-production design services as required</a:t>
            </a:r>
          </a:p>
        </p:txBody>
      </p:sp>
    </p:spTree>
    <p:extLst>
      <p:ext uri="{BB962C8B-B14F-4D97-AF65-F5344CB8AC3E}">
        <p14:creationId xmlns:p14="http://schemas.microsoft.com/office/powerpoint/2010/main" val="378180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995448" y="740222"/>
            <a:ext cx="8794331"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Accelerate your Business Dominance with Product Crafts</a:t>
            </a:r>
          </a:p>
        </p:txBody>
      </p:sp>
      <p:sp>
        <p:nvSpPr>
          <p:cNvPr id="6" name="Oval 5">
            <a:extLst>
              <a:ext uri="{FF2B5EF4-FFF2-40B4-BE49-F238E27FC236}">
                <a16:creationId xmlns:a16="http://schemas.microsoft.com/office/drawing/2014/main" id="{11EB03E9-3086-29B8-B94A-4706D016C164}"/>
              </a:ext>
            </a:extLst>
          </p:cNvPr>
          <p:cNvSpPr/>
          <p:nvPr/>
        </p:nvSpPr>
        <p:spPr>
          <a:xfrm rot="228186">
            <a:off x="3695301" y="1732949"/>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D4AA99C5-BCCF-5F2E-5EE0-C553FF6D4759}"/>
              </a:ext>
            </a:extLst>
          </p:cNvPr>
          <p:cNvSpPr/>
          <p:nvPr/>
        </p:nvSpPr>
        <p:spPr>
          <a:xfrm rot="228186">
            <a:off x="3695301" y="228328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D42584B4-0C61-9088-DE56-CCDED81B19C5}"/>
              </a:ext>
            </a:extLst>
          </p:cNvPr>
          <p:cNvSpPr/>
          <p:nvPr/>
        </p:nvSpPr>
        <p:spPr>
          <a:xfrm rot="228186">
            <a:off x="3695301" y="283361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19242F09-C452-DD59-4385-21E7EA7F5D6A}"/>
              </a:ext>
            </a:extLst>
          </p:cNvPr>
          <p:cNvSpPr txBox="1"/>
          <p:nvPr/>
        </p:nvSpPr>
        <p:spPr>
          <a:xfrm>
            <a:off x="2716759" y="1634573"/>
            <a:ext cx="61266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a:t>
            </a:r>
          </a:p>
        </p:txBody>
      </p:sp>
      <p:sp>
        <p:nvSpPr>
          <p:cNvPr id="10" name="TextBox 9">
            <a:extLst>
              <a:ext uri="{FF2B5EF4-FFF2-40B4-BE49-F238E27FC236}">
                <a16:creationId xmlns:a16="http://schemas.microsoft.com/office/drawing/2014/main" id="{64053B27-550A-DA25-395D-D739209D589A}"/>
              </a:ext>
            </a:extLst>
          </p:cNvPr>
          <p:cNvSpPr txBox="1"/>
          <p:nvPr/>
        </p:nvSpPr>
        <p:spPr>
          <a:xfrm>
            <a:off x="2579515" y="2132748"/>
            <a:ext cx="85472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a:t>
            </a:r>
          </a:p>
        </p:txBody>
      </p:sp>
      <p:sp>
        <p:nvSpPr>
          <p:cNvPr id="11" name="TextBox 10">
            <a:extLst>
              <a:ext uri="{FF2B5EF4-FFF2-40B4-BE49-F238E27FC236}">
                <a16:creationId xmlns:a16="http://schemas.microsoft.com/office/drawing/2014/main" id="{4C91F3FA-DF76-0EFA-5393-35776B459577}"/>
              </a:ext>
            </a:extLst>
          </p:cNvPr>
          <p:cNvSpPr txBox="1"/>
          <p:nvPr/>
        </p:nvSpPr>
        <p:spPr>
          <a:xfrm>
            <a:off x="2329857" y="2739755"/>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12" name="TextBox 11">
            <a:extLst>
              <a:ext uri="{FF2B5EF4-FFF2-40B4-BE49-F238E27FC236}">
                <a16:creationId xmlns:a16="http://schemas.microsoft.com/office/drawing/2014/main" id="{F158B5A0-59A3-CA63-66D5-A074201DA802}"/>
              </a:ext>
            </a:extLst>
          </p:cNvPr>
          <p:cNvSpPr txBox="1"/>
          <p:nvPr/>
        </p:nvSpPr>
        <p:spPr>
          <a:xfrm>
            <a:off x="834346" y="3289311"/>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13" name="Oval 12">
            <a:extLst>
              <a:ext uri="{FF2B5EF4-FFF2-40B4-BE49-F238E27FC236}">
                <a16:creationId xmlns:a16="http://schemas.microsoft.com/office/drawing/2014/main" id="{F1C69871-4602-F5C0-C7CD-2690A08C806B}"/>
              </a:ext>
            </a:extLst>
          </p:cNvPr>
          <p:cNvSpPr/>
          <p:nvPr/>
        </p:nvSpPr>
        <p:spPr>
          <a:xfrm rot="228186">
            <a:off x="3695301" y="3383947"/>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 name="Straight Connector 15">
            <a:extLst>
              <a:ext uri="{FF2B5EF4-FFF2-40B4-BE49-F238E27FC236}">
                <a16:creationId xmlns:a16="http://schemas.microsoft.com/office/drawing/2014/main" id="{C95A5BBD-106A-2FD4-791D-5537B678CE40}"/>
              </a:ext>
            </a:extLst>
          </p:cNvPr>
          <p:cNvCxnSpPr>
            <a:cxnSpLocks/>
          </p:cNvCxnSpPr>
          <p:nvPr/>
        </p:nvCxnSpPr>
        <p:spPr>
          <a:xfrm flipH="1">
            <a:off x="3555604" y="1851892"/>
            <a:ext cx="12507" cy="1798494"/>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882" y="2285088"/>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34174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288845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434750"/>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347914" y="2236371"/>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347914" y="2767740"/>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347913" y="3329378"/>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9113094" y="1959733"/>
            <a:ext cx="0" cy="1633128"/>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2DFF59E-29DE-C2E2-A088-2816D36E1C10}"/>
              </a:ext>
            </a:extLst>
          </p:cNvPr>
          <p:cNvSpPr/>
          <p:nvPr/>
        </p:nvSpPr>
        <p:spPr>
          <a:xfrm rot="228186">
            <a:off x="8791891" y="180375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348636" y="1698380"/>
            <a:ext cx="1721946"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1973864"/>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13483" y="3469387"/>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77050" y="3035817"/>
            <a:ext cx="201850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142656"/>
            <a:ext cx="227562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733327" y="2504937"/>
            <a:ext cx="406375" cy="274045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2" name="Left Bracket 31">
            <a:extLst>
              <a:ext uri="{FF2B5EF4-FFF2-40B4-BE49-F238E27FC236}">
                <a16:creationId xmlns:a16="http://schemas.microsoft.com/office/drawing/2014/main" id="{AA8E1556-A549-D354-26E5-57848073D4E8}"/>
              </a:ext>
            </a:extLst>
          </p:cNvPr>
          <p:cNvSpPr/>
          <p:nvPr/>
        </p:nvSpPr>
        <p:spPr>
          <a:xfrm rot="16200000" flipH="1">
            <a:off x="7468806" y="255530"/>
            <a:ext cx="468488" cy="282020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721457" y="4803906"/>
            <a:ext cx="5552648"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Product Crafts will deliver the design, development, prototyping, IP protection of ready-to-manufacture products that can be marketed and sold from day 1</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44907"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Customer can start the production and sales post the sale of Design IP. Product Crafts will support with necessary kick start and post-production design services as required</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507180"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194239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eft Bracket 31">
            <a:extLst>
              <a:ext uri="{FF2B5EF4-FFF2-40B4-BE49-F238E27FC236}">
                <a16:creationId xmlns:a16="http://schemas.microsoft.com/office/drawing/2014/main" id="{AA8E1556-A549-D354-26E5-57848073D4E8}"/>
              </a:ext>
            </a:extLst>
          </p:cNvPr>
          <p:cNvSpPr/>
          <p:nvPr/>
        </p:nvSpPr>
        <p:spPr>
          <a:xfrm rot="16200000" flipH="1">
            <a:off x="7349200" y="375136"/>
            <a:ext cx="468488" cy="2580993"/>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8873941" y="1959733"/>
            <a:ext cx="0" cy="1633128"/>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5A5BBD-106A-2FD4-791D-5537B678CE40}"/>
              </a:ext>
            </a:extLst>
          </p:cNvPr>
          <p:cNvCxnSpPr>
            <a:cxnSpLocks/>
          </p:cNvCxnSpPr>
          <p:nvPr/>
        </p:nvCxnSpPr>
        <p:spPr>
          <a:xfrm flipH="1">
            <a:off x="3766621" y="1851892"/>
            <a:ext cx="12507" cy="1798494"/>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614FE29-F4CA-B45A-F468-EEA678DA65F7}"/>
              </a:ext>
            </a:extLst>
          </p:cNvPr>
          <p:cNvSpPr txBox="1"/>
          <p:nvPr/>
        </p:nvSpPr>
        <p:spPr>
          <a:xfrm>
            <a:off x="995448" y="740222"/>
            <a:ext cx="8794331"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Accelerate your Business Dominance with Product Crafts</a:t>
            </a:r>
          </a:p>
        </p:txBody>
      </p:sp>
      <p:sp>
        <p:nvSpPr>
          <p:cNvPr id="6" name="Oval 5">
            <a:extLst>
              <a:ext uri="{FF2B5EF4-FFF2-40B4-BE49-F238E27FC236}">
                <a16:creationId xmlns:a16="http://schemas.microsoft.com/office/drawing/2014/main" id="{11EB03E9-3086-29B8-B94A-4706D016C164}"/>
              </a:ext>
            </a:extLst>
          </p:cNvPr>
          <p:cNvSpPr/>
          <p:nvPr/>
        </p:nvSpPr>
        <p:spPr>
          <a:xfrm rot="228186">
            <a:off x="3695301" y="1732949"/>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D4AA99C5-BCCF-5F2E-5EE0-C553FF6D4759}"/>
              </a:ext>
            </a:extLst>
          </p:cNvPr>
          <p:cNvSpPr/>
          <p:nvPr/>
        </p:nvSpPr>
        <p:spPr>
          <a:xfrm rot="228186">
            <a:off x="3695301" y="228328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D42584B4-0C61-9088-DE56-CCDED81B19C5}"/>
              </a:ext>
            </a:extLst>
          </p:cNvPr>
          <p:cNvSpPr/>
          <p:nvPr/>
        </p:nvSpPr>
        <p:spPr>
          <a:xfrm rot="228186">
            <a:off x="3695301" y="283361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19242F09-C452-DD59-4385-21E7EA7F5D6A}"/>
              </a:ext>
            </a:extLst>
          </p:cNvPr>
          <p:cNvSpPr txBox="1"/>
          <p:nvPr/>
        </p:nvSpPr>
        <p:spPr>
          <a:xfrm>
            <a:off x="1619010" y="1621920"/>
            <a:ext cx="1936749"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Ideation &amp; Design</a:t>
            </a:r>
          </a:p>
        </p:txBody>
      </p:sp>
      <p:sp>
        <p:nvSpPr>
          <p:cNvPr id="11" name="TextBox 10">
            <a:extLst>
              <a:ext uri="{FF2B5EF4-FFF2-40B4-BE49-F238E27FC236}">
                <a16:creationId xmlns:a16="http://schemas.microsoft.com/office/drawing/2014/main" id="{4C91F3FA-DF76-0EFA-5393-35776B459577}"/>
              </a:ext>
            </a:extLst>
          </p:cNvPr>
          <p:cNvSpPr txBox="1"/>
          <p:nvPr/>
        </p:nvSpPr>
        <p:spPr>
          <a:xfrm>
            <a:off x="2390696" y="2165586"/>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12" name="TextBox 11">
            <a:extLst>
              <a:ext uri="{FF2B5EF4-FFF2-40B4-BE49-F238E27FC236}">
                <a16:creationId xmlns:a16="http://schemas.microsoft.com/office/drawing/2014/main" id="{F158B5A0-59A3-CA63-66D5-A074201DA802}"/>
              </a:ext>
            </a:extLst>
          </p:cNvPr>
          <p:cNvSpPr txBox="1"/>
          <p:nvPr/>
        </p:nvSpPr>
        <p:spPr>
          <a:xfrm>
            <a:off x="834501" y="2709252"/>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13" name="Oval 12">
            <a:extLst>
              <a:ext uri="{FF2B5EF4-FFF2-40B4-BE49-F238E27FC236}">
                <a16:creationId xmlns:a16="http://schemas.microsoft.com/office/drawing/2014/main" id="{F1C69871-4602-F5C0-C7CD-2690A08C806B}"/>
              </a:ext>
            </a:extLst>
          </p:cNvPr>
          <p:cNvSpPr/>
          <p:nvPr/>
        </p:nvSpPr>
        <p:spPr>
          <a:xfrm rot="228186">
            <a:off x="3695301" y="3383947"/>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882" y="2285088"/>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34174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288845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434750"/>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066561" y="2236371"/>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066561" y="2767740"/>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066560" y="3329378"/>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sp>
        <p:nvSpPr>
          <p:cNvPr id="25" name="Oval 24">
            <a:extLst>
              <a:ext uri="{FF2B5EF4-FFF2-40B4-BE49-F238E27FC236}">
                <a16:creationId xmlns:a16="http://schemas.microsoft.com/office/drawing/2014/main" id="{52DFF59E-29DE-C2E2-A088-2816D36E1C10}"/>
              </a:ext>
            </a:extLst>
          </p:cNvPr>
          <p:cNvSpPr/>
          <p:nvPr/>
        </p:nvSpPr>
        <p:spPr>
          <a:xfrm rot="228186">
            <a:off x="8791891" y="1803752"/>
            <a:ext cx="183468" cy="181615"/>
          </a:xfrm>
          <a:prstGeom prst="ellipse">
            <a:avLst/>
          </a:prstGeom>
          <a:solidFill>
            <a:schemeClr val="accent2"/>
          </a:solidFill>
          <a:ln w="38100">
            <a:solidFill>
              <a:schemeClr val="accent3"/>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067283" y="1698380"/>
            <a:ext cx="1721946"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1973864"/>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13483" y="3469387"/>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77050" y="3035817"/>
            <a:ext cx="201850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142656"/>
            <a:ext cx="227562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833495" y="2605105"/>
            <a:ext cx="406375" cy="2540120"/>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749593" y="4803906"/>
            <a:ext cx="5650776"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Product Crafts will take ownership of the design, development, prototyping, &amp; IP protection of ready-to-manufacture products that can be marketed and sold</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44907"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Customer can start the production and sales post the sale of Design IP. Product Crafts will support with necessary kick start and post-production design services as required</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535316"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extBox 1">
            <a:extLst>
              <a:ext uri="{FF2B5EF4-FFF2-40B4-BE49-F238E27FC236}">
                <a16:creationId xmlns:a16="http://schemas.microsoft.com/office/drawing/2014/main" id="{6918EADF-DE1E-24DA-D818-5C2DDBE8FC46}"/>
              </a:ext>
            </a:extLst>
          </p:cNvPr>
          <p:cNvSpPr txBox="1"/>
          <p:nvPr/>
        </p:nvSpPr>
        <p:spPr>
          <a:xfrm>
            <a:off x="588164" y="3252918"/>
            <a:ext cx="2958117"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Documentation &amp; Packaging</a:t>
            </a:r>
          </a:p>
        </p:txBody>
      </p:sp>
    </p:spTree>
    <p:extLst>
      <p:ext uri="{BB962C8B-B14F-4D97-AF65-F5344CB8AC3E}">
        <p14:creationId xmlns:p14="http://schemas.microsoft.com/office/powerpoint/2010/main" val="802061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eft Bracket 31">
            <a:extLst>
              <a:ext uri="{FF2B5EF4-FFF2-40B4-BE49-F238E27FC236}">
                <a16:creationId xmlns:a16="http://schemas.microsoft.com/office/drawing/2014/main" id="{AA8E1556-A549-D354-26E5-57848073D4E8}"/>
              </a:ext>
            </a:extLst>
          </p:cNvPr>
          <p:cNvSpPr/>
          <p:nvPr/>
        </p:nvSpPr>
        <p:spPr>
          <a:xfrm rot="16200000" flipH="1">
            <a:off x="7349200" y="375136"/>
            <a:ext cx="468488" cy="2580993"/>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8873941" y="1959733"/>
            <a:ext cx="0" cy="1633128"/>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614FE29-F4CA-B45A-F468-EEA678DA65F7}"/>
              </a:ext>
            </a:extLst>
          </p:cNvPr>
          <p:cNvSpPr txBox="1"/>
          <p:nvPr/>
        </p:nvSpPr>
        <p:spPr>
          <a:xfrm>
            <a:off x="995448" y="740222"/>
            <a:ext cx="6814686"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Launch the product of your choice on Day 1</a:t>
            </a:r>
          </a:p>
        </p:txBody>
      </p: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882" y="2285088"/>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34174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288845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434750"/>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066561" y="2236371"/>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066561" y="2767740"/>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066560" y="3329378"/>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sp>
        <p:nvSpPr>
          <p:cNvPr id="25" name="Oval 24">
            <a:extLst>
              <a:ext uri="{FF2B5EF4-FFF2-40B4-BE49-F238E27FC236}">
                <a16:creationId xmlns:a16="http://schemas.microsoft.com/office/drawing/2014/main" id="{52DFF59E-29DE-C2E2-A088-2816D36E1C10}"/>
              </a:ext>
            </a:extLst>
          </p:cNvPr>
          <p:cNvSpPr/>
          <p:nvPr/>
        </p:nvSpPr>
        <p:spPr>
          <a:xfrm rot="228186">
            <a:off x="8791891" y="1803752"/>
            <a:ext cx="183468" cy="181615"/>
          </a:xfrm>
          <a:prstGeom prst="ellipse">
            <a:avLst/>
          </a:prstGeom>
          <a:solidFill>
            <a:schemeClr val="accent2"/>
          </a:solidFill>
          <a:ln w="38100">
            <a:solidFill>
              <a:schemeClr val="accent3"/>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067283" y="1698380"/>
            <a:ext cx="1721946"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1973864"/>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13483" y="3469387"/>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77050" y="3035817"/>
            <a:ext cx="201850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142656"/>
            <a:ext cx="227562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833495" y="2605105"/>
            <a:ext cx="406375" cy="2540120"/>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749593" y="4803906"/>
            <a:ext cx="5650776"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Browse our Gallery of Product Designs and select the product of your interest. We will transfer the full product design, IP and rights for you to launch the production and sales on day 1</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44907"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You can start the production and sales post the sale of Design IP. Product Crafts will support with necessary kick start and post-production design services as required</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535316"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829AA413-9AFB-207D-1F91-CD65AD957919}"/>
              </a:ext>
            </a:extLst>
          </p:cNvPr>
          <p:cNvGrpSpPr/>
          <p:nvPr/>
        </p:nvGrpSpPr>
        <p:grpSpPr>
          <a:xfrm>
            <a:off x="2911599" y="1453169"/>
            <a:ext cx="1573060" cy="2267145"/>
            <a:chOff x="1493587" y="1349155"/>
            <a:chExt cx="1573060" cy="2267145"/>
          </a:xfrm>
        </p:grpSpPr>
        <p:sp>
          <p:nvSpPr>
            <p:cNvPr id="3" name="Rectangle: Rounded Corners 2">
              <a:extLst>
                <a:ext uri="{FF2B5EF4-FFF2-40B4-BE49-F238E27FC236}">
                  <a16:creationId xmlns:a16="http://schemas.microsoft.com/office/drawing/2014/main" id="{F75FF5C2-B914-53CA-E08D-0C941707DA2E}"/>
                </a:ext>
              </a:extLst>
            </p:cNvPr>
            <p:cNvSpPr/>
            <p:nvPr/>
          </p:nvSpPr>
          <p:spPr>
            <a:xfrm>
              <a:off x="1493587" y="1349155"/>
              <a:ext cx="489690" cy="52321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300BFCFF-57B3-10A4-D674-2A6E30C8B932}"/>
                </a:ext>
              </a:extLst>
            </p:cNvPr>
            <p:cNvSpPr/>
            <p:nvPr/>
          </p:nvSpPr>
          <p:spPr>
            <a:xfrm>
              <a:off x="2030572"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36251EE-0580-6C50-1CBB-EA34BA4D8B0E}"/>
                </a:ext>
              </a:extLst>
            </p:cNvPr>
            <p:cNvSpPr/>
            <p:nvPr/>
          </p:nvSpPr>
          <p:spPr>
            <a:xfrm>
              <a:off x="2567556" y="1349155"/>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010D0FF-40CF-C07F-BF42-73FF61D16F24}"/>
                </a:ext>
              </a:extLst>
            </p:cNvPr>
            <p:cNvSpPr/>
            <p:nvPr/>
          </p:nvSpPr>
          <p:spPr>
            <a:xfrm>
              <a:off x="1502988"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DDCEAEA-A815-0992-8E33-B86160FC9760}"/>
                </a:ext>
              </a:extLst>
            </p:cNvPr>
            <p:cNvSpPr/>
            <p:nvPr/>
          </p:nvSpPr>
          <p:spPr>
            <a:xfrm>
              <a:off x="2039973"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460E79BC-DD3D-EB0D-FB54-ABE0AB3C4AD6}"/>
                </a:ext>
              </a:extLst>
            </p:cNvPr>
            <p:cNvSpPr/>
            <p:nvPr/>
          </p:nvSpPr>
          <p:spPr>
            <a:xfrm>
              <a:off x="2576957" y="1926076"/>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D8D3ADC5-A4B6-BFC6-979F-69EB766362B5}"/>
                </a:ext>
              </a:extLst>
            </p:cNvPr>
            <p:cNvSpPr/>
            <p:nvPr/>
          </p:nvSpPr>
          <p:spPr>
            <a:xfrm>
              <a:off x="1493587"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AA901C8E-34EC-FF29-5691-ED8BC4AEF4A2}"/>
                </a:ext>
              </a:extLst>
            </p:cNvPr>
            <p:cNvSpPr/>
            <p:nvPr/>
          </p:nvSpPr>
          <p:spPr>
            <a:xfrm>
              <a:off x="2030572"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F4F9221C-D93A-48A1-81B4-CE0D30E6C92E}"/>
                </a:ext>
              </a:extLst>
            </p:cNvPr>
            <p:cNvSpPr/>
            <p:nvPr/>
          </p:nvSpPr>
          <p:spPr>
            <a:xfrm>
              <a:off x="2567556" y="251661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FB3D5539-68C4-32D5-3D2E-51227DB6F962}"/>
                </a:ext>
              </a:extLst>
            </p:cNvPr>
            <p:cNvSpPr/>
            <p:nvPr/>
          </p:nvSpPr>
          <p:spPr>
            <a:xfrm>
              <a:off x="1502988"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2ABEDB4-52A0-D070-CFC3-EE040DFEB52E}"/>
                </a:ext>
              </a:extLst>
            </p:cNvPr>
            <p:cNvSpPr/>
            <p:nvPr/>
          </p:nvSpPr>
          <p:spPr>
            <a:xfrm>
              <a:off x="2039973"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6DD066A6-2085-30A0-C79E-3B5103257043}"/>
                </a:ext>
              </a:extLst>
            </p:cNvPr>
            <p:cNvSpPr/>
            <p:nvPr/>
          </p:nvSpPr>
          <p:spPr>
            <a:xfrm>
              <a:off x="2576957" y="3093081"/>
              <a:ext cx="489690" cy="52321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Graphic 49" descr="Thumbs up sign with solid fill">
            <a:extLst>
              <a:ext uri="{FF2B5EF4-FFF2-40B4-BE49-F238E27FC236}">
                <a16:creationId xmlns:a16="http://schemas.microsoft.com/office/drawing/2014/main" id="{C9D96B12-10E3-B2BD-7983-42540374C3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3114" y="1503523"/>
            <a:ext cx="420039" cy="420039"/>
          </a:xfrm>
          <a:prstGeom prst="rect">
            <a:avLst/>
          </a:prstGeom>
        </p:spPr>
      </p:pic>
    </p:spTree>
    <p:extLst>
      <p:ext uri="{BB962C8B-B14F-4D97-AF65-F5344CB8AC3E}">
        <p14:creationId xmlns:p14="http://schemas.microsoft.com/office/powerpoint/2010/main" val="214624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995448" y="740222"/>
            <a:ext cx="9427453"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Invest into Product IPs and Secure your Business Aspirations</a:t>
            </a:r>
          </a:p>
        </p:txBody>
      </p:sp>
    </p:spTree>
    <p:extLst>
      <p:ext uri="{BB962C8B-B14F-4D97-AF65-F5344CB8AC3E}">
        <p14:creationId xmlns:p14="http://schemas.microsoft.com/office/powerpoint/2010/main" val="332073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995448" y="740222"/>
            <a:ext cx="8794331"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Accelerate your Business Dominance with Product Crafts</a:t>
            </a:r>
          </a:p>
        </p:txBody>
      </p:sp>
      <p:sp>
        <p:nvSpPr>
          <p:cNvPr id="6" name="Oval 5">
            <a:extLst>
              <a:ext uri="{FF2B5EF4-FFF2-40B4-BE49-F238E27FC236}">
                <a16:creationId xmlns:a16="http://schemas.microsoft.com/office/drawing/2014/main" id="{11EB03E9-3086-29B8-B94A-4706D016C164}"/>
              </a:ext>
            </a:extLst>
          </p:cNvPr>
          <p:cNvSpPr/>
          <p:nvPr/>
        </p:nvSpPr>
        <p:spPr>
          <a:xfrm rot="228186">
            <a:off x="3695301" y="173294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D4AA99C5-BCCF-5F2E-5EE0-C553FF6D4759}"/>
              </a:ext>
            </a:extLst>
          </p:cNvPr>
          <p:cNvSpPr/>
          <p:nvPr/>
        </p:nvSpPr>
        <p:spPr>
          <a:xfrm rot="228186">
            <a:off x="3695301" y="228328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D42584B4-0C61-9088-DE56-CCDED81B19C5}"/>
              </a:ext>
            </a:extLst>
          </p:cNvPr>
          <p:cNvSpPr/>
          <p:nvPr/>
        </p:nvSpPr>
        <p:spPr>
          <a:xfrm rot="228186">
            <a:off x="3695301" y="283361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19242F09-C452-DD59-4385-21E7EA7F5D6A}"/>
              </a:ext>
            </a:extLst>
          </p:cNvPr>
          <p:cNvSpPr txBox="1"/>
          <p:nvPr/>
        </p:nvSpPr>
        <p:spPr>
          <a:xfrm>
            <a:off x="2716759" y="1634573"/>
            <a:ext cx="61266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a:t>
            </a:r>
          </a:p>
        </p:txBody>
      </p:sp>
      <p:sp>
        <p:nvSpPr>
          <p:cNvPr id="10" name="TextBox 9">
            <a:extLst>
              <a:ext uri="{FF2B5EF4-FFF2-40B4-BE49-F238E27FC236}">
                <a16:creationId xmlns:a16="http://schemas.microsoft.com/office/drawing/2014/main" id="{64053B27-550A-DA25-395D-D739209D589A}"/>
              </a:ext>
            </a:extLst>
          </p:cNvPr>
          <p:cNvSpPr txBox="1"/>
          <p:nvPr/>
        </p:nvSpPr>
        <p:spPr>
          <a:xfrm>
            <a:off x="2579515" y="2132748"/>
            <a:ext cx="85472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a:t>
            </a:r>
          </a:p>
        </p:txBody>
      </p:sp>
      <p:sp>
        <p:nvSpPr>
          <p:cNvPr id="11" name="TextBox 10">
            <a:extLst>
              <a:ext uri="{FF2B5EF4-FFF2-40B4-BE49-F238E27FC236}">
                <a16:creationId xmlns:a16="http://schemas.microsoft.com/office/drawing/2014/main" id="{4C91F3FA-DF76-0EFA-5393-35776B459577}"/>
              </a:ext>
            </a:extLst>
          </p:cNvPr>
          <p:cNvSpPr txBox="1"/>
          <p:nvPr/>
        </p:nvSpPr>
        <p:spPr>
          <a:xfrm>
            <a:off x="2329857" y="2739755"/>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12" name="TextBox 11">
            <a:extLst>
              <a:ext uri="{FF2B5EF4-FFF2-40B4-BE49-F238E27FC236}">
                <a16:creationId xmlns:a16="http://schemas.microsoft.com/office/drawing/2014/main" id="{F158B5A0-59A3-CA63-66D5-A074201DA802}"/>
              </a:ext>
            </a:extLst>
          </p:cNvPr>
          <p:cNvSpPr txBox="1"/>
          <p:nvPr/>
        </p:nvSpPr>
        <p:spPr>
          <a:xfrm>
            <a:off x="834346" y="3289311"/>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13" name="Oval 12">
            <a:extLst>
              <a:ext uri="{FF2B5EF4-FFF2-40B4-BE49-F238E27FC236}">
                <a16:creationId xmlns:a16="http://schemas.microsoft.com/office/drawing/2014/main" id="{F1C69871-4602-F5C0-C7CD-2690A08C806B}"/>
              </a:ext>
            </a:extLst>
          </p:cNvPr>
          <p:cNvSpPr/>
          <p:nvPr/>
        </p:nvSpPr>
        <p:spPr>
          <a:xfrm rot="228186">
            <a:off x="3695301" y="3383947"/>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C6E8D6AB-1E03-1DEE-1BE3-CEFA3CCEED34}"/>
              </a:ext>
            </a:extLst>
          </p:cNvPr>
          <p:cNvSpPr txBox="1"/>
          <p:nvPr/>
        </p:nvSpPr>
        <p:spPr>
          <a:xfrm>
            <a:off x="608169" y="3854138"/>
            <a:ext cx="2958117"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Documentation &amp; Packaging</a:t>
            </a:r>
          </a:p>
        </p:txBody>
      </p:sp>
      <p:sp>
        <p:nvSpPr>
          <p:cNvPr id="15" name="Oval 14">
            <a:extLst>
              <a:ext uri="{FF2B5EF4-FFF2-40B4-BE49-F238E27FC236}">
                <a16:creationId xmlns:a16="http://schemas.microsoft.com/office/drawing/2014/main" id="{34AA9AA0-D532-A103-C4EA-48350A285D26}"/>
              </a:ext>
            </a:extLst>
          </p:cNvPr>
          <p:cNvSpPr/>
          <p:nvPr/>
        </p:nvSpPr>
        <p:spPr>
          <a:xfrm rot="228186">
            <a:off x="3695301" y="3934279"/>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 name="Straight Connector 15">
            <a:extLst>
              <a:ext uri="{FF2B5EF4-FFF2-40B4-BE49-F238E27FC236}">
                <a16:creationId xmlns:a16="http://schemas.microsoft.com/office/drawing/2014/main" id="{C95A5BBD-106A-2FD4-791D-5537B678CE40}"/>
              </a:ext>
            </a:extLst>
          </p:cNvPr>
          <p:cNvCxnSpPr>
            <a:cxnSpLocks/>
          </p:cNvCxnSpPr>
          <p:nvPr/>
        </p:nvCxnSpPr>
        <p:spPr>
          <a:xfrm flipH="1">
            <a:off x="3555604" y="1823756"/>
            <a:ext cx="12507" cy="2208979"/>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470" y="2511988"/>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34174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2888453"/>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434750"/>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347914" y="2236371"/>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347914" y="2767740"/>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347913" y="3329378"/>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9113094" y="2001937"/>
            <a:ext cx="0" cy="1633128"/>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2DFF59E-29DE-C2E2-A088-2816D36E1C10}"/>
              </a:ext>
            </a:extLst>
          </p:cNvPr>
          <p:cNvSpPr/>
          <p:nvPr/>
        </p:nvSpPr>
        <p:spPr>
          <a:xfrm rot="228186">
            <a:off x="8791891" y="1803752"/>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348636" y="1698380"/>
            <a:ext cx="1721946"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1973864"/>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41619" y="3905486"/>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77050" y="3471916"/>
            <a:ext cx="201850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142656"/>
            <a:ext cx="227562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733327" y="2941036"/>
            <a:ext cx="406375" cy="274045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2" name="Left Bracket 31">
            <a:extLst>
              <a:ext uri="{FF2B5EF4-FFF2-40B4-BE49-F238E27FC236}">
                <a16:creationId xmlns:a16="http://schemas.microsoft.com/office/drawing/2014/main" id="{AA8E1556-A549-D354-26E5-57848073D4E8}"/>
              </a:ext>
            </a:extLst>
          </p:cNvPr>
          <p:cNvSpPr/>
          <p:nvPr/>
        </p:nvSpPr>
        <p:spPr>
          <a:xfrm rot="16200000" flipH="1">
            <a:off x="7468806" y="255530"/>
            <a:ext cx="468488" cy="282020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777728" y="4803906"/>
            <a:ext cx="5606852"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Product Crafts will take ownership of the design, development, prototyping, &amp; IP protection for deliverance of  ready-to-manufacture products that can be marketed and sold</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44907"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Customer can start the production and sales post the sale of Design IP. Product Crafts will support with necessary kick start and post-production design services as required</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563451"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754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4FE29-F4CA-B45A-F468-EEA678DA65F7}"/>
              </a:ext>
            </a:extLst>
          </p:cNvPr>
          <p:cNvSpPr txBox="1"/>
          <p:nvPr/>
        </p:nvSpPr>
        <p:spPr>
          <a:xfrm>
            <a:off x="995448" y="740222"/>
            <a:ext cx="8794331"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Accelerate your Business Dominance with Product Crafts</a:t>
            </a:r>
          </a:p>
        </p:txBody>
      </p:sp>
      <p:sp>
        <p:nvSpPr>
          <p:cNvPr id="6" name="Oval 5">
            <a:extLst>
              <a:ext uri="{FF2B5EF4-FFF2-40B4-BE49-F238E27FC236}">
                <a16:creationId xmlns:a16="http://schemas.microsoft.com/office/drawing/2014/main" id="{11EB03E9-3086-29B8-B94A-4706D016C164}"/>
              </a:ext>
            </a:extLst>
          </p:cNvPr>
          <p:cNvSpPr/>
          <p:nvPr/>
        </p:nvSpPr>
        <p:spPr>
          <a:xfrm rot="228186">
            <a:off x="3695301" y="176108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D4AA99C5-BCCF-5F2E-5EE0-C553FF6D4759}"/>
              </a:ext>
            </a:extLst>
          </p:cNvPr>
          <p:cNvSpPr/>
          <p:nvPr/>
        </p:nvSpPr>
        <p:spPr>
          <a:xfrm rot="228186">
            <a:off x="3695301" y="231141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D42584B4-0C61-9088-DE56-CCDED81B19C5}"/>
              </a:ext>
            </a:extLst>
          </p:cNvPr>
          <p:cNvSpPr/>
          <p:nvPr/>
        </p:nvSpPr>
        <p:spPr>
          <a:xfrm rot="228186">
            <a:off x="3695301" y="2861750"/>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19242F09-C452-DD59-4385-21E7EA7F5D6A}"/>
              </a:ext>
            </a:extLst>
          </p:cNvPr>
          <p:cNvSpPr txBox="1"/>
          <p:nvPr/>
        </p:nvSpPr>
        <p:spPr>
          <a:xfrm>
            <a:off x="2716759" y="1662709"/>
            <a:ext cx="61266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a:t>
            </a:r>
          </a:p>
        </p:txBody>
      </p:sp>
      <p:sp>
        <p:nvSpPr>
          <p:cNvPr id="10" name="TextBox 9">
            <a:extLst>
              <a:ext uri="{FF2B5EF4-FFF2-40B4-BE49-F238E27FC236}">
                <a16:creationId xmlns:a16="http://schemas.microsoft.com/office/drawing/2014/main" id="{64053B27-550A-DA25-395D-D739209D589A}"/>
              </a:ext>
            </a:extLst>
          </p:cNvPr>
          <p:cNvSpPr txBox="1"/>
          <p:nvPr/>
        </p:nvSpPr>
        <p:spPr>
          <a:xfrm>
            <a:off x="2579515" y="2160884"/>
            <a:ext cx="85472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a:t>
            </a:r>
          </a:p>
        </p:txBody>
      </p:sp>
      <p:sp>
        <p:nvSpPr>
          <p:cNvPr id="11" name="TextBox 10">
            <a:extLst>
              <a:ext uri="{FF2B5EF4-FFF2-40B4-BE49-F238E27FC236}">
                <a16:creationId xmlns:a16="http://schemas.microsoft.com/office/drawing/2014/main" id="{4C91F3FA-DF76-0EFA-5393-35776B459577}"/>
              </a:ext>
            </a:extLst>
          </p:cNvPr>
          <p:cNvSpPr txBox="1"/>
          <p:nvPr/>
        </p:nvSpPr>
        <p:spPr>
          <a:xfrm>
            <a:off x="2329857" y="2767891"/>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12" name="TextBox 11">
            <a:extLst>
              <a:ext uri="{FF2B5EF4-FFF2-40B4-BE49-F238E27FC236}">
                <a16:creationId xmlns:a16="http://schemas.microsoft.com/office/drawing/2014/main" id="{F158B5A0-59A3-CA63-66D5-A074201DA802}"/>
              </a:ext>
            </a:extLst>
          </p:cNvPr>
          <p:cNvSpPr txBox="1"/>
          <p:nvPr/>
        </p:nvSpPr>
        <p:spPr>
          <a:xfrm>
            <a:off x="834346" y="3317447"/>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13" name="Oval 12">
            <a:extLst>
              <a:ext uri="{FF2B5EF4-FFF2-40B4-BE49-F238E27FC236}">
                <a16:creationId xmlns:a16="http://schemas.microsoft.com/office/drawing/2014/main" id="{F1C69871-4602-F5C0-C7CD-2690A08C806B}"/>
              </a:ext>
            </a:extLst>
          </p:cNvPr>
          <p:cNvSpPr/>
          <p:nvPr/>
        </p:nvSpPr>
        <p:spPr>
          <a:xfrm rot="228186">
            <a:off x="3695301" y="341208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 name="Straight Connector 15">
            <a:extLst>
              <a:ext uri="{FF2B5EF4-FFF2-40B4-BE49-F238E27FC236}">
                <a16:creationId xmlns:a16="http://schemas.microsoft.com/office/drawing/2014/main" id="{C95A5BBD-106A-2FD4-791D-5537B678CE40}"/>
              </a:ext>
            </a:extLst>
          </p:cNvPr>
          <p:cNvCxnSpPr>
            <a:cxnSpLocks/>
          </p:cNvCxnSpPr>
          <p:nvPr/>
        </p:nvCxnSpPr>
        <p:spPr>
          <a:xfrm>
            <a:off x="3568111" y="1851892"/>
            <a:ext cx="0" cy="1874954"/>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17" name="Graphic 16" descr="Handshake with solid fill">
            <a:extLst>
              <a:ext uri="{FF2B5EF4-FFF2-40B4-BE49-F238E27FC236}">
                <a16:creationId xmlns:a16="http://schemas.microsoft.com/office/drawing/2014/main" id="{2360C56B-E6E3-683F-EFF7-71FA6E4C5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3637" y="2332169"/>
            <a:ext cx="914400" cy="914400"/>
          </a:xfrm>
          <a:prstGeom prst="rect">
            <a:avLst/>
          </a:prstGeom>
        </p:spPr>
      </p:pic>
      <p:sp>
        <p:nvSpPr>
          <p:cNvPr id="18" name="Oval 17">
            <a:extLst>
              <a:ext uri="{FF2B5EF4-FFF2-40B4-BE49-F238E27FC236}">
                <a16:creationId xmlns:a16="http://schemas.microsoft.com/office/drawing/2014/main" id="{D4B9469F-E562-8177-AE00-88FAFC69382C}"/>
              </a:ext>
            </a:extLst>
          </p:cNvPr>
          <p:cNvSpPr/>
          <p:nvPr/>
        </p:nvSpPr>
        <p:spPr>
          <a:xfrm rot="228186">
            <a:off x="8792822" y="23698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5B738FD7-778F-DD6B-FC93-86186A8B6962}"/>
              </a:ext>
            </a:extLst>
          </p:cNvPr>
          <p:cNvSpPr/>
          <p:nvPr/>
        </p:nvSpPr>
        <p:spPr>
          <a:xfrm rot="228186">
            <a:off x="8791168" y="291658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a:extLst>
              <a:ext uri="{FF2B5EF4-FFF2-40B4-BE49-F238E27FC236}">
                <a16:creationId xmlns:a16="http://schemas.microsoft.com/office/drawing/2014/main" id="{289F7B41-C987-0468-44E2-E252D365ABB3}"/>
              </a:ext>
            </a:extLst>
          </p:cNvPr>
          <p:cNvSpPr/>
          <p:nvPr/>
        </p:nvSpPr>
        <p:spPr>
          <a:xfrm rot="228186">
            <a:off x="8791168" y="3462886"/>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01651AC1-E509-8B84-8204-ADB1FD09BED1}"/>
              </a:ext>
            </a:extLst>
          </p:cNvPr>
          <p:cNvSpPr txBox="1"/>
          <p:nvPr/>
        </p:nvSpPr>
        <p:spPr>
          <a:xfrm>
            <a:off x="9347914" y="2264507"/>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22" name="TextBox 21">
            <a:extLst>
              <a:ext uri="{FF2B5EF4-FFF2-40B4-BE49-F238E27FC236}">
                <a16:creationId xmlns:a16="http://schemas.microsoft.com/office/drawing/2014/main" id="{2064FB96-6158-AF92-140E-F5F796FB1A97}"/>
              </a:ext>
            </a:extLst>
          </p:cNvPr>
          <p:cNvSpPr txBox="1"/>
          <p:nvPr/>
        </p:nvSpPr>
        <p:spPr>
          <a:xfrm>
            <a:off x="9347914" y="2795876"/>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23" name="TextBox 22">
            <a:extLst>
              <a:ext uri="{FF2B5EF4-FFF2-40B4-BE49-F238E27FC236}">
                <a16:creationId xmlns:a16="http://schemas.microsoft.com/office/drawing/2014/main" id="{B59F88B4-69E0-D637-F129-FE008DDADDAC}"/>
              </a:ext>
            </a:extLst>
          </p:cNvPr>
          <p:cNvSpPr txBox="1"/>
          <p:nvPr/>
        </p:nvSpPr>
        <p:spPr>
          <a:xfrm>
            <a:off x="9347913" y="3357514"/>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cxnSp>
        <p:nvCxnSpPr>
          <p:cNvPr id="24" name="Straight Connector 23">
            <a:extLst>
              <a:ext uri="{FF2B5EF4-FFF2-40B4-BE49-F238E27FC236}">
                <a16:creationId xmlns:a16="http://schemas.microsoft.com/office/drawing/2014/main" id="{12D2AAC6-AF92-9EA6-7C91-59D7E9E3C751}"/>
              </a:ext>
            </a:extLst>
          </p:cNvPr>
          <p:cNvCxnSpPr>
            <a:cxnSpLocks/>
          </p:cNvCxnSpPr>
          <p:nvPr/>
        </p:nvCxnSpPr>
        <p:spPr>
          <a:xfrm>
            <a:off x="9113094" y="2030073"/>
            <a:ext cx="0" cy="1633128"/>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2DFF59E-29DE-C2E2-A088-2816D36E1C10}"/>
              </a:ext>
            </a:extLst>
          </p:cNvPr>
          <p:cNvSpPr/>
          <p:nvPr/>
        </p:nvSpPr>
        <p:spPr>
          <a:xfrm rot="228186">
            <a:off x="8791891" y="183188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97E0672A-1642-425C-C105-6B88A98700E2}"/>
              </a:ext>
            </a:extLst>
          </p:cNvPr>
          <p:cNvSpPr txBox="1"/>
          <p:nvPr/>
        </p:nvSpPr>
        <p:spPr>
          <a:xfrm>
            <a:off x="9348636" y="1726516"/>
            <a:ext cx="1721946"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 Services</a:t>
            </a:r>
          </a:p>
        </p:txBody>
      </p:sp>
      <p:sp>
        <p:nvSpPr>
          <p:cNvPr id="27" name="Oval 26">
            <a:extLst>
              <a:ext uri="{FF2B5EF4-FFF2-40B4-BE49-F238E27FC236}">
                <a16:creationId xmlns:a16="http://schemas.microsoft.com/office/drawing/2014/main" id="{2856ACB1-5C5F-1A00-8359-D2F285D7BEE2}"/>
              </a:ext>
            </a:extLst>
          </p:cNvPr>
          <p:cNvSpPr/>
          <p:nvPr/>
        </p:nvSpPr>
        <p:spPr>
          <a:xfrm rot="228186">
            <a:off x="6211079" y="2002000"/>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a:extLst>
              <a:ext uri="{FF2B5EF4-FFF2-40B4-BE49-F238E27FC236}">
                <a16:creationId xmlns:a16="http://schemas.microsoft.com/office/drawing/2014/main" id="{B28C1D9B-82D3-9C9F-8B84-A1408AD9ED92}"/>
              </a:ext>
            </a:extLst>
          </p:cNvPr>
          <p:cNvSpPr/>
          <p:nvPr/>
        </p:nvSpPr>
        <p:spPr>
          <a:xfrm rot="228186">
            <a:off x="6227551" y="3567861"/>
            <a:ext cx="183468" cy="181615"/>
          </a:xfrm>
          <a:prstGeom prst="ellipse">
            <a:avLst/>
          </a:prstGeom>
          <a:solidFill>
            <a:schemeClr val="bg1"/>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F8FDC3EB-9074-E2E0-2C38-9018653B8632}"/>
              </a:ext>
            </a:extLst>
          </p:cNvPr>
          <p:cNvSpPr txBox="1"/>
          <p:nvPr/>
        </p:nvSpPr>
        <p:spPr>
          <a:xfrm>
            <a:off x="5331352" y="3021058"/>
            <a:ext cx="201850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 of Design &amp; IP</a:t>
            </a:r>
          </a:p>
        </p:txBody>
      </p:sp>
      <p:sp>
        <p:nvSpPr>
          <p:cNvPr id="30" name="TextBox 29">
            <a:extLst>
              <a:ext uri="{FF2B5EF4-FFF2-40B4-BE49-F238E27FC236}">
                <a16:creationId xmlns:a16="http://schemas.microsoft.com/office/drawing/2014/main" id="{75E99EE3-CEB7-F7FA-61A7-7402D8D040BC}"/>
              </a:ext>
            </a:extLst>
          </p:cNvPr>
          <p:cNvSpPr txBox="1"/>
          <p:nvPr/>
        </p:nvSpPr>
        <p:spPr>
          <a:xfrm>
            <a:off x="5248488" y="2170792"/>
            <a:ext cx="227562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Expertise Relocation</a:t>
            </a:r>
          </a:p>
        </p:txBody>
      </p:sp>
      <p:sp>
        <p:nvSpPr>
          <p:cNvPr id="31" name="Left Bracket 30">
            <a:extLst>
              <a:ext uri="{FF2B5EF4-FFF2-40B4-BE49-F238E27FC236}">
                <a16:creationId xmlns:a16="http://schemas.microsoft.com/office/drawing/2014/main" id="{FD48CE33-4A94-9206-05AF-4F1353C08631}"/>
              </a:ext>
            </a:extLst>
          </p:cNvPr>
          <p:cNvSpPr/>
          <p:nvPr/>
        </p:nvSpPr>
        <p:spPr>
          <a:xfrm rot="16200000">
            <a:off x="4733327" y="2603411"/>
            <a:ext cx="406375" cy="274045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2" name="Left Bracket 31">
            <a:extLst>
              <a:ext uri="{FF2B5EF4-FFF2-40B4-BE49-F238E27FC236}">
                <a16:creationId xmlns:a16="http://schemas.microsoft.com/office/drawing/2014/main" id="{AA8E1556-A549-D354-26E5-57848073D4E8}"/>
              </a:ext>
            </a:extLst>
          </p:cNvPr>
          <p:cNvSpPr/>
          <p:nvPr/>
        </p:nvSpPr>
        <p:spPr>
          <a:xfrm rot="16200000" flipH="1">
            <a:off x="7468806" y="283666"/>
            <a:ext cx="468488" cy="2820206"/>
          </a:xfrm>
          <a:prstGeom prst="leftBracket">
            <a:avLst>
              <a:gd name="adj" fmla="val 76271"/>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9" name="TextBox 38">
            <a:extLst>
              <a:ext uri="{FF2B5EF4-FFF2-40B4-BE49-F238E27FC236}">
                <a16:creationId xmlns:a16="http://schemas.microsoft.com/office/drawing/2014/main" id="{985D58CA-9D2F-B3B9-B2BE-7C5AB7366450}"/>
              </a:ext>
            </a:extLst>
          </p:cNvPr>
          <p:cNvSpPr txBox="1"/>
          <p:nvPr/>
        </p:nvSpPr>
        <p:spPr>
          <a:xfrm>
            <a:off x="468236" y="4803906"/>
            <a:ext cx="5552648"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Product Crafts will deliver the design, development, prototyping, IP protection of ready-to-manufacture products that can be marketed and sold from day 1</a:t>
            </a:r>
          </a:p>
        </p:txBody>
      </p:sp>
      <p:sp>
        <p:nvSpPr>
          <p:cNvPr id="40" name="TextBox 39">
            <a:extLst>
              <a:ext uri="{FF2B5EF4-FFF2-40B4-BE49-F238E27FC236}">
                <a16:creationId xmlns:a16="http://schemas.microsoft.com/office/drawing/2014/main" id="{7E33E746-1C66-939B-9F5D-EABBA248DF5B}"/>
              </a:ext>
            </a:extLst>
          </p:cNvPr>
          <p:cNvSpPr txBox="1"/>
          <p:nvPr/>
        </p:nvSpPr>
        <p:spPr>
          <a:xfrm>
            <a:off x="6768502" y="4802166"/>
            <a:ext cx="5244907" cy="830997"/>
          </a:xfrm>
          <a:prstGeom prst="rect">
            <a:avLst/>
          </a:prstGeom>
          <a:noFill/>
        </p:spPr>
        <p:txBody>
          <a:bodyPr wrap="square" rtlCol="0">
            <a:spAutoFit/>
          </a:bodyPr>
          <a:lstStyle/>
          <a:p>
            <a:pPr algn="just"/>
            <a:r>
              <a:rPr lang="en-US" sz="1600" dirty="0">
                <a:solidFill>
                  <a:schemeClr val="bg1"/>
                </a:solidFill>
                <a:latin typeface="Cambria Math" panose="02040503050406030204" pitchFamily="18" charset="0"/>
                <a:ea typeface="Cambria Math" panose="02040503050406030204" pitchFamily="18" charset="0"/>
              </a:rPr>
              <a:t>Customer can start the production and sales post the sale of Design IP. Product Crafts will support with necessary kick start and post-production design services as required</a:t>
            </a:r>
          </a:p>
        </p:txBody>
      </p:sp>
      <p:cxnSp>
        <p:nvCxnSpPr>
          <p:cNvPr id="41" name="Straight Connector 40">
            <a:extLst>
              <a:ext uri="{FF2B5EF4-FFF2-40B4-BE49-F238E27FC236}">
                <a16:creationId xmlns:a16="http://schemas.microsoft.com/office/drawing/2014/main" id="{CCE583C4-E6F3-483B-7F8A-139E2350085C}"/>
              </a:ext>
            </a:extLst>
          </p:cNvPr>
          <p:cNvCxnSpPr>
            <a:cxnSpLocks/>
          </p:cNvCxnSpPr>
          <p:nvPr/>
        </p:nvCxnSpPr>
        <p:spPr>
          <a:xfrm>
            <a:off x="6384580" y="4879909"/>
            <a:ext cx="0" cy="987592"/>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4F1B31-C094-9099-CAA3-B1B80FA10EA0}"/>
              </a:ext>
            </a:extLst>
          </p:cNvPr>
          <p:cNvCxnSpPr>
            <a:cxnSpLocks/>
          </p:cNvCxnSpPr>
          <p:nvPr/>
        </p:nvCxnSpPr>
        <p:spPr>
          <a:xfrm>
            <a:off x="531042" y="4728449"/>
            <a:ext cx="11348429" cy="0"/>
          </a:xfrm>
          <a:prstGeom prst="line">
            <a:avLst/>
          </a:prstGeom>
          <a:ln>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8C386A5-2CB5-3D0D-3794-FCF49E6279C4}"/>
              </a:ext>
            </a:extLst>
          </p:cNvPr>
          <p:cNvSpPr/>
          <p:nvPr/>
        </p:nvSpPr>
        <p:spPr>
          <a:xfrm rot="228186">
            <a:off x="253959" y="49000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Oval 43">
            <a:extLst>
              <a:ext uri="{FF2B5EF4-FFF2-40B4-BE49-F238E27FC236}">
                <a16:creationId xmlns:a16="http://schemas.microsoft.com/office/drawing/2014/main" id="{57084085-91C2-12FE-7C8C-552FA5E2276A}"/>
              </a:ext>
            </a:extLst>
          </p:cNvPr>
          <p:cNvSpPr/>
          <p:nvPr/>
        </p:nvSpPr>
        <p:spPr>
          <a:xfrm rot="228186">
            <a:off x="6570992" y="4889379"/>
            <a:ext cx="183468" cy="181615"/>
          </a:xfrm>
          <a:prstGeom prst="ellipse">
            <a:avLst/>
          </a:prstGeom>
          <a:solidFill>
            <a:schemeClr val="accent3"/>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896139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32DAA7-B271-FF28-C9A8-E0FC25E36FD8}"/>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4CB259D2-8AE6-A4B3-06EC-99B9FB86F305}"/>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2772B06-B257-6637-F2AB-BC32DFC9D1B1}"/>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80E18A7-FF76-0653-F2A9-0E259C0E73FD}"/>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934B23-BAAA-5F61-E1B0-BA305089E54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A7068D-C3F9-FA84-D847-1D981B2FBB56}"/>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867B13F-1BBD-E8D0-E997-97471C78BAB2}"/>
              </a:ext>
            </a:extLst>
          </p:cNvPr>
          <p:cNvSpPr txBox="1"/>
          <p:nvPr/>
        </p:nvSpPr>
        <p:spPr>
          <a:xfrm>
            <a:off x="2208219" y="1266478"/>
            <a:ext cx="4449744"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The World of Product Crafts</a:t>
            </a:r>
          </a:p>
        </p:txBody>
      </p:sp>
      <p:sp>
        <p:nvSpPr>
          <p:cNvPr id="2" name="TextBox 1">
            <a:extLst>
              <a:ext uri="{FF2B5EF4-FFF2-40B4-BE49-F238E27FC236}">
                <a16:creationId xmlns:a16="http://schemas.microsoft.com/office/drawing/2014/main" id="{7D77ADEA-BDFA-9E81-D2D7-5735D3465381}"/>
              </a:ext>
            </a:extLst>
          </p:cNvPr>
          <p:cNvSpPr txBox="1"/>
          <p:nvPr/>
        </p:nvSpPr>
        <p:spPr>
          <a:xfrm>
            <a:off x="5261317" y="2282899"/>
            <a:ext cx="4164037" cy="646331"/>
          </a:xfrm>
          <a:prstGeom prst="rect">
            <a:avLst/>
          </a:prstGeom>
          <a:noFill/>
        </p:spPr>
        <p:txBody>
          <a:bodyPr wrap="square" rtlCol="0">
            <a:spAutoFit/>
          </a:bodyPr>
          <a:lstStyle/>
          <a:p>
            <a:r>
              <a:rPr lang="en-US" dirty="0">
                <a:solidFill>
                  <a:schemeClr val="bg1"/>
                </a:solidFill>
              </a:rPr>
              <a:t>Product Crafts is a network of polymathic individuals and organizations.</a:t>
            </a:r>
          </a:p>
        </p:txBody>
      </p:sp>
    </p:spTree>
    <p:extLst>
      <p:ext uri="{BB962C8B-B14F-4D97-AF65-F5344CB8AC3E}">
        <p14:creationId xmlns:p14="http://schemas.microsoft.com/office/powerpoint/2010/main" val="206763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32DAA7-B271-FF28-C9A8-E0FC25E36FD8}"/>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4CB259D2-8AE6-A4B3-06EC-99B9FB86F305}"/>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2772B06-B257-6637-F2AB-BC32DFC9D1B1}"/>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80E18A7-FF76-0653-F2A9-0E259C0E73FD}"/>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934B23-BAAA-5F61-E1B0-BA305089E54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A7068D-C3F9-FA84-D847-1D981B2FBB56}"/>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867B13F-1BBD-E8D0-E997-97471C78BAB2}"/>
              </a:ext>
            </a:extLst>
          </p:cNvPr>
          <p:cNvSpPr txBox="1"/>
          <p:nvPr/>
        </p:nvSpPr>
        <p:spPr>
          <a:xfrm>
            <a:off x="2208219" y="1266478"/>
            <a:ext cx="5057025"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Partnership with Product Crafts</a:t>
            </a:r>
          </a:p>
        </p:txBody>
      </p:sp>
      <p:sp>
        <p:nvSpPr>
          <p:cNvPr id="25" name="Oval 24">
            <a:extLst>
              <a:ext uri="{FF2B5EF4-FFF2-40B4-BE49-F238E27FC236}">
                <a16:creationId xmlns:a16="http://schemas.microsoft.com/office/drawing/2014/main" id="{BB2A316D-203C-B5FD-BE98-93FCB0D552DF}"/>
              </a:ext>
            </a:extLst>
          </p:cNvPr>
          <p:cNvSpPr/>
          <p:nvPr/>
        </p:nvSpPr>
        <p:spPr>
          <a:xfrm rot="228186">
            <a:off x="1541469" y="311858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93457D23-8068-F1B0-703D-33AF09266B4A}"/>
              </a:ext>
            </a:extLst>
          </p:cNvPr>
          <p:cNvSpPr/>
          <p:nvPr/>
        </p:nvSpPr>
        <p:spPr>
          <a:xfrm rot="228186">
            <a:off x="1539815" y="366529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E88DCC5-188C-1D0C-86F9-96B566D7E39E}"/>
              </a:ext>
            </a:extLst>
          </p:cNvPr>
          <p:cNvSpPr/>
          <p:nvPr/>
        </p:nvSpPr>
        <p:spPr>
          <a:xfrm rot="228186">
            <a:off x="1539815" y="422565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BF94100D-D40C-A282-7A0B-0BEEF05E1189}"/>
              </a:ext>
            </a:extLst>
          </p:cNvPr>
          <p:cNvSpPr txBox="1"/>
          <p:nvPr/>
        </p:nvSpPr>
        <p:spPr>
          <a:xfrm>
            <a:off x="2195621" y="3013211"/>
            <a:ext cx="61266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Idea</a:t>
            </a:r>
          </a:p>
        </p:txBody>
      </p:sp>
      <p:sp>
        <p:nvSpPr>
          <p:cNvPr id="29" name="TextBox 28">
            <a:extLst>
              <a:ext uri="{FF2B5EF4-FFF2-40B4-BE49-F238E27FC236}">
                <a16:creationId xmlns:a16="http://schemas.microsoft.com/office/drawing/2014/main" id="{652D4FB7-30D0-EF70-CA8D-239E308FD23E}"/>
              </a:ext>
            </a:extLst>
          </p:cNvPr>
          <p:cNvSpPr txBox="1"/>
          <p:nvPr/>
        </p:nvSpPr>
        <p:spPr>
          <a:xfrm>
            <a:off x="2195621" y="3544580"/>
            <a:ext cx="854721"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Design</a:t>
            </a:r>
          </a:p>
        </p:txBody>
      </p:sp>
      <p:sp>
        <p:nvSpPr>
          <p:cNvPr id="30" name="TextBox 29">
            <a:extLst>
              <a:ext uri="{FF2B5EF4-FFF2-40B4-BE49-F238E27FC236}">
                <a16:creationId xmlns:a16="http://schemas.microsoft.com/office/drawing/2014/main" id="{FA6C82C0-A33D-5274-985D-16FC179A7C13}"/>
              </a:ext>
            </a:extLst>
          </p:cNvPr>
          <p:cNvSpPr txBox="1"/>
          <p:nvPr/>
        </p:nvSpPr>
        <p:spPr>
          <a:xfrm>
            <a:off x="2195620" y="4120286"/>
            <a:ext cx="116506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Prototype</a:t>
            </a:r>
          </a:p>
        </p:txBody>
      </p:sp>
      <p:sp>
        <p:nvSpPr>
          <p:cNvPr id="31" name="TextBox 30">
            <a:extLst>
              <a:ext uri="{FF2B5EF4-FFF2-40B4-BE49-F238E27FC236}">
                <a16:creationId xmlns:a16="http://schemas.microsoft.com/office/drawing/2014/main" id="{5F266065-D572-FAFB-C47B-1D8C5C9DAAB1}"/>
              </a:ext>
            </a:extLst>
          </p:cNvPr>
          <p:cNvSpPr txBox="1"/>
          <p:nvPr/>
        </p:nvSpPr>
        <p:spPr>
          <a:xfrm>
            <a:off x="2195620" y="4651655"/>
            <a:ext cx="272125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IP (Trade Secret / Patent)</a:t>
            </a:r>
          </a:p>
        </p:txBody>
      </p:sp>
      <p:sp>
        <p:nvSpPr>
          <p:cNvPr id="32" name="Oval 31">
            <a:extLst>
              <a:ext uri="{FF2B5EF4-FFF2-40B4-BE49-F238E27FC236}">
                <a16:creationId xmlns:a16="http://schemas.microsoft.com/office/drawing/2014/main" id="{EC4B2D3B-0C9C-6D6F-4507-7699DFFA54FA}"/>
              </a:ext>
            </a:extLst>
          </p:cNvPr>
          <p:cNvSpPr/>
          <p:nvPr/>
        </p:nvSpPr>
        <p:spPr>
          <a:xfrm rot="228186">
            <a:off x="1553884" y="4749378"/>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53E3C81-C520-EAA0-4950-EF28C1359170}"/>
              </a:ext>
            </a:extLst>
          </p:cNvPr>
          <p:cNvSpPr txBox="1"/>
          <p:nvPr/>
        </p:nvSpPr>
        <p:spPr>
          <a:xfrm>
            <a:off x="2195620" y="5222190"/>
            <a:ext cx="2796920"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Documentation &amp; Training</a:t>
            </a:r>
          </a:p>
        </p:txBody>
      </p:sp>
      <p:sp>
        <p:nvSpPr>
          <p:cNvPr id="34" name="Oval 33">
            <a:extLst>
              <a:ext uri="{FF2B5EF4-FFF2-40B4-BE49-F238E27FC236}">
                <a16:creationId xmlns:a16="http://schemas.microsoft.com/office/drawing/2014/main" id="{51C02994-F998-C2B0-7D71-9B5A77AFB794}"/>
              </a:ext>
            </a:extLst>
          </p:cNvPr>
          <p:cNvSpPr/>
          <p:nvPr/>
        </p:nvSpPr>
        <p:spPr>
          <a:xfrm rot="228186">
            <a:off x="1553884" y="5319913"/>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B435DF8D-5C62-2594-3AE8-4A7D8A26ECDA}"/>
              </a:ext>
            </a:extLst>
          </p:cNvPr>
          <p:cNvCxnSpPr>
            <a:cxnSpLocks/>
          </p:cNvCxnSpPr>
          <p:nvPr/>
        </p:nvCxnSpPr>
        <p:spPr>
          <a:xfrm flipH="1">
            <a:off x="1948294" y="3197877"/>
            <a:ext cx="12507" cy="2208979"/>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pic>
        <p:nvPicPr>
          <p:cNvPr id="47" name="Graphic 46" descr="Handshake with solid fill">
            <a:extLst>
              <a:ext uri="{FF2B5EF4-FFF2-40B4-BE49-F238E27FC236}">
                <a16:creationId xmlns:a16="http://schemas.microsoft.com/office/drawing/2014/main" id="{B88E4006-97BD-8FF5-E18B-B21E4D871B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66878" y="3865566"/>
            <a:ext cx="914400" cy="914400"/>
          </a:xfrm>
          <a:prstGeom prst="rect">
            <a:avLst/>
          </a:prstGeom>
        </p:spPr>
      </p:pic>
      <p:sp>
        <p:nvSpPr>
          <p:cNvPr id="51" name="Oval 50">
            <a:extLst>
              <a:ext uri="{FF2B5EF4-FFF2-40B4-BE49-F238E27FC236}">
                <a16:creationId xmlns:a16="http://schemas.microsoft.com/office/drawing/2014/main" id="{BDDCF267-38AD-87BA-1870-8E79AE3BEC14}"/>
              </a:ext>
            </a:extLst>
          </p:cNvPr>
          <p:cNvSpPr/>
          <p:nvPr/>
        </p:nvSpPr>
        <p:spPr>
          <a:xfrm rot="228186">
            <a:off x="7821846" y="3601606"/>
            <a:ext cx="183468" cy="181615"/>
          </a:xfrm>
          <a:prstGeom prst="ellipse">
            <a:avLst/>
          </a:prstGeom>
          <a:solidFill>
            <a:schemeClr val="accent5">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E976162B-A85C-3904-7A73-0A63104DA708}"/>
              </a:ext>
            </a:extLst>
          </p:cNvPr>
          <p:cNvSpPr/>
          <p:nvPr/>
        </p:nvSpPr>
        <p:spPr>
          <a:xfrm rot="228186">
            <a:off x="7820192" y="4148316"/>
            <a:ext cx="183468" cy="181615"/>
          </a:xfrm>
          <a:prstGeom prst="ellipse">
            <a:avLst/>
          </a:prstGeom>
          <a:solidFill>
            <a:schemeClr val="accent5">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69C15284-6D29-1806-6B67-68EA3CFDA37E}"/>
              </a:ext>
            </a:extLst>
          </p:cNvPr>
          <p:cNvSpPr/>
          <p:nvPr/>
        </p:nvSpPr>
        <p:spPr>
          <a:xfrm rot="228186">
            <a:off x="7820192" y="4708681"/>
            <a:ext cx="183468" cy="181615"/>
          </a:xfrm>
          <a:prstGeom prst="ellipse">
            <a:avLst/>
          </a:prstGeom>
          <a:solidFill>
            <a:schemeClr val="accent5">
              <a:lumMod val="40000"/>
              <a:lumOff val="60000"/>
            </a:schemeClr>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0948716A-7102-C0C0-FD3B-A408A404BC61}"/>
              </a:ext>
            </a:extLst>
          </p:cNvPr>
          <p:cNvSpPr txBox="1"/>
          <p:nvPr/>
        </p:nvSpPr>
        <p:spPr>
          <a:xfrm>
            <a:off x="8475998" y="3496234"/>
            <a:ext cx="128092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Production</a:t>
            </a:r>
          </a:p>
        </p:txBody>
      </p:sp>
      <p:sp>
        <p:nvSpPr>
          <p:cNvPr id="55" name="TextBox 54">
            <a:extLst>
              <a:ext uri="{FF2B5EF4-FFF2-40B4-BE49-F238E27FC236}">
                <a16:creationId xmlns:a16="http://schemas.microsoft.com/office/drawing/2014/main" id="{CAC0A56C-F544-0C0D-82F1-370325C1478D}"/>
              </a:ext>
            </a:extLst>
          </p:cNvPr>
          <p:cNvSpPr txBox="1"/>
          <p:nvPr/>
        </p:nvSpPr>
        <p:spPr>
          <a:xfrm>
            <a:off x="8475998" y="4027603"/>
            <a:ext cx="1194238"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Marketing</a:t>
            </a:r>
          </a:p>
        </p:txBody>
      </p:sp>
      <p:sp>
        <p:nvSpPr>
          <p:cNvPr id="56" name="TextBox 55">
            <a:extLst>
              <a:ext uri="{FF2B5EF4-FFF2-40B4-BE49-F238E27FC236}">
                <a16:creationId xmlns:a16="http://schemas.microsoft.com/office/drawing/2014/main" id="{5661A12F-A4ED-9644-5BD5-6BC65FDB2ACF}"/>
              </a:ext>
            </a:extLst>
          </p:cNvPr>
          <p:cNvSpPr txBox="1"/>
          <p:nvPr/>
        </p:nvSpPr>
        <p:spPr>
          <a:xfrm>
            <a:off x="8475997" y="4603309"/>
            <a:ext cx="684803" cy="369332"/>
          </a:xfrm>
          <a:prstGeom prst="rect">
            <a:avLst/>
          </a:prstGeom>
          <a:noFill/>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Sales</a:t>
            </a:r>
          </a:p>
        </p:txBody>
      </p:sp>
      <p:cxnSp>
        <p:nvCxnSpPr>
          <p:cNvPr id="61" name="Straight Connector 60">
            <a:extLst>
              <a:ext uri="{FF2B5EF4-FFF2-40B4-BE49-F238E27FC236}">
                <a16:creationId xmlns:a16="http://schemas.microsoft.com/office/drawing/2014/main" id="{7EC74490-1CC7-E788-6FF8-52994E1A19C6}"/>
              </a:ext>
            </a:extLst>
          </p:cNvPr>
          <p:cNvCxnSpPr>
            <a:cxnSpLocks/>
          </p:cNvCxnSpPr>
          <p:nvPr/>
        </p:nvCxnSpPr>
        <p:spPr>
          <a:xfrm>
            <a:off x="8241178" y="3680900"/>
            <a:ext cx="0" cy="1021896"/>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23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F39FFB-EE5B-CBCC-C326-9F549CAF46B5}"/>
              </a:ext>
            </a:extLst>
          </p:cNvPr>
          <p:cNvGrpSpPr/>
          <p:nvPr/>
        </p:nvGrpSpPr>
        <p:grpSpPr>
          <a:xfrm>
            <a:off x="715101" y="411456"/>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F9A40E3A-66D3-19F6-6EB0-D82C6F24B9D5}"/>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66A5047-7772-FB91-B5CA-8E77E42B165C}"/>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A0AA3FF-EDC1-A83A-717E-AB8C2F20242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51AE56C-A705-9B4E-46EC-66F8D2D3D615}"/>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6FC87E7-7B20-FEC9-2817-2426B6B42447}"/>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39A7795-F021-A2FD-E8CA-777202A2CD9B}"/>
              </a:ext>
            </a:extLst>
          </p:cNvPr>
          <p:cNvSpPr txBox="1"/>
          <p:nvPr/>
        </p:nvSpPr>
        <p:spPr>
          <a:xfrm>
            <a:off x="1715459" y="549502"/>
            <a:ext cx="2383794"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p:txBody>
      </p:sp>
      <p:sp>
        <p:nvSpPr>
          <p:cNvPr id="11" name="Rectangle 10">
            <a:extLst>
              <a:ext uri="{FF2B5EF4-FFF2-40B4-BE49-F238E27FC236}">
                <a16:creationId xmlns:a16="http://schemas.microsoft.com/office/drawing/2014/main" id="{D139C7B4-CC4F-D0BE-B140-5B44D0C6F9DE}"/>
              </a:ext>
            </a:extLst>
          </p:cNvPr>
          <p:cNvSpPr/>
          <p:nvPr/>
        </p:nvSpPr>
        <p:spPr>
          <a:xfrm>
            <a:off x="756293" y="1434905"/>
            <a:ext cx="10652605" cy="2546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lvl="1" algn="ctr"/>
            <a:r>
              <a:rPr lang="en-US" dirty="0"/>
              <a:t>A banner that refreshes content every 10 secs (the picture and text should be refreshed)</a:t>
            </a:r>
          </a:p>
        </p:txBody>
      </p:sp>
      <p:sp>
        <p:nvSpPr>
          <p:cNvPr id="12" name="Rectangle 11">
            <a:extLst>
              <a:ext uri="{FF2B5EF4-FFF2-40B4-BE49-F238E27FC236}">
                <a16:creationId xmlns:a16="http://schemas.microsoft.com/office/drawing/2014/main" id="{651FA0FF-63A6-4E75-6C9E-2EB0826C3FFD}"/>
              </a:ext>
            </a:extLst>
          </p:cNvPr>
          <p:cNvSpPr/>
          <p:nvPr/>
        </p:nvSpPr>
        <p:spPr>
          <a:xfrm>
            <a:off x="948238" y="1778454"/>
            <a:ext cx="5147761" cy="2104229"/>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Picture</a:t>
            </a:r>
          </a:p>
        </p:txBody>
      </p:sp>
      <p:sp>
        <p:nvSpPr>
          <p:cNvPr id="13" name="Rectangle 12">
            <a:extLst>
              <a:ext uri="{FF2B5EF4-FFF2-40B4-BE49-F238E27FC236}">
                <a16:creationId xmlns:a16="http://schemas.microsoft.com/office/drawing/2014/main" id="{67D2756B-8156-4534-3D0F-2F23AB1140FB}"/>
              </a:ext>
            </a:extLst>
          </p:cNvPr>
          <p:cNvSpPr/>
          <p:nvPr/>
        </p:nvSpPr>
        <p:spPr>
          <a:xfrm>
            <a:off x="6096001" y="1778453"/>
            <a:ext cx="5147761" cy="210422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7" name="TextBox 16">
            <a:extLst>
              <a:ext uri="{FF2B5EF4-FFF2-40B4-BE49-F238E27FC236}">
                <a16:creationId xmlns:a16="http://schemas.microsoft.com/office/drawing/2014/main" id="{5C78A1EC-403C-56EB-81E5-79083C6081D3}"/>
              </a:ext>
            </a:extLst>
          </p:cNvPr>
          <p:cNvSpPr txBox="1"/>
          <p:nvPr/>
        </p:nvSpPr>
        <p:spPr>
          <a:xfrm>
            <a:off x="756293" y="4137205"/>
            <a:ext cx="6098344" cy="523220"/>
          </a:xfrm>
          <a:prstGeom prst="rect">
            <a:avLst/>
          </a:prstGeom>
          <a:noFill/>
        </p:spPr>
        <p:txBody>
          <a:bodyPr wrap="square">
            <a:spAutoFit/>
          </a:bodyPr>
          <a:lstStyle/>
          <a:p>
            <a:r>
              <a:rPr lang="en-US" sz="2800" dirty="0">
                <a:solidFill>
                  <a:schemeClr val="bg1"/>
                </a:solidFill>
                <a:latin typeface="Cambria Math" panose="02040503050406030204" pitchFamily="18" charset="0"/>
                <a:ea typeface="Cambria Math" panose="02040503050406030204" pitchFamily="18" charset="0"/>
              </a:rPr>
              <a:t>Welcome to a new world of Innovation</a:t>
            </a:r>
          </a:p>
        </p:txBody>
      </p:sp>
      <p:sp>
        <p:nvSpPr>
          <p:cNvPr id="18" name="TextBox 17">
            <a:extLst>
              <a:ext uri="{FF2B5EF4-FFF2-40B4-BE49-F238E27FC236}">
                <a16:creationId xmlns:a16="http://schemas.microsoft.com/office/drawing/2014/main" id="{E19F17F6-0AE3-0640-E7B8-276D296C0169}"/>
              </a:ext>
            </a:extLst>
          </p:cNvPr>
          <p:cNvSpPr txBox="1"/>
          <p:nvPr/>
        </p:nvSpPr>
        <p:spPr>
          <a:xfrm>
            <a:off x="806835" y="4613983"/>
            <a:ext cx="7060959" cy="1477328"/>
          </a:xfrm>
          <a:prstGeom prst="rect">
            <a:avLst/>
          </a:prstGeom>
          <a:noFill/>
        </p:spPr>
        <p:txBody>
          <a:bodyPr wrap="square" rtlCol="0">
            <a:spAutoFit/>
          </a:bodyPr>
          <a:lstStyle/>
          <a:p>
            <a:pPr algn="just"/>
            <a:r>
              <a:rPr lang="en-US" dirty="0">
                <a:solidFill>
                  <a:schemeClr val="bg1"/>
                </a:solidFill>
              </a:rPr>
              <a:t>Product Crafts is a new product design company. At Product Crafts, we craft and deliver new-to-the-world products that are ready for production, marketing and sales.</a:t>
            </a:r>
          </a:p>
          <a:p>
            <a:pPr algn="just"/>
            <a:endParaRPr lang="en-US" dirty="0">
              <a:solidFill>
                <a:schemeClr val="bg1"/>
              </a:solidFill>
            </a:endParaRPr>
          </a:p>
          <a:p>
            <a:pPr algn="just"/>
            <a:endParaRPr lang="en-US" dirty="0">
              <a:solidFill>
                <a:schemeClr val="bg1"/>
              </a:solidFill>
            </a:endParaRPr>
          </a:p>
        </p:txBody>
      </p:sp>
      <p:sp>
        <p:nvSpPr>
          <p:cNvPr id="20" name="Rectangle 19">
            <a:extLst>
              <a:ext uri="{FF2B5EF4-FFF2-40B4-BE49-F238E27FC236}">
                <a16:creationId xmlns:a16="http://schemas.microsoft.com/office/drawing/2014/main" id="{36386060-EFF8-4E9A-10EE-1BFF488E7F6A}"/>
              </a:ext>
            </a:extLst>
          </p:cNvPr>
          <p:cNvSpPr/>
          <p:nvPr/>
        </p:nvSpPr>
        <p:spPr>
          <a:xfrm>
            <a:off x="8004517" y="4137205"/>
            <a:ext cx="3431190" cy="1954106"/>
          </a:xfrm>
          <a:prstGeom prst="rect">
            <a:avLst/>
          </a:prstGeom>
          <a:solidFill>
            <a:srgbClr val="0C16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Canvas with an animated display</a:t>
            </a:r>
          </a:p>
        </p:txBody>
      </p:sp>
    </p:spTree>
    <p:extLst>
      <p:ext uri="{BB962C8B-B14F-4D97-AF65-F5344CB8AC3E}">
        <p14:creationId xmlns:p14="http://schemas.microsoft.com/office/powerpoint/2010/main" val="574559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35DBE62-C845-12A9-2AF7-4C9CBFD0EC42}"/>
              </a:ext>
            </a:extLst>
          </p:cNvPr>
          <p:cNvGrpSpPr/>
          <p:nvPr/>
        </p:nvGrpSpPr>
        <p:grpSpPr>
          <a:xfrm>
            <a:off x="1223889" y="1434905"/>
            <a:ext cx="2062671" cy="2219178"/>
            <a:chOff x="3699803" y="1209822"/>
            <a:chExt cx="2062671" cy="2219178"/>
          </a:xfrm>
        </p:grpSpPr>
        <p:sp>
          <p:nvSpPr>
            <p:cNvPr id="4" name="Freeform: Shape 3">
              <a:extLst>
                <a:ext uri="{FF2B5EF4-FFF2-40B4-BE49-F238E27FC236}">
                  <a16:creationId xmlns:a16="http://schemas.microsoft.com/office/drawing/2014/main" id="{8D916F82-A3F1-246C-5A17-4193A627E1DE}"/>
                </a:ext>
              </a:extLst>
            </p:cNvPr>
            <p:cNvSpPr/>
            <p:nvPr/>
          </p:nvSpPr>
          <p:spPr>
            <a:xfrm>
              <a:off x="3699803" y="1209822"/>
              <a:ext cx="918794" cy="2219178"/>
            </a:xfrm>
            <a:custGeom>
              <a:avLst/>
              <a:gdLst>
                <a:gd name="connsiteX0" fmla="*/ 815926 w 918794"/>
                <a:gd name="connsiteY0" fmla="*/ 0 h 3432516"/>
                <a:gd name="connsiteX1" fmla="*/ 365760 w 918794"/>
                <a:gd name="connsiteY1" fmla="*/ 1097280 h 3432516"/>
                <a:gd name="connsiteX2" fmla="*/ 914400 w 918794"/>
                <a:gd name="connsiteY2" fmla="*/ 2011680 h 3432516"/>
                <a:gd name="connsiteX3" fmla="*/ 0 w 918794"/>
                <a:gd name="connsiteY3" fmla="*/ 3432516 h 3432516"/>
              </a:gdLst>
              <a:ahLst/>
              <a:cxnLst>
                <a:cxn ang="0">
                  <a:pos x="connsiteX0" y="connsiteY0"/>
                </a:cxn>
                <a:cxn ang="0">
                  <a:pos x="connsiteX1" y="connsiteY1"/>
                </a:cxn>
                <a:cxn ang="0">
                  <a:pos x="connsiteX2" y="connsiteY2"/>
                </a:cxn>
                <a:cxn ang="0">
                  <a:pos x="connsiteX3" y="connsiteY3"/>
                </a:cxn>
              </a:cxnLst>
              <a:rect l="l" t="t" r="r" b="b"/>
              <a:pathLst>
                <a:path w="918794" h="3432516">
                  <a:moveTo>
                    <a:pt x="815926" y="0"/>
                  </a:moveTo>
                  <a:cubicBezTo>
                    <a:pt x="582637" y="381000"/>
                    <a:pt x="349348" y="762000"/>
                    <a:pt x="365760" y="1097280"/>
                  </a:cubicBezTo>
                  <a:cubicBezTo>
                    <a:pt x="382172" y="1432560"/>
                    <a:pt x="975360" y="1622474"/>
                    <a:pt x="914400" y="2011680"/>
                  </a:cubicBezTo>
                  <a:cubicBezTo>
                    <a:pt x="853440" y="2400886"/>
                    <a:pt x="426720" y="2916701"/>
                    <a:pt x="0" y="3432516"/>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D0D6A9CE-0DE0-C7A5-031F-BAE061D53626}"/>
                </a:ext>
              </a:extLst>
            </p:cNvPr>
            <p:cNvSpPr/>
            <p:nvPr/>
          </p:nvSpPr>
          <p:spPr>
            <a:xfrm flipH="1">
              <a:off x="4843680" y="1209822"/>
              <a:ext cx="918794" cy="2219178"/>
            </a:xfrm>
            <a:custGeom>
              <a:avLst/>
              <a:gdLst>
                <a:gd name="connsiteX0" fmla="*/ 815926 w 918794"/>
                <a:gd name="connsiteY0" fmla="*/ 0 h 3432516"/>
                <a:gd name="connsiteX1" fmla="*/ 365760 w 918794"/>
                <a:gd name="connsiteY1" fmla="*/ 1097280 h 3432516"/>
                <a:gd name="connsiteX2" fmla="*/ 914400 w 918794"/>
                <a:gd name="connsiteY2" fmla="*/ 2011680 h 3432516"/>
                <a:gd name="connsiteX3" fmla="*/ 0 w 918794"/>
                <a:gd name="connsiteY3" fmla="*/ 3432516 h 3432516"/>
              </a:gdLst>
              <a:ahLst/>
              <a:cxnLst>
                <a:cxn ang="0">
                  <a:pos x="connsiteX0" y="connsiteY0"/>
                </a:cxn>
                <a:cxn ang="0">
                  <a:pos x="connsiteX1" y="connsiteY1"/>
                </a:cxn>
                <a:cxn ang="0">
                  <a:pos x="connsiteX2" y="connsiteY2"/>
                </a:cxn>
                <a:cxn ang="0">
                  <a:pos x="connsiteX3" y="connsiteY3"/>
                </a:cxn>
              </a:cxnLst>
              <a:rect l="l" t="t" r="r" b="b"/>
              <a:pathLst>
                <a:path w="918794" h="3432516">
                  <a:moveTo>
                    <a:pt x="815926" y="0"/>
                  </a:moveTo>
                  <a:cubicBezTo>
                    <a:pt x="582637" y="381000"/>
                    <a:pt x="349348" y="762000"/>
                    <a:pt x="365760" y="1097280"/>
                  </a:cubicBezTo>
                  <a:cubicBezTo>
                    <a:pt x="382172" y="1432560"/>
                    <a:pt x="975360" y="1622474"/>
                    <a:pt x="914400" y="2011680"/>
                  </a:cubicBezTo>
                  <a:cubicBezTo>
                    <a:pt x="853440" y="2400886"/>
                    <a:pt x="426720" y="2916701"/>
                    <a:pt x="0" y="3432516"/>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A5C5-5E16-C431-C357-ADA5F011FE3F}"/>
                </a:ext>
              </a:extLst>
            </p:cNvPr>
            <p:cNvCxnSpPr>
              <a:cxnSpLocks/>
              <a:stCxn id="5" idx="0"/>
              <a:endCxn id="4" idx="3"/>
            </p:cNvCxnSpPr>
            <p:nvPr/>
          </p:nvCxnSpPr>
          <p:spPr>
            <a:xfrm flipH="1">
              <a:off x="3699803" y="1209822"/>
              <a:ext cx="1246745" cy="22191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0C9B1F-CC04-44C3-32FA-516106CAD365}"/>
                </a:ext>
              </a:extLst>
            </p:cNvPr>
            <p:cNvCxnSpPr>
              <a:cxnSpLocks/>
              <a:stCxn id="4" idx="0"/>
              <a:endCxn id="5" idx="3"/>
            </p:cNvCxnSpPr>
            <p:nvPr/>
          </p:nvCxnSpPr>
          <p:spPr>
            <a:xfrm>
              <a:off x="4515729" y="1209822"/>
              <a:ext cx="1246745" cy="22191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BEC13CA0-FC9F-6CC9-ACD4-B4EA6A2848AB}"/>
              </a:ext>
            </a:extLst>
          </p:cNvPr>
          <p:cNvGrpSpPr/>
          <p:nvPr/>
        </p:nvGrpSpPr>
        <p:grpSpPr>
          <a:xfrm>
            <a:off x="5613009" y="1252025"/>
            <a:ext cx="759655" cy="787790"/>
            <a:chOff x="5613008" y="1252025"/>
            <a:chExt cx="2264899" cy="1313570"/>
          </a:xfrm>
        </p:grpSpPr>
        <p:cxnSp>
          <p:nvCxnSpPr>
            <p:cNvPr id="16" name="Straight Connector 15">
              <a:extLst>
                <a:ext uri="{FF2B5EF4-FFF2-40B4-BE49-F238E27FC236}">
                  <a16:creationId xmlns:a16="http://schemas.microsoft.com/office/drawing/2014/main" id="{EC04239A-F094-4C2F-2355-FF5A36FDD320}"/>
                </a:ext>
              </a:extLst>
            </p:cNvPr>
            <p:cNvCxnSpPr>
              <a:cxnSpLocks/>
            </p:cNvCxnSpPr>
            <p:nvPr/>
          </p:nvCxnSpPr>
          <p:spPr>
            <a:xfrm>
              <a:off x="5613008" y="1252025"/>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D481375-D2BB-A90F-B50F-C267C9D82A98}"/>
                </a:ext>
              </a:extLst>
            </p:cNvPr>
            <p:cNvCxnSpPr>
              <a:cxnSpLocks/>
            </p:cNvCxnSpPr>
            <p:nvPr/>
          </p:nvCxnSpPr>
          <p:spPr>
            <a:xfrm>
              <a:off x="5613008" y="1689882"/>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5644ABD-6AEF-5DDE-3C26-7828B44996BD}"/>
                </a:ext>
              </a:extLst>
            </p:cNvPr>
            <p:cNvCxnSpPr>
              <a:cxnSpLocks/>
            </p:cNvCxnSpPr>
            <p:nvPr/>
          </p:nvCxnSpPr>
          <p:spPr>
            <a:xfrm>
              <a:off x="5613008" y="2127739"/>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2740E4-078F-6F17-DB2B-D322F5084CD8}"/>
                </a:ext>
              </a:extLst>
            </p:cNvPr>
            <p:cNvCxnSpPr>
              <a:cxnSpLocks/>
            </p:cNvCxnSpPr>
            <p:nvPr/>
          </p:nvCxnSpPr>
          <p:spPr>
            <a:xfrm>
              <a:off x="5613008" y="2565595"/>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A37A817-26DC-6D70-2348-E89E3104434F}"/>
              </a:ext>
            </a:extLst>
          </p:cNvPr>
          <p:cNvGrpSpPr/>
          <p:nvPr/>
        </p:nvGrpSpPr>
        <p:grpSpPr>
          <a:xfrm rot="16200000">
            <a:off x="5630052" y="2164666"/>
            <a:ext cx="725568" cy="759656"/>
            <a:chOff x="5613008" y="1252025"/>
            <a:chExt cx="2264899" cy="1313570"/>
          </a:xfrm>
        </p:grpSpPr>
        <p:cxnSp>
          <p:nvCxnSpPr>
            <p:cNvPr id="27" name="Straight Connector 26">
              <a:extLst>
                <a:ext uri="{FF2B5EF4-FFF2-40B4-BE49-F238E27FC236}">
                  <a16:creationId xmlns:a16="http://schemas.microsoft.com/office/drawing/2014/main" id="{42CA8E7D-B9C4-3D7A-9DA3-EE5E3922A91B}"/>
                </a:ext>
              </a:extLst>
            </p:cNvPr>
            <p:cNvCxnSpPr>
              <a:cxnSpLocks/>
            </p:cNvCxnSpPr>
            <p:nvPr/>
          </p:nvCxnSpPr>
          <p:spPr>
            <a:xfrm>
              <a:off x="5613008" y="1252025"/>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2C999DB-187C-EEFC-2B19-983CA8835763}"/>
                </a:ext>
              </a:extLst>
            </p:cNvPr>
            <p:cNvCxnSpPr>
              <a:cxnSpLocks/>
            </p:cNvCxnSpPr>
            <p:nvPr/>
          </p:nvCxnSpPr>
          <p:spPr>
            <a:xfrm>
              <a:off x="5613008" y="1689882"/>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E2DDE0-8DAA-CBFA-DD94-8C9C057273B4}"/>
                </a:ext>
              </a:extLst>
            </p:cNvPr>
            <p:cNvCxnSpPr>
              <a:cxnSpLocks/>
            </p:cNvCxnSpPr>
            <p:nvPr/>
          </p:nvCxnSpPr>
          <p:spPr>
            <a:xfrm>
              <a:off x="5613008" y="2127739"/>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05D9DC-0F84-52A1-DF01-FB254D526064}"/>
                </a:ext>
              </a:extLst>
            </p:cNvPr>
            <p:cNvCxnSpPr>
              <a:cxnSpLocks/>
            </p:cNvCxnSpPr>
            <p:nvPr/>
          </p:nvCxnSpPr>
          <p:spPr>
            <a:xfrm>
              <a:off x="5613008" y="2565595"/>
              <a:ext cx="2264899"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DE600738-D89C-C11C-F57E-DC6436A2A398}"/>
              </a:ext>
            </a:extLst>
          </p:cNvPr>
          <p:cNvGrpSpPr/>
          <p:nvPr/>
        </p:nvGrpSpPr>
        <p:grpSpPr>
          <a:xfrm>
            <a:off x="7512148" y="1125415"/>
            <a:ext cx="1143877" cy="1041004"/>
            <a:chOff x="7512148" y="1125415"/>
            <a:chExt cx="1143877" cy="1041004"/>
          </a:xfrm>
        </p:grpSpPr>
        <p:sp>
          <p:nvSpPr>
            <p:cNvPr id="32" name="Rectangle 31">
              <a:extLst>
                <a:ext uri="{FF2B5EF4-FFF2-40B4-BE49-F238E27FC236}">
                  <a16:creationId xmlns:a16="http://schemas.microsoft.com/office/drawing/2014/main" id="{A1628294-7AE2-1F5D-A2AD-9682729A6941}"/>
                </a:ext>
              </a:extLst>
            </p:cNvPr>
            <p:cNvSpPr/>
            <p:nvPr/>
          </p:nvSpPr>
          <p:spPr>
            <a:xfrm>
              <a:off x="7512148" y="1125415"/>
              <a:ext cx="407963" cy="389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D9875DE-84D7-A26A-6D92-FD4A1A2B4512}"/>
                </a:ext>
              </a:extLst>
            </p:cNvPr>
            <p:cNvSpPr/>
            <p:nvPr/>
          </p:nvSpPr>
          <p:spPr>
            <a:xfrm>
              <a:off x="8248062" y="1125415"/>
              <a:ext cx="407963" cy="389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75AFF55-080A-CB0E-1BCD-65420F7E867A}"/>
                </a:ext>
              </a:extLst>
            </p:cNvPr>
            <p:cNvSpPr/>
            <p:nvPr/>
          </p:nvSpPr>
          <p:spPr>
            <a:xfrm>
              <a:off x="8248061" y="1777219"/>
              <a:ext cx="407963" cy="389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CBA2AA2-3B5A-1D0A-CDC1-38070A93B915}"/>
                </a:ext>
              </a:extLst>
            </p:cNvPr>
            <p:cNvSpPr/>
            <p:nvPr/>
          </p:nvSpPr>
          <p:spPr>
            <a:xfrm>
              <a:off x="7530609" y="1777219"/>
              <a:ext cx="407963" cy="389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9536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32DAA7-B271-FF28-C9A8-E0FC25E36FD8}"/>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4CB259D2-8AE6-A4B3-06EC-99B9FB86F305}"/>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2772B06-B257-6637-F2AB-BC32DFC9D1B1}"/>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80E18A7-FF76-0653-F2A9-0E259C0E73FD}"/>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934B23-BAAA-5F61-E1B0-BA305089E54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A7068D-C3F9-FA84-D847-1D981B2FBB56}"/>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867B13F-1BBD-E8D0-E997-97471C78BAB2}"/>
              </a:ext>
            </a:extLst>
          </p:cNvPr>
          <p:cNvSpPr txBox="1"/>
          <p:nvPr/>
        </p:nvSpPr>
        <p:spPr>
          <a:xfrm>
            <a:off x="2208219" y="1266478"/>
            <a:ext cx="5057025"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Partnership with Product Crafts</a:t>
            </a:r>
          </a:p>
        </p:txBody>
      </p:sp>
      <p:sp>
        <p:nvSpPr>
          <p:cNvPr id="119" name="TextBox 118">
            <a:extLst>
              <a:ext uri="{FF2B5EF4-FFF2-40B4-BE49-F238E27FC236}">
                <a16:creationId xmlns:a16="http://schemas.microsoft.com/office/drawing/2014/main" id="{4DCDBD30-B726-B5CB-BEBA-2974C2D5D374}"/>
              </a:ext>
            </a:extLst>
          </p:cNvPr>
          <p:cNvSpPr txBox="1"/>
          <p:nvPr/>
        </p:nvSpPr>
        <p:spPr>
          <a:xfrm>
            <a:off x="7469945" y="2571937"/>
            <a:ext cx="4164037" cy="646331"/>
          </a:xfrm>
          <a:prstGeom prst="rect">
            <a:avLst/>
          </a:prstGeom>
          <a:noFill/>
        </p:spPr>
        <p:txBody>
          <a:bodyPr wrap="square" rtlCol="0">
            <a:spAutoFit/>
          </a:bodyPr>
          <a:lstStyle/>
          <a:p>
            <a:r>
              <a:rPr lang="en-US" dirty="0">
                <a:solidFill>
                  <a:schemeClr val="bg1"/>
                </a:solidFill>
              </a:rPr>
              <a:t>Product Crafts networks with distinct polymathic and industries </a:t>
            </a:r>
          </a:p>
        </p:txBody>
      </p:sp>
      <p:pic>
        <p:nvPicPr>
          <p:cNvPr id="169" name="Picture 168">
            <a:extLst>
              <a:ext uri="{FF2B5EF4-FFF2-40B4-BE49-F238E27FC236}">
                <a16:creationId xmlns:a16="http://schemas.microsoft.com/office/drawing/2014/main" id="{64A7557B-99FE-AA42-0821-7C4B4B74BF38}"/>
              </a:ext>
            </a:extLst>
          </p:cNvPr>
          <p:cNvPicPr>
            <a:picLocks noChangeAspect="1"/>
          </p:cNvPicPr>
          <p:nvPr/>
        </p:nvPicPr>
        <p:blipFill rotWithShape="1">
          <a:blip r:embed="rId3"/>
          <a:srcRect l="7667" t="9939" r="9561" b="7220"/>
          <a:stretch/>
        </p:blipFill>
        <p:spPr>
          <a:xfrm>
            <a:off x="1104644" y="2282899"/>
            <a:ext cx="2869809" cy="2785404"/>
          </a:xfrm>
          <a:prstGeom prst="rect">
            <a:avLst/>
          </a:prstGeom>
        </p:spPr>
      </p:pic>
    </p:spTree>
    <p:extLst>
      <p:ext uri="{BB962C8B-B14F-4D97-AF65-F5344CB8AC3E}">
        <p14:creationId xmlns:p14="http://schemas.microsoft.com/office/powerpoint/2010/main" val="2273619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hadow Man Images – Browse 435,233 Stock Photos, Vectors, and Video | Adobe  Stock">
            <a:extLst>
              <a:ext uri="{FF2B5EF4-FFF2-40B4-BE49-F238E27FC236}">
                <a16:creationId xmlns:a16="http://schemas.microsoft.com/office/drawing/2014/main" id="{3A9A5C9B-0617-2BCA-C8D6-4156C3E943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06" r="30946"/>
          <a:stretch/>
        </p:blipFill>
        <p:spPr bwMode="auto">
          <a:xfrm>
            <a:off x="2348653" y="1446595"/>
            <a:ext cx="2612090" cy="463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39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138B06-4098-52AC-AE55-61B2E28EF7CB}"/>
              </a:ext>
            </a:extLst>
          </p:cNvPr>
          <p:cNvPicPr>
            <a:picLocks noChangeAspect="1"/>
          </p:cNvPicPr>
          <p:nvPr/>
        </p:nvPicPr>
        <p:blipFill rotWithShape="1">
          <a:blip r:embed="rId2"/>
          <a:srcRect l="7667" t="9939" r="9561" b="7220"/>
          <a:stretch/>
        </p:blipFill>
        <p:spPr>
          <a:xfrm>
            <a:off x="8909082" y="1371384"/>
            <a:ext cx="2869809" cy="2785404"/>
          </a:xfrm>
          <a:prstGeom prst="rect">
            <a:avLst/>
          </a:prstGeom>
        </p:spPr>
      </p:pic>
      <p:grpSp>
        <p:nvGrpSpPr>
          <p:cNvPr id="8" name="Group 7">
            <a:extLst>
              <a:ext uri="{FF2B5EF4-FFF2-40B4-BE49-F238E27FC236}">
                <a16:creationId xmlns:a16="http://schemas.microsoft.com/office/drawing/2014/main" id="{47273118-8C1D-3F53-5FC0-BCC0F7AC1BE6}"/>
              </a:ext>
            </a:extLst>
          </p:cNvPr>
          <p:cNvGrpSpPr/>
          <p:nvPr/>
        </p:nvGrpSpPr>
        <p:grpSpPr>
          <a:xfrm>
            <a:off x="1123064" y="1171111"/>
            <a:ext cx="822960" cy="822960"/>
            <a:chOff x="2867267" y="2626823"/>
            <a:chExt cx="1353531" cy="1371600"/>
          </a:xfrm>
          <a:solidFill>
            <a:schemeClr val="accent2"/>
          </a:solidFill>
        </p:grpSpPr>
        <p:sp>
          <p:nvSpPr>
            <p:cNvPr id="9" name="Oval 8">
              <a:extLst>
                <a:ext uri="{FF2B5EF4-FFF2-40B4-BE49-F238E27FC236}">
                  <a16:creationId xmlns:a16="http://schemas.microsoft.com/office/drawing/2014/main" id="{E3DED307-1A81-FEA5-C059-3B6E9E6ACA08}"/>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478F038-0EA6-96D5-3CA1-4929B021B265}"/>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074FC47-E341-542E-4DA5-810863996A9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91281C2-D36C-4DFE-3914-1A1F0F32077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B91480-A886-975C-9BD4-DF29F0D3B1C0}"/>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049B8095-C47C-0B18-96C8-341EE0A79611}"/>
              </a:ext>
            </a:extLst>
          </p:cNvPr>
          <p:cNvSpPr txBox="1"/>
          <p:nvPr/>
        </p:nvSpPr>
        <p:spPr>
          <a:xfrm>
            <a:off x="2208219" y="1097069"/>
            <a:ext cx="6067558" cy="954107"/>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a:p>
            <a:r>
              <a:rPr lang="en-US" sz="2800" dirty="0">
                <a:solidFill>
                  <a:schemeClr val="bg1"/>
                </a:solidFill>
                <a:latin typeface="Cambria Math" panose="02040503050406030204" pitchFamily="18" charset="0"/>
                <a:ea typeface="Cambria Math" panose="02040503050406030204" pitchFamily="18" charset="0"/>
              </a:rPr>
              <a:t>Welcome to a new world of Innovation</a:t>
            </a:r>
          </a:p>
        </p:txBody>
      </p:sp>
      <p:sp>
        <p:nvSpPr>
          <p:cNvPr id="15" name="TextBox 14">
            <a:extLst>
              <a:ext uri="{FF2B5EF4-FFF2-40B4-BE49-F238E27FC236}">
                <a16:creationId xmlns:a16="http://schemas.microsoft.com/office/drawing/2014/main" id="{16BCF183-6334-6850-39E3-762780242263}"/>
              </a:ext>
            </a:extLst>
          </p:cNvPr>
          <p:cNvSpPr txBox="1"/>
          <p:nvPr/>
        </p:nvSpPr>
        <p:spPr>
          <a:xfrm>
            <a:off x="1084235" y="2117182"/>
            <a:ext cx="7060959" cy="1477328"/>
          </a:xfrm>
          <a:prstGeom prst="rect">
            <a:avLst/>
          </a:prstGeom>
          <a:noFill/>
        </p:spPr>
        <p:txBody>
          <a:bodyPr wrap="square" rtlCol="0">
            <a:spAutoFit/>
          </a:bodyPr>
          <a:lstStyle/>
          <a:p>
            <a:pPr algn="just"/>
            <a:r>
              <a:rPr lang="en-US" dirty="0">
                <a:solidFill>
                  <a:schemeClr val="bg1"/>
                </a:solidFill>
              </a:rPr>
              <a:t>Product Crafts is a new product design company. At Product Crafts, we craft and deliver new-to-the-world products that are ready for production, marketing and sales.</a:t>
            </a:r>
          </a:p>
          <a:p>
            <a:pPr algn="just"/>
            <a:endParaRPr lang="en-US" dirty="0">
              <a:solidFill>
                <a:schemeClr val="bg1"/>
              </a:solidFill>
            </a:endParaRPr>
          </a:p>
          <a:p>
            <a:pPr algn="just"/>
            <a:endParaRPr lang="en-US" dirty="0">
              <a:solidFill>
                <a:schemeClr val="bg1"/>
              </a:solidFill>
            </a:endParaRPr>
          </a:p>
        </p:txBody>
      </p:sp>
    </p:spTree>
    <p:extLst>
      <p:ext uri="{BB962C8B-B14F-4D97-AF65-F5344CB8AC3E}">
        <p14:creationId xmlns:p14="http://schemas.microsoft.com/office/powerpoint/2010/main" val="47514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138B06-4098-52AC-AE55-61B2E28EF7CB}"/>
              </a:ext>
            </a:extLst>
          </p:cNvPr>
          <p:cNvPicPr>
            <a:picLocks noChangeAspect="1"/>
          </p:cNvPicPr>
          <p:nvPr/>
        </p:nvPicPr>
        <p:blipFill rotWithShape="1">
          <a:blip r:embed="rId2"/>
          <a:srcRect l="7667" t="9939" r="9561" b="7220"/>
          <a:stretch/>
        </p:blipFill>
        <p:spPr>
          <a:xfrm>
            <a:off x="8779759" y="801129"/>
            <a:ext cx="2378272" cy="2308324"/>
          </a:xfrm>
          <a:prstGeom prst="rect">
            <a:avLst/>
          </a:prstGeom>
        </p:spPr>
      </p:pic>
      <p:grpSp>
        <p:nvGrpSpPr>
          <p:cNvPr id="8" name="Group 7">
            <a:extLst>
              <a:ext uri="{FF2B5EF4-FFF2-40B4-BE49-F238E27FC236}">
                <a16:creationId xmlns:a16="http://schemas.microsoft.com/office/drawing/2014/main" id="{47273118-8C1D-3F53-5FC0-BCC0F7AC1BE6}"/>
              </a:ext>
            </a:extLst>
          </p:cNvPr>
          <p:cNvGrpSpPr/>
          <p:nvPr/>
        </p:nvGrpSpPr>
        <p:grpSpPr>
          <a:xfrm>
            <a:off x="1123064" y="1171111"/>
            <a:ext cx="822960" cy="822960"/>
            <a:chOff x="2867267" y="2626823"/>
            <a:chExt cx="1353531" cy="1371600"/>
          </a:xfrm>
          <a:solidFill>
            <a:schemeClr val="accent2"/>
          </a:solidFill>
        </p:grpSpPr>
        <p:sp>
          <p:nvSpPr>
            <p:cNvPr id="9" name="Oval 8">
              <a:extLst>
                <a:ext uri="{FF2B5EF4-FFF2-40B4-BE49-F238E27FC236}">
                  <a16:creationId xmlns:a16="http://schemas.microsoft.com/office/drawing/2014/main" id="{E3DED307-1A81-FEA5-C059-3B6E9E6ACA08}"/>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478F038-0EA6-96D5-3CA1-4929B021B265}"/>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074FC47-E341-542E-4DA5-810863996A9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91281C2-D36C-4DFE-3914-1A1F0F32077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B91480-A886-975C-9BD4-DF29F0D3B1C0}"/>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049B8095-C47C-0B18-96C8-341EE0A79611}"/>
              </a:ext>
            </a:extLst>
          </p:cNvPr>
          <p:cNvSpPr txBox="1"/>
          <p:nvPr/>
        </p:nvSpPr>
        <p:spPr>
          <a:xfrm>
            <a:off x="2208219" y="1097069"/>
            <a:ext cx="6067558" cy="954107"/>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a:p>
            <a:r>
              <a:rPr lang="en-US" sz="2800" dirty="0">
                <a:solidFill>
                  <a:schemeClr val="bg1"/>
                </a:solidFill>
                <a:latin typeface="Cambria Math" panose="02040503050406030204" pitchFamily="18" charset="0"/>
                <a:ea typeface="Cambria Math" panose="02040503050406030204" pitchFamily="18" charset="0"/>
              </a:rPr>
              <a:t>Welcome to a new world of Innovation</a:t>
            </a:r>
          </a:p>
        </p:txBody>
      </p:sp>
      <p:sp>
        <p:nvSpPr>
          <p:cNvPr id="15" name="TextBox 14">
            <a:extLst>
              <a:ext uri="{FF2B5EF4-FFF2-40B4-BE49-F238E27FC236}">
                <a16:creationId xmlns:a16="http://schemas.microsoft.com/office/drawing/2014/main" id="{16BCF183-6334-6850-39E3-762780242263}"/>
              </a:ext>
            </a:extLst>
          </p:cNvPr>
          <p:cNvSpPr txBox="1"/>
          <p:nvPr/>
        </p:nvSpPr>
        <p:spPr>
          <a:xfrm>
            <a:off x="1084235" y="2117182"/>
            <a:ext cx="7060959" cy="2308324"/>
          </a:xfrm>
          <a:prstGeom prst="rect">
            <a:avLst/>
          </a:prstGeom>
          <a:noFill/>
        </p:spPr>
        <p:txBody>
          <a:bodyPr wrap="square" rtlCol="0">
            <a:spAutoFit/>
          </a:bodyPr>
          <a:lstStyle/>
          <a:p>
            <a:pPr algn="just"/>
            <a:r>
              <a:rPr lang="en-US" dirty="0">
                <a:solidFill>
                  <a:schemeClr val="bg1"/>
                </a:solidFill>
              </a:rPr>
              <a:t>Product Crafts is a new product design company. At Product Crafts, we craft and deliver new-to-the-world products that are ready for production, marketing and sales.</a:t>
            </a:r>
          </a:p>
          <a:p>
            <a:pPr algn="just"/>
            <a:endParaRPr lang="en-US" dirty="0">
              <a:solidFill>
                <a:schemeClr val="bg1"/>
              </a:solidFill>
            </a:endParaRPr>
          </a:p>
          <a:p>
            <a:pPr algn="just"/>
            <a:r>
              <a:rPr lang="en-US" dirty="0">
                <a:solidFill>
                  <a:schemeClr val="bg1"/>
                </a:solidFill>
              </a:rPr>
              <a:t>Pick up any product of your interest from our Design Gallery and kick start the production and sales process on Day 1</a:t>
            </a:r>
          </a:p>
          <a:p>
            <a:pPr algn="just"/>
            <a:endParaRPr lang="en-US" dirty="0">
              <a:solidFill>
                <a:schemeClr val="bg1"/>
              </a:solidFill>
            </a:endParaRPr>
          </a:p>
          <a:p>
            <a:pPr algn="just"/>
            <a:r>
              <a:rPr lang="en-US" dirty="0">
                <a:solidFill>
                  <a:schemeClr val="bg1"/>
                </a:solidFill>
              </a:rPr>
              <a:t>Invest in the world of Innovation and secure your business aspirations</a:t>
            </a:r>
          </a:p>
        </p:txBody>
      </p:sp>
      <p:sp>
        <p:nvSpPr>
          <p:cNvPr id="18" name="TextBox 17">
            <a:extLst>
              <a:ext uri="{FF2B5EF4-FFF2-40B4-BE49-F238E27FC236}">
                <a16:creationId xmlns:a16="http://schemas.microsoft.com/office/drawing/2014/main" id="{3F7FE4EB-C99F-01EE-42C5-DC5DFDBAAACB}"/>
              </a:ext>
            </a:extLst>
          </p:cNvPr>
          <p:cNvSpPr txBox="1"/>
          <p:nvPr/>
        </p:nvSpPr>
        <p:spPr>
          <a:xfrm>
            <a:off x="7074753" y="3668184"/>
            <a:ext cx="1331390"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Learn more </a:t>
            </a:r>
            <a:r>
              <a:rPr lang="en-US" sz="14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 </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9" name="Rectangle: Rounded Corners 18">
            <a:extLst>
              <a:ext uri="{FF2B5EF4-FFF2-40B4-BE49-F238E27FC236}">
                <a16:creationId xmlns:a16="http://schemas.microsoft.com/office/drawing/2014/main" id="{3146D9D2-D917-9225-5214-A775CD24A907}"/>
              </a:ext>
            </a:extLst>
          </p:cNvPr>
          <p:cNvSpPr/>
          <p:nvPr/>
        </p:nvSpPr>
        <p:spPr>
          <a:xfrm>
            <a:off x="1056177" y="4909835"/>
            <a:ext cx="1751098" cy="170219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Cambria Math" panose="02040503050406030204" pitchFamily="18" charset="0"/>
              <a:ea typeface="Cambria Math" panose="02040503050406030204" pitchFamily="18" charset="0"/>
            </a:endParaRPr>
          </a:p>
          <a:p>
            <a:pPr algn="ctr"/>
            <a:endParaRPr lang="en-US" sz="2000" b="1" dirty="0">
              <a:solidFill>
                <a:schemeClr val="tx1"/>
              </a:solidFill>
              <a:latin typeface="Cambria Math" panose="02040503050406030204" pitchFamily="18" charset="0"/>
              <a:ea typeface="Cambria Math" panose="02040503050406030204" pitchFamily="18" charset="0"/>
            </a:endParaRPr>
          </a:p>
          <a:p>
            <a:pPr algn="ctr"/>
            <a:endParaRPr lang="en-US" sz="2000" b="1" dirty="0">
              <a:solidFill>
                <a:schemeClr val="tx1"/>
              </a:solidFill>
              <a:latin typeface="Cambria Math" panose="02040503050406030204" pitchFamily="18" charset="0"/>
              <a:ea typeface="Cambria Math" panose="02040503050406030204" pitchFamily="18" charset="0"/>
            </a:endParaRPr>
          </a:p>
          <a:p>
            <a:pPr algn="ctr"/>
            <a:r>
              <a:rPr lang="en-US" sz="2000" b="1" dirty="0">
                <a:solidFill>
                  <a:schemeClr val="tx1"/>
                </a:solidFill>
                <a:latin typeface="Cambria Math" panose="02040503050406030204" pitchFamily="18" charset="0"/>
                <a:ea typeface="Cambria Math" panose="02040503050406030204" pitchFamily="18" charset="0"/>
              </a:rPr>
              <a:t>Swaranjali</a:t>
            </a:r>
          </a:p>
        </p:txBody>
      </p:sp>
      <p:sp>
        <p:nvSpPr>
          <p:cNvPr id="27" name="Oval 26">
            <a:extLst>
              <a:ext uri="{FF2B5EF4-FFF2-40B4-BE49-F238E27FC236}">
                <a16:creationId xmlns:a16="http://schemas.microsoft.com/office/drawing/2014/main" id="{B1B53AF1-0C7E-52B6-1D90-2F387E9DEB32}"/>
              </a:ext>
            </a:extLst>
          </p:cNvPr>
          <p:cNvSpPr/>
          <p:nvPr/>
        </p:nvSpPr>
        <p:spPr>
          <a:xfrm rot="797477">
            <a:off x="1228297" y="507298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62F0D40-BCF3-1926-F0F9-9B55999D9EA4}"/>
              </a:ext>
            </a:extLst>
          </p:cNvPr>
          <p:cNvSpPr/>
          <p:nvPr/>
        </p:nvSpPr>
        <p:spPr>
          <a:xfrm>
            <a:off x="2960975" y="4909836"/>
            <a:ext cx="1751098" cy="17021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algn="ctr"/>
            <a:r>
              <a:rPr lang="en-U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The Board</a:t>
            </a:r>
          </a:p>
        </p:txBody>
      </p:sp>
      <p:sp>
        <p:nvSpPr>
          <p:cNvPr id="29" name="Oval 28">
            <a:extLst>
              <a:ext uri="{FF2B5EF4-FFF2-40B4-BE49-F238E27FC236}">
                <a16:creationId xmlns:a16="http://schemas.microsoft.com/office/drawing/2014/main" id="{C49D288C-AF67-6ECA-0A39-E5C41FCBA517}"/>
              </a:ext>
            </a:extLst>
          </p:cNvPr>
          <p:cNvSpPr/>
          <p:nvPr/>
        </p:nvSpPr>
        <p:spPr>
          <a:xfrm rot="797477">
            <a:off x="3133095" y="507298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9CF30636-9A5C-EAED-9AAB-D91BB8B3803E}"/>
              </a:ext>
            </a:extLst>
          </p:cNvPr>
          <p:cNvSpPr/>
          <p:nvPr/>
        </p:nvSpPr>
        <p:spPr>
          <a:xfrm>
            <a:off x="4865773" y="4909836"/>
            <a:ext cx="1751098" cy="170219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Engravers MT" panose="02090707080505020304" pitchFamily="18" charset="0"/>
            </a:endParaRPr>
          </a:p>
          <a:p>
            <a:pPr algn="ctr"/>
            <a:endParaRPr lang="en-US" dirty="0">
              <a:solidFill>
                <a:schemeClr val="tx1"/>
              </a:solidFill>
              <a:latin typeface="Engravers MT" panose="02090707080505020304" pitchFamily="18" charset="0"/>
            </a:endParaRPr>
          </a:p>
          <a:p>
            <a:pPr algn="ctr"/>
            <a:endParaRPr lang="en-US" dirty="0">
              <a:solidFill>
                <a:schemeClr val="tx1"/>
              </a:solidFill>
              <a:latin typeface="Engravers MT" panose="02090707080505020304" pitchFamily="18" charset="0"/>
            </a:endParaRPr>
          </a:p>
          <a:p>
            <a:pPr algn="ctr"/>
            <a:r>
              <a:rPr lang="en-US" dirty="0">
                <a:solidFill>
                  <a:schemeClr val="tx1"/>
                </a:solidFill>
                <a:latin typeface="Engravers MT" panose="02090707080505020304" pitchFamily="18" charset="0"/>
              </a:rPr>
              <a:t>BOLT</a:t>
            </a:r>
          </a:p>
        </p:txBody>
      </p:sp>
      <p:sp>
        <p:nvSpPr>
          <p:cNvPr id="31" name="Oval 30">
            <a:extLst>
              <a:ext uri="{FF2B5EF4-FFF2-40B4-BE49-F238E27FC236}">
                <a16:creationId xmlns:a16="http://schemas.microsoft.com/office/drawing/2014/main" id="{A31B59ED-CC7E-9414-4DB5-6ECACFA74D0A}"/>
              </a:ext>
            </a:extLst>
          </p:cNvPr>
          <p:cNvSpPr/>
          <p:nvPr/>
        </p:nvSpPr>
        <p:spPr>
          <a:xfrm rot="797477">
            <a:off x="5037893" y="5072985"/>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50259140-421D-D922-A67A-048121019358}"/>
              </a:ext>
            </a:extLst>
          </p:cNvPr>
          <p:cNvSpPr/>
          <p:nvPr/>
        </p:nvSpPr>
        <p:spPr>
          <a:xfrm>
            <a:off x="8675369" y="4909835"/>
            <a:ext cx="1751098" cy="170219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algn="ctr"/>
            <a:r>
              <a:rPr lang="en-US" sz="2000" b="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Crafters Cafe</a:t>
            </a:r>
          </a:p>
        </p:txBody>
      </p:sp>
      <p:sp>
        <p:nvSpPr>
          <p:cNvPr id="33" name="Oval 32">
            <a:extLst>
              <a:ext uri="{FF2B5EF4-FFF2-40B4-BE49-F238E27FC236}">
                <a16:creationId xmlns:a16="http://schemas.microsoft.com/office/drawing/2014/main" id="{BF45B0B7-AB11-0CCB-5B0F-5E97393D867C}"/>
              </a:ext>
            </a:extLst>
          </p:cNvPr>
          <p:cNvSpPr/>
          <p:nvPr/>
        </p:nvSpPr>
        <p:spPr>
          <a:xfrm rot="797477">
            <a:off x="8847489" y="507298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45CFBE1C-FA4F-2131-FFF8-74A0C27A1B72}"/>
              </a:ext>
            </a:extLst>
          </p:cNvPr>
          <p:cNvSpPr txBox="1"/>
          <p:nvPr/>
        </p:nvSpPr>
        <p:spPr>
          <a:xfrm>
            <a:off x="1104644" y="4487594"/>
            <a:ext cx="4117153" cy="369332"/>
          </a:xfrm>
          <a:prstGeom prst="rect">
            <a:avLst/>
          </a:prstGeom>
          <a:noFill/>
        </p:spPr>
        <p:txBody>
          <a:bodyPr wrap="none" rtlCol="0">
            <a:spAutoFit/>
          </a:bodyPr>
          <a:lstStyle/>
          <a:p>
            <a:r>
              <a:rPr lang="en-US" dirty="0">
                <a:solidFill>
                  <a:schemeClr val="accent5"/>
                </a:solidFill>
              </a:rPr>
              <a:t>Upcoming Products on The Design Gallery</a:t>
            </a:r>
          </a:p>
        </p:txBody>
      </p:sp>
      <p:sp>
        <p:nvSpPr>
          <p:cNvPr id="38" name="Rectangle: Rounded Corners 37">
            <a:extLst>
              <a:ext uri="{FF2B5EF4-FFF2-40B4-BE49-F238E27FC236}">
                <a16:creationId xmlns:a16="http://schemas.microsoft.com/office/drawing/2014/main" id="{5A375CDC-0BE9-2723-5412-59CB2ED6113F}"/>
              </a:ext>
            </a:extLst>
          </p:cNvPr>
          <p:cNvSpPr/>
          <p:nvPr/>
        </p:nvSpPr>
        <p:spPr>
          <a:xfrm>
            <a:off x="6770571" y="4909835"/>
            <a:ext cx="1751098" cy="170219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Engravers MT" panose="02090707080505020304" pitchFamily="18" charset="0"/>
            </a:endParaRPr>
          </a:p>
          <a:p>
            <a:pPr algn="ctr"/>
            <a:endParaRPr lang="en-US" dirty="0">
              <a:solidFill>
                <a:schemeClr val="tx1"/>
              </a:solidFill>
              <a:latin typeface="Engravers MT" panose="02090707080505020304" pitchFamily="18" charset="0"/>
            </a:endParaRPr>
          </a:p>
          <a:p>
            <a:pPr algn="ctr"/>
            <a:endParaRPr lang="en-US" dirty="0">
              <a:solidFill>
                <a:schemeClr val="tx1"/>
              </a:solidFill>
              <a:latin typeface="Engravers MT" panose="02090707080505020304" pitchFamily="18" charset="0"/>
            </a:endParaRPr>
          </a:p>
          <a:p>
            <a:pPr algn="ctr"/>
            <a:r>
              <a:rPr lang="en-US" dirty="0">
                <a:solidFill>
                  <a:schemeClr val="tx1"/>
                </a:solidFill>
                <a:latin typeface="Engravers MT" panose="02090707080505020304" pitchFamily="18" charset="0"/>
              </a:rPr>
              <a:t>BOLT</a:t>
            </a:r>
          </a:p>
        </p:txBody>
      </p:sp>
      <p:sp>
        <p:nvSpPr>
          <p:cNvPr id="39" name="Oval 38">
            <a:extLst>
              <a:ext uri="{FF2B5EF4-FFF2-40B4-BE49-F238E27FC236}">
                <a16:creationId xmlns:a16="http://schemas.microsoft.com/office/drawing/2014/main" id="{612C5F29-3267-C651-034A-37B1AB8A7A1D}"/>
              </a:ext>
            </a:extLst>
          </p:cNvPr>
          <p:cNvSpPr/>
          <p:nvPr/>
        </p:nvSpPr>
        <p:spPr>
          <a:xfrm rot="797477">
            <a:off x="6942691" y="5072984"/>
            <a:ext cx="183468" cy="181615"/>
          </a:xfrm>
          <a:prstGeom prst="ellipse">
            <a:avLst/>
          </a:prstGeom>
          <a:solidFill>
            <a:schemeClr val="accent2"/>
          </a:solidFill>
          <a:ln>
            <a:no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79E31CFF-7BB2-FF09-4ECF-9A4C2C0FC42A}"/>
              </a:ext>
            </a:extLst>
          </p:cNvPr>
          <p:cNvGrpSpPr/>
          <p:nvPr/>
        </p:nvGrpSpPr>
        <p:grpSpPr>
          <a:xfrm>
            <a:off x="1598692" y="5214806"/>
            <a:ext cx="746105" cy="794557"/>
            <a:chOff x="3699803" y="1209822"/>
            <a:chExt cx="2062671" cy="2219178"/>
          </a:xfrm>
        </p:grpSpPr>
        <p:sp>
          <p:nvSpPr>
            <p:cNvPr id="41" name="Freeform: Shape 40">
              <a:extLst>
                <a:ext uri="{FF2B5EF4-FFF2-40B4-BE49-F238E27FC236}">
                  <a16:creationId xmlns:a16="http://schemas.microsoft.com/office/drawing/2014/main" id="{1C5E883C-880C-1B1A-731A-CBB81F627BF4}"/>
                </a:ext>
              </a:extLst>
            </p:cNvPr>
            <p:cNvSpPr/>
            <p:nvPr/>
          </p:nvSpPr>
          <p:spPr>
            <a:xfrm>
              <a:off x="3699803" y="1209822"/>
              <a:ext cx="918794" cy="2219178"/>
            </a:xfrm>
            <a:custGeom>
              <a:avLst/>
              <a:gdLst>
                <a:gd name="connsiteX0" fmla="*/ 815926 w 918794"/>
                <a:gd name="connsiteY0" fmla="*/ 0 h 3432516"/>
                <a:gd name="connsiteX1" fmla="*/ 365760 w 918794"/>
                <a:gd name="connsiteY1" fmla="*/ 1097280 h 3432516"/>
                <a:gd name="connsiteX2" fmla="*/ 914400 w 918794"/>
                <a:gd name="connsiteY2" fmla="*/ 2011680 h 3432516"/>
                <a:gd name="connsiteX3" fmla="*/ 0 w 918794"/>
                <a:gd name="connsiteY3" fmla="*/ 3432516 h 3432516"/>
              </a:gdLst>
              <a:ahLst/>
              <a:cxnLst>
                <a:cxn ang="0">
                  <a:pos x="connsiteX0" y="connsiteY0"/>
                </a:cxn>
                <a:cxn ang="0">
                  <a:pos x="connsiteX1" y="connsiteY1"/>
                </a:cxn>
                <a:cxn ang="0">
                  <a:pos x="connsiteX2" y="connsiteY2"/>
                </a:cxn>
                <a:cxn ang="0">
                  <a:pos x="connsiteX3" y="connsiteY3"/>
                </a:cxn>
              </a:cxnLst>
              <a:rect l="l" t="t" r="r" b="b"/>
              <a:pathLst>
                <a:path w="918794" h="3432516">
                  <a:moveTo>
                    <a:pt x="815926" y="0"/>
                  </a:moveTo>
                  <a:cubicBezTo>
                    <a:pt x="582637" y="381000"/>
                    <a:pt x="349348" y="762000"/>
                    <a:pt x="365760" y="1097280"/>
                  </a:cubicBezTo>
                  <a:cubicBezTo>
                    <a:pt x="382172" y="1432560"/>
                    <a:pt x="975360" y="1622474"/>
                    <a:pt x="914400" y="2011680"/>
                  </a:cubicBezTo>
                  <a:cubicBezTo>
                    <a:pt x="853440" y="2400886"/>
                    <a:pt x="426720" y="2916701"/>
                    <a:pt x="0" y="3432516"/>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reeform: Shape 41">
              <a:extLst>
                <a:ext uri="{FF2B5EF4-FFF2-40B4-BE49-F238E27FC236}">
                  <a16:creationId xmlns:a16="http://schemas.microsoft.com/office/drawing/2014/main" id="{6E061B13-C2C7-CCE4-60C3-96C12740CE9E}"/>
                </a:ext>
              </a:extLst>
            </p:cNvPr>
            <p:cNvSpPr/>
            <p:nvPr/>
          </p:nvSpPr>
          <p:spPr>
            <a:xfrm flipH="1">
              <a:off x="4843680" y="1209822"/>
              <a:ext cx="918794" cy="2219178"/>
            </a:xfrm>
            <a:custGeom>
              <a:avLst/>
              <a:gdLst>
                <a:gd name="connsiteX0" fmla="*/ 815926 w 918794"/>
                <a:gd name="connsiteY0" fmla="*/ 0 h 3432516"/>
                <a:gd name="connsiteX1" fmla="*/ 365760 w 918794"/>
                <a:gd name="connsiteY1" fmla="*/ 1097280 h 3432516"/>
                <a:gd name="connsiteX2" fmla="*/ 914400 w 918794"/>
                <a:gd name="connsiteY2" fmla="*/ 2011680 h 3432516"/>
                <a:gd name="connsiteX3" fmla="*/ 0 w 918794"/>
                <a:gd name="connsiteY3" fmla="*/ 3432516 h 3432516"/>
              </a:gdLst>
              <a:ahLst/>
              <a:cxnLst>
                <a:cxn ang="0">
                  <a:pos x="connsiteX0" y="connsiteY0"/>
                </a:cxn>
                <a:cxn ang="0">
                  <a:pos x="connsiteX1" y="connsiteY1"/>
                </a:cxn>
                <a:cxn ang="0">
                  <a:pos x="connsiteX2" y="connsiteY2"/>
                </a:cxn>
                <a:cxn ang="0">
                  <a:pos x="connsiteX3" y="connsiteY3"/>
                </a:cxn>
              </a:cxnLst>
              <a:rect l="l" t="t" r="r" b="b"/>
              <a:pathLst>
                <a:path w="918794" h="3432516">
                  <a:moveTo>
                    <a:pt x="815926" y="0"/>
                  </a:moveTo>
                  <a:cubicBezTo>
                    <a:pt x="582637" y="381000"/>
                    <a:pt x="349348" y="762000"/>
                    <a:pt x="365760" y="1097280"/>
                  </a:cubicBezTo>
                  <a:cubicBezTo>
                    <a:pt x="382172" y="1432560"/>
                    <a:pt x="975360" y="1622474"/>
                    <a:pt x="914400" y="2011680"/>
                  </a:cubicBezTo>
                  <a:cubicBezTo>
                    <a:pt x="853440" y="2400886"/>
                    <a:pt x="426720" y="2916701"/>
                    <a:pt x="0" y="3432516"/>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Straight Connector 42">
              <a:extLst>
                <a:ext uri="{FF2B5EF4-FFF2-40B4-BE49-F238E27FC236}">
                  <a16:creationId xmlns:a16="http://schemas.microsoft.com/office/drawing/2014/main" id="{9B2781F9-3C75-5452-F951-5B1DD14CC9D1}"/>
                </a:ext>
              </a:extLst>
            </p:cNvPr>
            <p:cNvCxnSpPr>
              <a:cxnSpLocks/>
              <a:stCxn id="42" idx="0"/>
              <a:endCxn id="41" idx="3"/>
            </p:cNvCxnSpPr>
            <p:nvPr/>
          </p:nvCxnSpPr>
          <p:spPr>
            <a:xfrm flipH="1">
              <a:off x="3699803" y="1209822"/>
              <a:ext cx="1246745" cy="22191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D2E795-27BA-5A6D-530A-0CD057053E11}"/>
                </a:ext>
              </a:extLst>
            </p:cNvPr>
            <p:cNvCxnSpPr>
              <a:cxnSpLocks/>
              <a:stCxn id="41" idx="0"/>
              <a:endCxn id="42" idx="3"/>
            </p:cNvCxnSpPr>
            <p:nvPr/>
          </p:nvCxnSpPr>
          <p:spPr>
            <a:xfrm>
              <a:off x="4515729" y="1209822"/>
              <a:ext cx="1246745" cy="22191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3" name="Graphic 62" descr="Lightning bolt with solid fill">
            <a:extLst>
              <a:ext uri="{FF2B5EF4-FFF2-40B4-BE49-F238E27FC236}">
                <a16:creationId xmlns:a16="http://schemas.microsoft.com/office/drawing/2014/main" id="{3F5F992C-7EFA-A117-A23B-64FEB4EA5C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22121" y="5191211"/>
            <a:ext cx="914400" cy="914400"/>
          </a:xfrm>
          <a:prstGeom prst="rect">
            <a:avLst/>
          </a:prstGeom>
        </p:spPr>
      </p:pic>
      <p:sp>
        <p:nvSpPr>
          <p:cNvPr id="64" name="TextBox 63">
            <a:extLst>
              <a:ext uri="{FF2B5EF4-FFF2-40B4-BE49-F238E27FC236}">
                <a16:creationId xmlns:a16="http://schemas.microsoft.com/office/drawing/2014/main" id="{7923AFB4-90EB-8ED4-E277-E53FAB2AA7F9}"/>
              </a:ext>
            </a:extLst>
          </p:cNvPr>
          <p:cNvSpPr txBox="1"/>
          <p:nvPr/>
        </p:nvSpPr>
        <p:spPr>
          <a:xfrm>
            <a:off x="7074753" y="4352099"/>
            <a:ext cx="1331390"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Learn more </a:t>
            </a:r>
            <a:r>
              <a:rPr lang="en-US" sz="14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 </a:t>
            </a:r>
            <a:endParaRPr lang="en-US" sz="1400" dirty="0">
              <a:solidFill>
                <a:schemeClr val="bg1"/>
              </a:solidFill>
              <a:latin typeface="Cambria Math" panose="02040503050406030204" pitchFamily="18" charset="0"/>
              <a:ea typeface="Cambria Math" panose="02040503050406030204" pitchFamily="18" charset="0"/>
            </a:endParaRPr>
          </a:p>
        </p:txBody>
      </p:sp>
      <p:grpSp>
        <p:nvGrpSpPr>
          <p:cNvPr id="83" name="Group 82">
            <a:extLst>
              <a:ext uri="{FF2B5EF4-FFF2-40B4-BE49-F238E27FC236}">
                <a16:creationId xmlns:a16="http://schemas.microsoft.com/office/drawing/2014/main" id="{2B7CC322-640B-6B89-F522-32BBD07A048B}"/>
              </a:ext>
            </a:extLst>
          </p:cNvPr>
          <p:cNvGrpSpPr/>
          <p:nvPr/>
        </p:nvGrpSpPr>
        <p:grpSpPr>
          <a:xfrm>
            <a:off x="3488683" y="5191211"/>
            <a:ext cx="752606" cy="747714"/>
            <a:chOff x="3488683" y="5191211"/>
            <a:chExt cx="752606" cy="747714"/>
          </a:xfrm>
        </p:grpSpPr>
        <p:sp>
          <p:nvSpPr>
            <p:cNvPr id="66" name="Rectangle 65">
              <a:extLst>
                <a:ext uri="{FF2B5EF4-FFF2-40B4-BE49-F238E27FC236}">
                  <a16:creationId xmlns:a16="http://schemas.microsoft.com/office/drawing/2014/main" id="{0E111A15-42DB-59FF-00F2-ECD3238E8D0B}"/>
                </a:ext>
              </a:extLst>
            </p:cNvPr>
            <p:cNvSpPr/>
            <p:nvPr/>
          </p:nvSpPr>
          <p:spPr>
            <a:xfrm>
              <a:off x="3488683" y="519121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E113D81-9BCF-F3EB-37A4-0F6A7E86EF98}"/>
                </a:ext>
              </a:extLst>
            </p:cNvPr>
            <p:cNvSpPr/>
            <p:nvPr/>
          </p:nvSpPr>
          <p:spPr>
            <a:xfrm>
              <a:off x="3488683" y="5692083"/>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C51CE13E-5208-35E8-FD90-E24B703087D3}"/>
                </a:ext>
              </a:extLst>
            </p:cNvPr>
            <p:cNvSpPr/>
            <p:nvPr/>
          </p:nvSpPr>
          <p:spPr>
            <a:xfrm>
              <a:off x="3488683" y="544868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D4A1ED6-373B-CC90-D204-7E71E9B75024}"/>
                </a:ext>
              </a:extLst>
            </p:cNvPr>
            <p:cNvSpPr/>
            <p:nvPr/>
          </p:nvSpPr>
          <p:spPr>
            <a:xfrm>
              <a:off x="3748369" y="519121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5D67E4B-16A6-3E55-13EF-DD8A55591B05}"/>
                </a:ext>
              </a:extLst>
            </p:cNvPr>
            <p:cNvSpPr/>
            <p:nvPr/>
          </p:nvSpPr>
          <p:spPr>
            <a:xfrm>
              <a:off x="3748369" y="5692083"/>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F272ED-CBC1-ACA9-5114-15869A2E6ED0}"/>
                </a:ext>
              </a:extLst>
            </p:cNvPr>
            <p:cNvSpPr/>
            <p:nvPr/>
          </p:nvSpPr>
          <p:spPr>
            <a:xfrm>
              <a:off x="3748369" y="544868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EE3B84C-CF18-A771-22F9-694D3B7A66A1}"/>
                </a:ext>
              </a:extLst>
            </p:cNvPr>
            <p:cNvSpPr/>
            <p:nvPr/>
          </p:nvSpPr>
          <p:spPr>
            <a:xfrm>
              <a:off x="3993987" y="519121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AF8ED93-BBB1-C744-D042-F7912A1C7CB6}"/>
                </a:ext>
              </a:extLst>
            </p:cNvPr>
            <p:cNvSpPr/>
            <p:nvPr/>
          </p:nvSpPr>
          <p:spPr>
            <a:xfrm>
              <a:off x="3993987" y="5692083"/>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B7044F9-9C99-50F1-8FC5-CB33BC56FF62}"/>
                </a:ext>
              </a:extLst>
            </p:cNvPr>
            <p:cNvSpPr/>
            <p:nvPr/>
          </p:nvSpPr>
          <p:spPr>
            <a:xfrm>
              <a:off x="3993987" y="5448681"/>
              <a:ext cx="247302" cy="246842"/>
            </a:xfrm>
            <a:prstGeom prst="rect">
              <a:avLst/>
            </a:prstGeom>
            <a:solidFill>
              <a:schemeClr val="accent4">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65E569E1-9461-8298-C449-C8BEC4746B0B}"/>
              </a:ext>
            </a:extLst>
          </p:cNvPr>
          <p:cNvGrpSpPr/>
          <p:nvPr/>
        </p:nvGrpSpPr>
        <p:grpSpPr>
          <a:xfrm>
            <a:off x="9121837" y="5060018"/>
            <a:ext cx="858161" cy="878907"/>
            <a:chOff x="9108836" y="5219347"/>
            <a:chExt cx="858161" cy="878907"/>
          </a:xfrm>
        </p:grpSpPr>
        <p:sp>
          <p:nvSpPr>
            <p:cNvPr id="84" name="TextBox 83">
              <a:extLst>
                <a:ext uri="{FF2B5EF4-FFF2-40B4-BE49-F238E27FC236}">
                  <a16:creationId xmlns:a16="http://schemas.microsoft.com/office/drawing/2014/main" id="{C0F768B2-A8FE-AB3F-386B-C1B1332A7665}"/>
                </a:ext>
              </a:extLst>
            </p:cNvPr>
            <p:cNvSpPr txBox="1"/>
            <p:nvPr/>
          </p:nvSpPr>
          <p:spPr>
            <a:xfrm>
              <a:off x="9108836" y="5219347"/>
              <a:ext cx="561372" cy="769441"/>
            </a:xfrm>
            <a:prstGeom prst="rect">
              <a:avLst/>
            </a:prstGeom>
            <a:noFill/>
          </p:spPr>
          <p:txBody>
            <a:bodyPr wrap="none" rtlCol="0">
              <a:spAutoFit/>
            </a:bodyPr>
            <a:lstStyle/>
            <a:p>
              <a:r>
                <a:rPr lang="en-US" sz="4400" dirty="0">
                  <a:latin typeface="Times New Roman" panose="02020603050405020304" pitchFamily="18" charset="0"/>
                  <a:ea typeface="Cambria Math" panose="02040503050406030204" pitchFamily="18" charset="0"/>
                  <a:cs typeface="Times New Roman" panose="02020603050405020304" pitchFamily="18" charset="0"/>
                </a:rPr>
                <a:t>C</a:t>
              </a:r>
            </a:p>
          </p:txBody>
        </p:sp>
        <p:sp>
          <p:nvSpPr>
            <p:cNvPr id="85" name="TextBox 84">
              <a:extLst>
                <a:ext uri="{FF2B5EF4-FFF2-40B4-BE49-F238E27FC236}">
                  <a16:creationId xmlns:a16="http://schemas.microsoft.com/office/drawing/2014/main" id="{78AA4010-4481-62B5-C0F8-0716B2F8BA61}"/>
                </a:ext>
              </a:extLst>
            </p:cNvPr>
            <p:cNvSpPr txBox="1"/>
            <p:nvPr/>
          </p:nvSpPr>
          <p:spPr>
            <a:xfrm>
              <a:off x="9405625" y="5328813"/>
              <a:ext cx="561372" cy="769441"/>
            </a:xfrm>
            <a:prstGeom prst="rect">
              <a:avLst/>
            </a:prstGeom>
            <a:noFill/>
          </p:spPr>
          <p:txBody>
            <a:bodyPr wrap="none" rtlCol="0">
              <a:spAutoFit/>
            </a:bodyPr>
            <a:lstStyle/>
            <a:p>
              <a:r>
                <a:rPr lang="en-US" sz="4400" dirty="0">
                  <a:latin typeface="Times New Roman" panose="02020603050405020304" pitchFamily="18" charset="0"/>
                  <a:ea typeface="Cambria Math" panose="02040503050406030204" pitchFamily="18" charset="0"/>
                  <a:cs typeface="Times New Roman" panose="02020603050405020304" pitchFamily="18" charset="0"/>
                </a:rPr>
                <a:t>C</a:t>
              </a:r>
            </a:p>
          </p:txBody>
        </p:sp>
      </p:grpSp>
    </p:spTree>
    <p:extLst>
      <p:ext uri="{BB962C8B-B14F-4D97-AF65-F5344CB8AC3E}">
        <p14:creationId xmlns:p14="http://schemas.microsoft.com/office/powerpoint/2010/main" val="389561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1783126-5F1A-066C-8F99-15A0CAA11E89}"/>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77B41479-0080-277D-4934-A30EE73AAC8D}"/>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33E2138E-4425-8D92-8D1F-D2E60345D48A}"/>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9DBB8C0-75BF-E05D-C9F8-45B7A1B7340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70720F7-493E-DB71-CEEB-0FE18094237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2AC8E26-6F88-ABEA-69F6-E2805F4C88A0}"/>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5A510F7-0645-ACDD-2AC3-8C03C24CB048}"/>
              </a:ext>
            </a:extLst>
          </p:cNvPr>
          <p:cNvSpPr txBox="1"/>
          <p:nvPr/>
        </p:nvSpPr>
        <p:spPr>
          <a:xfrm>
            <a:off x="2123422" y="1309157"/>
            <a:ext cx="2383794"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p:txBody>
      </p:sp>
      <p:grpSp>
        <p:nvGrpSpPr>
          <p:cNvPr id="11" name="Group 10">
            <a:extLst>
              <a:ext uri="{FF2B5EF4-FFF2-40B4-BE49-F238E27FC236}">
                <a16:creationId xmlns:a16="http://schemas.microsoft.com/office/drawing/2014/main" id="{30FF2A86-38BA-E607-6392-772AF59A0960}"/>
              </a:ext>
            </a:extLst>
          </p:cNvPr>
          <p:cNvGrpSpPr/>
          <p:nvPr/>
        </p:nvGrpSpPr>
        <p:grpSpPr>
          <a:xfrm>
            <a:off x="1214798" y="3291440"/>
            <a:ext cx="4306381" cy="923330"/>
            <a:chOff x="7202131" y="5458332"/>
            <a:chExt cx="4306381" cy="923330"/>
          </a:xfrm>
        </p:grpSpPr>
        <p:pic>
          <p:nvPicPr>
            <p:cNvPr id="12" name="Graphic 11" descr="Fuel with solid fill">
              <a:extLst>
                <a:ext uri="{FF2B5EF4-FFF2-40B4-BE49-F238E27FC236}">
                  <a16:creationId xmlns:a16="http://schemas.microsoft.com/office/drawing/2014/main" id="{B0BF6CD4-15AB-C161-8BD8-AF1BA116EE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2131" y="5643596"/>
              <a:ext cx="640080" cy="640080"/>
            </a:xfrm>
            <a:prstGeom prst="rect">
              <a:avLst/>
            </a:prstGeom>
          </p:spPr>
        </p:pic>
        <p:pic>
          <p:nvPicPr>
            <p:cNvPr id="13" name="Graphic 12" descr="Statistics with solid fill">
              <a:extLst>
                <a:ext uri="{FF2B5EF4-FFF2-40B4-BE49-F238E27FC236}">
                  <a16:creationId xmlns:a16="http://schemas.microsoft.com/office/drawing/2014/main" id="{A1A7F76C-11FF-7284-24CE-2485060562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8084" y="5653375"/>
              <a:ext cx="640080" cy="640080"/>
            </a:xfrm>
            <a:prstGeom prst="rect">
              <a:avLst/>
            </a:prstGeom>
          </p:spPr>
        </p:pic>
        <p:pic>
          <p:nvPicPr>
            <p:cNvPr id="14" name="Graphic 13" descr="Statistics with solid fill">
              <a:extLst>
                <a:ext uri="{FF2B5EF4-FFF2-40B4-BE49-F238E27FC236}">
                  <a16:creationId xmlns:a16="http://schemas.microsoft.com/office/drawing/2014/main" id="{778BCDB2-D3C3-3B00-3EA7-A20DC63A08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79378" y="5628287"/>
              <a:ext cx="640080" cy="640080"/>
            </a:xfrm>
            <a:prstGeom prst="rect">
              <a:avLst/>
            </a:prstGeom>
          </p:spPr>
        </p:pic>
        <p:sp>
          <p:nvSpPr>
            <p:cNvPr id="15" name="TextBox 14">
              <a:extLst>
                <a:ext uri="{FF2B5EF4-FFF2-40B4-BE49-F238E27FC236}">
                  <a16:creationId xmlns:a16="http://schemas.microsoft.com/office/drawing/2014/main" id="{578D64A4-1758-D89F-83F2-6657801DBDB0}"/>
                </a:ext>
              </a:extLst>
            </p:cNvPr>
            <p:cNvSpPr txBox="1"/>
            <p:nvPr/>
          </p:nvSpPr>
          <p:spPr>
            <a:xfrm>
              <a:off x="7723501" y="5458332"/>
              <a:ext cx="3785011" cy="923330"/>
            </a:xfrm>
            <a:prstGeom prst="rect">
              <a:avLst/>
            </a:prstGeom>
            <a:noFill/>
          </p:spPr>
          <p:txBody>
            <a:bodyPr wrap="none" rtlCol="0">
              <a:spAutoFit/>
            </a:bodyPr>
            <a:lstStyle/>
            <a:p>
              <a:r>
                <a:rPr lang="en-US" sz="5400" b="1" dirty="0">
                  <a:solidFill>
                    <a:schemeClr val="accent2"/>
                  </a:solidFill>
                  <a:latin typeface="Aptos Display" panose="020B0004020202020204" pitchFamily="34" charset="0"/>
                  <a:ea typeface="ADLaM Display" panose="02010000000000000000" pitchFamily="2" charset="0"/>
                  <a:cs typeface="ADLaM Display" panose="02010000000000000000" pitchFamily="2" charset="0"/>
                </a:rPr>
                <a:t> </a:t>
              </a:r>
              <a:r>
                <a:rPr lang="en-US" sz="5400" dirty="0">
                  <a:solidFill>
                    <a:schemeClr val="bg1"/>
                  </a:solidFill>
                  <a:latin typeface="Aptos Display" panose="020B0004020202020204" pitchFamily="34" charset="0"/>
                  <a:ea typeface="ADLaM Display" panose="02010000000000000000" pitchFamily="2" charset="0"/>
                  <a:cs typeface="ADLaM Display" panose="02010000000000000000" pitchFamily="2" charset="0"/>
                </a:rPr>
                <a:t>:        ::        :  </a:t>
              </a:r>
              <a:r>
                <a:rPr lang="en-US" sz="5400" dirty="0">
                  <a:solidFill>
                    <a:schemeClr val="accent2"/>
                  </a:solidFill>
                  <a:latin typeface="Aptos Display" panose="020B0004020202020204" pitchFamily="34" charset="0"/>
                  <a:ea typeface="ADLaM Display" panose="02010000000000000000" pitchFamily="2" charset="0"/>
                  <a:cs typeface="ADLaM Display" panose="02010000000000000000" pitchFamily="2" charset="0"/>
                </a:rPr>
                <a:t>?</a:t>
              </a:r>
            </a:p>
          </p:txBody>
        </p:sp>
      </p:grpSp>
      <p:sp>
        <p:nvSpPr>
          <p:cNvPr id="17" name="TextBox 16">
            <a:extLst>
              <a:ext uri="{FF2B5EF4-FFF2-40B4-BE49-F238E27FC236}">
                <a16:creationId xmlns:a16="http://schemas.microsoft.com/office/drawing/2014/main" id="{3BD5C99C-20F6-A246-F32D-3D7689A7729C}"/>
              </a:ext>
            </a:extLst>
          </p:cNvPr>
          <p:cNvSpPr txBox="1"/>
          <p:nvPr/>
        </p:nvSpPr>
        <p:spPr>
          <a:xfrm>
            <a:off x="7329270" y="3291440"/>
            <a:ext cx="3315704" cy="830997"/>
          </a:xfrm>
          <a:prstGeom prst="rect">
            <a:avLst/>
          </a:prstGeom>
          <a:noFill/>
        </p:spPr>
        <p:txBody>
          <a:bodyPr wrap="square" rtlCol="0">
            <a:spAutoFit/>
          </a:bodyPr>
          <a:lstStyle/>
          <a:p>
            <a:r>
              <a:rPr lang="en-US" sz="2400" dirty="0">
                <a:solidFill>
                  <a:schemeClr val="bg1"/>
                </a:solidFill>
                <a:latin typeface="Cambria Math" panose="02040503050406030204" pitchFamily="18" charset="0"/>
                <a:ea typeface="Cambria Math" panose="02040503050406030204" pitchFamily="18" charset="0"/>
              </a:rPr>
              <a:t>If Data is the New Oil, what is the New Data </a:t>
            </a:r>
            <a:r>
              <a:rPr lang="en-US" sz="2400" dirty="0">
                <a:solidFill>
                  <a:schemeClr val="accent2"/>
                </a:solidFill>
                <a:latin typeface="Cambria Math" panose="02040503050406030204" pitchFamily="18" charset="0"/>
                <a:ea typeface="Cambria Math" panose="02040503050406030204" pitchFamily="18" charset="0"/>
              </a:rPr>
              <a:t>?</a:t>
            </a:r>
            <a:r>
              <a:rPr lang="en-US" sz="2400" dirty="0">
                <a:solidFill>
                  <a:schemeClr val="bg1"/>
                </a:solidFill>
                <a:latin typeface="Cambria Math" panose="02040503050406030204" pitchFamily="18" charset="0"/>
                <a:ea typeface="Cambria Math" panose="02040503050406030204" pitchFamily="18" charset="0"/>
              </a:rPr>
              <a:t> </a:t>
            </a:r>
          </a:p>
        </p:txBody>
      </p:sp>
      <p:grpSp>
        <p:nvGrpSpPr>
          <p:cNvPr id="19" name="Group 18">
            <a:extLst>
              <a:ext uri="{FF2B5EF4-FFF2-40B4-BE49-F238E27FC236}">
                <a16:creationId xmlns:a16="http://schemas.microsoft.com/office/drawing/2014/main" id="{20927ED2-E447-D1A7-42B3-DD36A2D77EED}"/>
              </a:ext>
            </a:extLst>
          </p:cNvPr>
          <p:cNvGrpSpPr/>
          <p:nvPr/>
        </p:nvGrpSpPr>
        <p:grpSpPr>
          <a:xfrm>
            <a:off x="283411" y="2137347"/>
            <a:ext cx="6604693" cy="3436201"/>
            <a:chOff x="283411" y="2137347"/>
            <a:chExt cx="6604693" cy="3436201"/>
          </a:xfrm>
        </p:grpSpPr>
        <p:pic>
          <p:nvPicPr>
            <p:cNvPr id="2054" name="Picture 6" descr="Did COVID 19 enhance data as the new oil?">
              <a:extLst>
                <a:ext uri="{FF2B5EF4-FFF2-40B4-BE49-F238E27FC236}">
                  <a16:creationId xmlns:a16="http://schemas.microsoft.com/office/drawing/2014/main" id="{D51D2993-0F6C-E904-E829-BF044F6543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46" y="2137347"/>
              <a:ext cx="6407834" cy="34362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1FACA98-356B-8787-743F-17FB2A534171}"/>
                </a:ext>
              </a:extLst>
            </p:cNvPr>
            <p:cNvSpPr txBox="1"/>
            <p:nvPr/>
          </p:nvSpPr>
          <p:spPr>
            <a:xfrm>
              <a:off x="283411" y="2157228"/>
              <a:ext cx="6604693" cy="3416320"/>
            </a:xfrm>
            <a:prstGeom prst="rect">
              <a:avLst/>
            </a:prstGeom>
            <a:noFill/>
          </p:spPr>
          <p:txBody>
            <a:bodyPr wrap="none" rtlCol="0">
              <a:spAutoFit/>
            </a:bodyPr>
            <a:lstStyle/>
            <a:p>
              <a:r>
                <a:rPr lang="en-US" dirty="0">
                  <a:solidFill>
                    <a:schemeClr val="accent3">
                      <a:lumMod val="75000"/>
                    </a:schemeClr>
                  </a:solidFill>
                </a:rPr>
                <a:t>101010101010101010101010101010101010101010101010101010</a:t>
              </a:r>
            </a:p>
            <a:p>
              <a:r>
                <a:rPr lang="en-US" dirty="0">
                  <a:solidFill>
                    <a:schemeClr val="accent3">
                      <a:lumMod val="75000"/>
                    </a:schemeClr>
                  </a:solidFill>
                </a:rPr>
                <a:t>101010101010101010101010101010101010101010101010101010</a:t>
              </a:r>
            </a:p>
            <a:p>
              <a:r>
                <a:rPr lang="en-US" dirty="0">
                  <a:solidFill>
                    <a:schemeClr val="accent3">
                      <a:lumMod val="75000"/>
                    </a:schemeClr>
                  </a:solidFill>
                </a:rPr>
                <a:t>10101010101010101010                010101010101010101010101010</a:t>
              </a:r>
            </a:p>
            <a:p>
              <a:r>
                <a:rPr lang="en-US" dirty="0">
                  <a:solidFill>
                    <a:schemeClr val="accent3">
                      <a:lumMod val="75000"/>
                    </a:schemeClr>
                  </a:solidFill>
                </a:rPr>
                <a:t>101010101010101010101         01010101010101010101010101010</a:t>
              </a:r>
            </a:p>
            <a:p>
              <a:r>
                <a:rPr lang="en-US" dirty="0">
                  <a:solidFill>
                    <a:schemeClr val="accent3">
                      <a:lumMod val="75000"/>
                    </a:schemeClr>
                  </a:solidFill>
                </a:rPr>
                <a:t>1010101010101010101010       01010101010101010101010101010</a:t>
              </a:r>
            </a:p>
            <a:p>
              <a:r>
                <a:rPr lang="en-US" dirty="0">
                  <a:solidFill>
                    <a:schemeClr val="accent3">
                      <a:lumMod val="75000"/>
                    </a:schemeClr>
                  </a:solidFill>
                </a:rPr>
                <a:t>1010101010101010101010       01010101010101010101010101010</a:t>
              </a:r>
            </a:p>
            <a:p>
              <a:r>
                <a:rPr lang="en-US" dirty="0">
                  <a:solidFill>
                    <a:schemeClr val="accent3">
                      <a:lumMod val="75000"/>
                    </a:schemeClr>
                  </a:solidFill>
                </a:rPr>
                <a:t>1010101010101010101010       01010101010101010101010101010</a:t>
              </a:r>
            </a:p>
            <a:p>
              <a:r>
                <a:rPr lang="en-US" dirty="0">
                  <a:solidFill>
                    <a:schemeClr val="accent3">
                      <a:lumMod val="75000"/>
                    </a:schemeClr>
                  </a:solidFill>
                </a:rPr>
                <a:t>101010101010101010101           1010101010101010101010101010</a:t>
              </a:r>
            </a:p>
            <a:p>
              <a:r>
                <a:rPr lang="en-US" dirty="0">
                  <a:solidFill>
                    <a:schemeClr val="accent3">
                      <a:lumMod val="75000"/>
                    </a:schemeClr>
                  </a:solidFill>
                </a:rPr>
                <a:t>10101010101                                                       101010101010101010</a:t>
              </a:r>
            </a:p>
            <a:p>
              <a:r>
                <a:rPr lang="en-US" dirty="0">
                  <a:solidFill>
                    <a:schemeClr val="accent3">
                      <a:lumMod val="75000"/>
                    </a:schemeClr>
                  </a:solidFill>
                </a:rPr>
                <a:t>10101010101                                                     0101010101010101010</a:t>
              </a:r>
            </a:p>
            <a:p>
              <a:r>
                <a:rPr lang="en-US" dirty="0">
                  <a:solidFill>
                    <a:schemeClr val="accent3">
                      <a:lumMod val="75000"/>
                    </a:schemeClr>
                  </a:solidFill>
                </a:rPr>
                <a:t>10101010101                                                     0101010101010101010</a:t>
              </a:r>
            </a:p>
            <a:p>
              <a:r>
                <a:rPr lang="en-US" dirty="0">
                  <a:solidFill>
                    <a:schemeClr val="accent3">
                      <a:lumMod val="75000"/>
                    </a:schemeClr>
                  </a:solidFill>
                </a:rPr>
                <a:t>10101010101                                                     0101010101010101010</a:t>
              </a:r>
            </a:p>
          </p:txBody>
        </p:sp>
      </p:grpSp>
    </p:spTree>
    <p:extLst>
      <p:ext uri="{BB962C8B-B14F-4D97-AF65-F5344CB8AC3E}">
        <p14:creationId xmlns:p14="http://schemas.microsoft.com/office/powerpoint/2010/main" val="41597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1783126-5F1A-066C-8F99-15A0CAA11E89}"/>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77B41479-0080-277D-4934-A30EE73AAC8D}"/>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33E2138E-4425-8D92-8D1F-D2E60345D48A}"/>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9DBB8C0-75BF-E05D-C9F8-45B7A1B7340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70720F7-493E-DB71-CEEB-0FE18094237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2AC8E26-6F88-ABEA-69F6-E2805F4C88A0}"/>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5A510F7-0645-ACDD-2AC3-8C03C24CB048}"/>
              </a:ext>
            </a:extLst>
          </p:cNvPr>
          <p:cNvSpPr txBox="1"/>
          <p:nvPr/>
        </p:nvSpPr>
        <p:spPr>
          <a:xfrm>
            <a:off x="2123422" y="1309157"/>
            <a:ext cx="2383794"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p:txBody>
      </p:sp>
      <p:sp>
        <p:nvSpPr>
          <p:cNvPr id="17" name="TextBox 16">
            <a:extLst>
              <a:ext uri="{FF2B5EF4-FFF2-40B4-BE49-F238E27FC236}">
                <a16:creationId xmlns:a16="http://schemas.microsoft.com/office/drawing/2014/main" id="{3BD5C99C-20F6-A246-F32D-3D7689A7729C}"/>
              </a:ext>
            </a:extLst>
          </p:cNvPr>
          <p:cNvSpPr txBox="1"/>
          <p:nvPr/>
        </p:nvSpPr>
        <p:spPr>
          <a:xfrm>
            <a:off x="8018587" y="3606130"/>
            <a:ext cx="3315704" cy="461665"/>
          </a:xfrm>
          <a:prstGeom prst="rect">
            <a:avLst/>
          </a:prstGeom>
          <a:noFill/>
        </p:spPr>
        <p:txBody>
          <a:bodyPr wrap="square" rtlCol="0">
            <a:spAutoFit/>
          </a:bodyPr>
          <a:lstStyle/>
          <a:p>
            <a:r>
              <a:rPr lang="en-US" sz="2400" dirty="0">
                <a:solidFill>
                  <a:schemeClr val="bg1"/>
                </a:solidFill>
                <a:latin typeface="Cambria Math" panose="02040503050406030204" pitchFamily="18" charset="0"/>
                <a:ea typeface="Cambria Math" panose="02040503050406030204" pitchFamily="18" charset="0"/>
              </a:rPr>
              <a:t>Who is John Galt </a:t>
            </a:r>
            <a:r>
              <a:rPr lang="en-US" sz="2400" dirty="0">
                <a:solidFill>
                  <a:schemeClr val="accent2"/>
                </a:solidFill>
                <a:latin typeface="Cambria Math" panose="02040503050406030204" pitchFamily="18" charset="0"/>
                <a:ea typeface="Cambria Math" panose="02040503050406030204" pitchFamily="18" charset="0"/>
              </a:rPr>
              <a:t>?</a:t>
            </a:r>
          </a:p>
        </p:txBody>
      </p:sp>
      <p:pic>
        <p:nvPicPr>
          <p:cNvPr id="1032" name="Picture 8" descr="Premium Photo | A mysterious man in a hat and coat in the shadows">
            <a:extLst>
              <a:ext uri="{FF2B5EF4-FFF2-40B4-BE49-F238E27FC236}">
                <a16:creationId xmlns:a16="http://schemas.microsoft.com/office/drawing/2014/main" id="{B444AF55-BBC0-4A2C-3DB3-155A60F53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994" y="2308790"/>
            <a:ext cx="5099208" cy="339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87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1783126-5F1A-066C-8F99-15A0CAA11E89}"/>
              </a:ext>
            </a:extLst>
          </p:cNvPr>
          <p:cNvGrpSpPr/>
          <p:nvPr/>
        </p:nvGrpSpPr>
        <p:grpSpPr>
          <a:xfrm>
            <a:off x="1123064" y="1171111"/>
            <a:ext cx="822960" cy="822960"/>
            <a:chOff x="2867267" y="2626823"/>
            <a:chExt cx="1353531" cy="1371600"/>
          </a:xfrm>
          <a:solidFill>
            <a:schemeClr val="accent2"/>
          </a:solidFill>
        </p:grpSpPr>
        <p:sp>
          <p:nvSpPr>
            <p:cNvPr id="5" name="Oval 4">
              <a:extLst>
                <a:ext uri="{FF2B5EF4-FFF2-40B4-BE49-F238E27FC236}">
                  <a16:creationId xmlns:a16="http://schemas.microsoft.com/office/drawing/2014/main" id="{77B41479-0080-277D-4934-A30EE73AAC8D}"/>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33E2138E-4425-8D92-8D1F-D2E60345D48A}"/>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9DBB8C0-75BF-E05D-C9F8-45B7A1B7340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70720F7-493E-DB71-CEEB-0FE180942377}"/>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2AC8E26-6F88-ABEA-69F6-E2805F4C88A0}"/>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5A510F7-0645-ACDD-2AC3-8C03C24CB048}"/>
              </a:ext>
            </a:extLst>
          </p:cNvPr>
          <p:cNvSpPr txBox="1"/>
          <p:nvPr/>
        </p:nvSpPr>
        <p:spPr>
          <a:xfrm>
            <a:off x="2123422" y="1309157"/>
            <a:ext cx="2383794"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p:txBody>
      </p:sp>
      <p:sp>
        <p:nvSpPr>
          <p:cNvPr id="17" name="TextBox 16">
            <a:extLst>
              <a:ext uri="{FF2B5EF4-FFF2-40B4-BE49-F238E27FC236}">
                <a16:creationId xmlns:a16="http://schemas.microsoft.com/office/drawing/2014/main" id="{3BD5C99C-20F6-A246-F32D-3D7689A7729C}"/>
              </a:ext>
            </a:extLst>
          </p:cNvPr>
          <p:cNvSpPr txBox="1"/>
          <p:nvPr/>
        </p:nvSpPr>
        <p:spPr>
          <a:xfrm>
            <a:off x="6865034" y="3226303"/>
            <a:ext cx="3843036" cy="830997"/>
          </a:xfrm>
          <a:prstGeom prst="rect">
            <a:avLst/>
          </a:prstGeom>
          <a:noFill/>
        </p:spPr>
        <p:txBody>
          <a:bodyPr wrap="square" rtlCol="0">
            <a:spAutoFit/>
          </a:bodyPr>
          <a:lstStyle/>
          <a:p>
            <a:pPr algn="ctr"/>
            <a:r>
              <a:rPr lang="en-US" sz="2400" dirty="0">
                <a:solidFill>
                  <a:schemeClr val="bg1"/>
                </a:solidFill>
                <a:latin typeface="Cambria Math" panose="02040503050406030204" pitchFamily="18" charset="0"/>
                <a:ea typeface="Cambria Math" panose="02040503050406030204" pitchFamily="18" charset="0"/>
              </a:rPr>
              <a:t>What did DaVinci and Tesla discuss when they met </a:t>
            </a:r>
            <a:r>
              <a:rPr lang="en-US" sz="2400" dirty="0">
                <a:solidFill>
                  <a:schemeClr val="accent2"/>
                </a:solidFill>
                <a:latin typeface="Cambria Math" panose="02040503050406030204" pitchFamily="18" charset="0"/>
                <a:ea typeface="Cambria Math" panose="02040503050406030204" pitchFamily="18" charset="0"/>
              </a:rPr>
              <a:t>?</a:t>
            </a:r>
          </a:p>
        </p:txBody>
      </p:sp>
      <p:grpSp>
        <p:nvGrpSpPr>
          <p:cNvPr id="12" name="Group 11">
            <a:extLst>
              <a:ext uri="{FF2B5EF4-FFF2-40B4-BE49-F238E27FC236}">
                <a16:creationId xmlns:a16="http://schemas.microsoft.com/office/drawing/2014/main" id="{C5C7C40B-9F58-3D1B-0542-945E5D60C6D7}"/>
              </a:ext>
            </a:extLst>
          </p:cNvPr>
          <p:cNvGrpSpPr/>
          <p:nvPr/>
        </p:nvGrpSpPr>
        <p:grpSpPr>
          <a:xfrm>
            <a:off x="1483929" y="2423600"/>
            <a:ext cx="5043479" cy="3281947"/>
            <a:chOff x="562709" y="1418622"/>
            <a:chExt cx="8393380" cy="5430129"/>
          </a:xfrm>
        </p:grpSpPr>
        <p:pic>
          <p:nvPicPr>
            <p:cNvPr id="3" name="Picture 2">
              <a:extLst>
                <a:ext uri="{FF2B5EF4-FFF2-40B4-BE49-F238E27FC236}">
                  <a16:creationId xmlns:a16="http://schemas.microsoft.com/office/drawing/2014/main" id="{928DB377-C1A3-CCD6-50C7-7D9C40B97F46}"/>
                </a:ext>
              </a:extLst>
            </p:cNvPr>
            <p:cNvPicPr>
              <a:picLocks noChangeAspect="1"/>
            </p:cNvPicPr>
            <p:nvPr/>
          </p:nvPicPr>
          <p:blipFill rotWithShape="1">
            <a:blip r:embed="rId2"/>
            <a:srcRect l="8073" t="10853" r="55462" b="9929"/>
            <a:stretch/>
          </p:blipFill>
          <p:spPr>
            <a:xfrm flipH="1">
              <a:off x="562709" y="1418622"/>
              <a:ext cx="4332849" cy="5430129"/>
            </a:xfrm>
            <a:prstGeom prst="rect">
              <a:avLst/>
            </a:prstGeom>
          </p:spPr>
        </p:pic>
        <p:pic>
          <p:nvPicPr>
            <p:cNvPr id="11" name="Picture 10">
              <a:extLst>
                <a:ext uri="{FF2B5EF4-FFF2-40B4-BE49-F238E27FC236}">
                  <a16:creationId xmlns:a16="http://schemas.microsoft.com/office/drawing/2014/main" id="{060C5941-C056-5E67-86AD-04C098D3FBDC}"/>
                </a:ext>
              </a:extLst>
            </p:cNvPr>
            <p:cNvPicPr>
              <a:picLocks noChangeAspect="1"/>
            </p:cNvPicPr>
            <p:nvPr/>
          </p:nvPicPr>
          <p:blipFill rotWithShape="1">
            <a:blip r:embed="rId2"/>
            <a:srcRect l="59464" t="10853" r="7230" b="9929"/>
            <a:stretch/>
          </p:blipFill>
          <p:spPr>
            <a:xfrm>
              <a:off x="4895558" y="1418622"/>
              <a:ext cx="4060531" cy="5430129"/>
            </a:xfrm>
            <a:prstGeom prst="rect">
              <a:avLst/>
            </a:prstGeom>
          </p:spPr>
        </p:pic>
      </p:grpSp>
    </p:spTree>
    <p:extLst>
      <p:ext uri="{BB962C8B-B14F-4D97-AF65-F5344CB8AC3E}">
        <p14:creationId xmlns:p14="http://schemas.microsoft.com/office/powerpoint/2010/main" val="324567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1622"/>
        </a:solidFill>
        <a:effectLst/>
      </p:bgPr>
    </p:bg>
    <p:spTree>
      <p:nvGrpSpPr>
        <p:cNvPr id="1" name=""/>
        <p:cNvGrpSpPr/>
        <p:nvPr/>
      </p:nvGrpSpPr>
      <p:grpSpPr>
        <a:xfrm>
          <a:off x="0" y="0"/>
          <a:ext cx="0" cy="0"/>
          <a:chOff x="0" y="0"/>
          <a:chExt cx="0" cy="0"/>
        </a:xfrm>
      </p:grpSpPr>
      <p:pic>
        <p:nvPicPr>
          <p:cNvPr id="10242" name="Picture 2" descr="Goose Golden Eggs Images – Browse 1,006 Stock Photos, Vectors, and Video |  Adobe Stock">
            <a:extLst>
              <a:ext uri="{FF2B5EF4-FFF2-40B4-BE49-F238E27FC236}">
                <a16:creationId xmlns:a16="http://schemas.microsoft.com/office/drawing/2014/main" id="{3FC60F2C-0AA9-1B2F-42EF-29863F919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080" y="2277207"/>
            <a:ext cx="600075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98EEBD-2738-10B5-5B89-742BEE18B8B2}"/>
              </a:ext>
            </a:extLst>
          </p:cNvPr>
          <p:cNvSpPr txBox="1"/>
          <p:nvPr/>
        </p:nvSpPr>
        <p:spPr>
          <a:xfrm>
            <a:off x="7392366" y="3226303"/>
            <a:ext cx="3315704" cy="830997"/>
          </a:xfrm>
          <a:prstGeom prst="rect">
            <a:avLst/>
          </a:prstGeom>
          <a:noFill/>
        </p:spPr>
        <p:txBody>
          <a:bodyPr wrap="square" rtlCol="0">
            <a:spAutoFit/>
          </a:bodyPr>
          <a:lstStyle/>
          <a:p>
            <a:r>
              <a:rPr lang="en-US" sz="2400" dirty="0">
                <a:solidFill>
                  <a:schemeClr val="bg1"/>
                </a:solidFill>
                <a:latin typeface="Cambria Math" panose="02040503050406030204" pitchFamily="18" charset="0"/>
                <a:ea typeface="Cambria Math" panose="02040503050406030204" pitchFamily="18" charset="0"/>
              </a:rPr>
              <a:t>What is the </a:t>
            </a:r>
            <a:r>
              <a:rPr lang="en-US" sz="2400" dirty="0">
                <a:solidFill>
                  <a:schemeClr val="accent3"/>
                </a:solidFill>
                <a:latin typeface="Cambria Math" panose="02040503050406030204" pitchFamily="18" charset="0"/>
                <a:ea typeface="Cambria Math" panose="02040503050406030204" pitchFamily="18" charset="0"/>
              </a:rPr>
              <a:t>Golden Goose </a:t>
            </a:r>
            <a:r>
              <a:rPr lang="en-US" sz="2400" dirty="0">
                <a:solidFill>
                  <a:schemeClr val="bg1"/>
                </a:solidFill>
                <a:latin typeface="Cambria Math" panose="02040503050406030204" pitchFamily="18" charset="0"/>
                <a:ea typeface="Cambria Math" panose="02040503050406030204" pitchFamily="18" charset="0"/>
              </a:rPr>
              <a:t>of products</a:t>
            </a:r>
            <a:r>
              <a:rPr lang="en-US" sz="2400" dirty="0">
                <a:solidFill>
                  <a:schemeClr val="accent2"/>
                </a:solidFill>
                <a:latin typeface="Cambria Math" panose="02040503050406030204" pitchFamily="18" charset="0"/>
                <a:ea typeface="Cambria Math" panose="02040503050406030204" pitchFamily="18" charset="0"/>
              </a:rPr>
              <a:t>?</a:t>
            </a:r>
          </a:p>
        </p:txBody>
      </p:sp>
      <p:grpSp>
        <p:nvGrpSpPr>
          <p:cNvPr id="5" name="Group 4">
            <a:extLst>
              <a:ext uri="{FF2B5EF4-FFF2-40B4-BE49-F238E27FC236}">
                <a16:creationId xmlns:a16="http://schemas.microsoft.com/office/drawing/2014/main" id="{FC1067A3-E4D8-E54F-323F-8E8DE61C1074}"/>
              </a:ext>
            </a:extLst>
          </p:cNvPr>
          <p:cNvGrpSpPr/>
          <p:nvPr/>
        </p:nvGrpSpPr>
        <p:grpSpPr>
          <a:xfrm>
            <a:off x="1123064" y="1171111"/>
            <a:ext cx="822960" cy="822960"/>
            <a:chOff x="2867267" y="2626823"/>
            <a:chExt cx="1353531" cy="1371600"/>
          </a:xfrm>
          <a:solidFill>
            <a:schemeClr val="accent2"/>
          </a:solidFill>
        </p:grpSpPr>
        <p:sp>
          <p:nvSpPr>
            <p:cNvPr id="6" name="Oval 5">
              <a:extLst>
                <a:ext uri="{FF2B5EF4-FFF2-40B4-BE49-F238E27FC236}">
                  <a16:creationId xmlns:a16="http://schemas.microsoft.com/office/drawing/2014/main" id="{D9AB29F0-D134-413B-9EB0-8A8F3549E9F8}"/>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7CF810B-F082-9B82-A0C9-A219346FAD2C}"/>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3C1D3F8-9EC3-CF9D-A7D8-BD6B86F9DD1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07BBD7-ACF2-CC6D-F3E9-88DFA19D6F8E}"/>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1B0A7E1-D3B2-EE72-6009-90AE771FD127}"/>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90BAFCE-880A-47ED-1BA5-34645476FECD}"/>
              </a:ext>
            </a:extLst>
          </p:cNvPr>
          <p:cNvSpPr txBox="1"/>
          <p:nvPr/>
        </p:nvSpPr>
        <p:spPr>
          <a:xfrm>
            <a:off x="2123422" y="1309157"/>
            <a:ext cx="2383794"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p:txBody>
      </p:sp>
    </p:spTree>
    <p:extLst>
      <p:ext uri="{BB962C8B-B14F-4D97-AF65-F5344CB8AC3E}">
        <p14:creationId xmlns:p14="http://schemas.microsoft.com/office/powerpoint/2010/main" val="356833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8EEBD-2738-10B5-5B89-742BEE18B8B2}"/>
              </a:ext>
            </a:extLst>
          </p:cNvPr>
          <p:cNvSpPr txBox="1"/>
          <p:nvPr/>
        </p:nvSpPr>
        <p:spPr>
          <a:xfrm>
            <a:off x="7392366" y="3226303"/>
            <a:ext cx="3315704" cy="830997"/>
          </a:xfrm>
          <a:prstGeom prst="rect">
            <a:avLst/>
          </a:prstGeom>
          <a:noFill/>
        </p:spPr>
        <p:txBody>
          <a:bodyPr wrap="square" rtlCol="0">
            <a:spAutoFit/>
          </a:bodyPr>
          <a:lstStyle/>
          <a:p>
            <a:pPr algn="ctr"/>
            <a:r>
              <a:rPr lang="en-US" sz="2400" dirty="0">
                <a:solidFill>
                  <a:schemeClr val="bg1"/>
                </a:solidFill>
                <a:latin typeface="Cambria Math" panose="02040503050406030204" pitchFamily="18" charset="0"/>
                <a:ea typeface="Cambria Math" panose="02040503050406030204" pitchFamily="18" charset="0"/>
              </a:rPr>
              <a:t>Why is the </a:t>
            </a:r>
            <a:r>
              <a:rPr lang="en-US" sz="2400" dirty="0">
                <a:solidFill>
                  <a:schemeClr val="accent3"/>
                </a:solidFill>
                <a:latin typeface="Cambria Math" panose="02040503050406030204" pitchFamily="18" charset="0"/>
                <a:ea typeface="Cambria Math" panose="02040503050406030204" pitchFamily="18" charset="0"/>
              </a:rPr>
              <a:t>Golden Ratio </a:t>
            </a:r>
            <a:r>
              <a:rPr lang="en-US" sz="2400" dirty="0">
                <a:solidFill>
                  <a:schemeClr val="bg1"/>
                </a:solidFill>
                <a:latin typeface="Cambria Math" panose="02040503050406030204" pitchFamily="18" charset="0"/>
                <a:ea typeface="Cambria Math" panose="02040503050406030204" pitchFamily="18" charset="0"/>
              </a:rPr>
              <a:t>special </a:t>
            </a:r>
            <a:r>
              <a:rPr lang="en-US" sz="2400" dirty="0">
                <a:solidFill>
                  <a:schemeClr val="accent2"/>
                </a:solidFill>
                <a:latin typeface="Cambria Math" panose="02040503050406030204" pitchFamily="18" charset="0"/>
                <a:ea typeface="Cambria Math" panose="02040503050406030204" pitchFamily="18" charset="0"/>
              </a:rPr>
              <a:t>?</a:t>
            </a:r>
          </a:p>
        </p:txBody>
      </p:sp>
      <p:grpSp>
        <p:nvGrpSpPr>
          <p:cNvPr id="5" name="Group 4">
            <a:extLst>
              <a:ext uri="{FF2B5EF4-FFF2-40B4-BE49-F238E27FC236}">
                <a16:creationId xmlns:a16="http://schemas.microsoft.com/office/drawing/2014/main" id="{FC1067A3-E4D8-E54F-323F-8E8DE61C1074}"/>
              </a:ext>
            </a:extLst>
          </p:cNvPr>
          <p:cNvGrpSpPr/>
          <p:nvPr/>
        </p:nvGrpSpPr>
        <p:grpSpPr>
          <a:xfrm>
            <a:off x="1123064" y="1171111"/>
            <a:ext cx="822960" cy="822960"/>
            <a:chOff x="2867267" y="2626823"/>
            <a:chExt cx="1353531" cy="1371600"/>
          </a:xfrm>
          <a:solidFill>
            <a:schemeClr val="accent2"/>
          </a:solidFill>
        </p:grpSpPr>
        <p:sp>
          <p:nvSpPr>
            <p:cNvPr id="6" name="Oval 5">
              <a:extLst>
                <a:ext uri="{FF2B5EF4-FFF2-40B4-BE49-F238E27FC236}">
                  <a16:creationId xmlns:a16="http://schemas.microsoft.com/office/drawing/2014/main" id="{D9AB29F0-D134-413B-9EB0-8A8F3549E9F8}"/>
                </a:ext>
              </a:extLst>
            </p:cNvPr>
            <p:cNvSpPr/>
            <p:nvPr/>
          </p:nvSpPr>
          <p:spPr>
            <a:xfrm rot="797477">
              <a:off x="3491082" y="2626823"/>
              <a:ext cx="301752" cy="302691"/>
            </a:xfrm>
            <a:prstGeom prst="ellipse">
              <a:avLst/>
            </a:prstGeom>
            <a:grpFill/>
            <a:ln>
              <a:solidFill>
                <a:schemeClr val="accent2"/>
              </a:solidFill>
            </a:ln>
            <a:effectLst/>
            <a:scene3d>
              <a:camera prst="orthographicFront"/>
              <a:lightRig rig="threePt" dir="t"/>
            </a:scene3d>
            <a:sp3d prstMaterial="dkEdg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7CF810B-F082-9B82-A0C9-A219346FAD2C}"/>
                </a:ext>
              </a:extLst>
            </p:cNvPr>
            <p:cNvSpPr/>
            <p:nvPr/>
          </p:nvSpPr>
          <p:spPr>
            <a:xfrm rot="797477">
              <a:off x="2867267" y="2887997"/>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3C1D3F8-9EC3-CF9D-A7D8-BD6B86F9DD1C}"/>
                </a:ext>
              </a:extLst>
            </p:cNvPr>
            <p:cNvSpPr/>
            <p:nvPr/>
          </p:nvSpPr>
          <p:spPr>
            <a:xfrm rot="797477">
              <a:off x="2918664" y="3549343"/>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07BBD7-ACF2-CC6D-F3E9-88DFA19D6F8E}"/>
                </a:ext>
              </a:extLst>
            </p:cNvPr>
            <p:cNvSpPr/>
            <p:nvPr/>
          </p:nvSpPr>
          <p:spPr>
            <a:xfrm rot="797477">
              <a:off x="3573423" y="3695732"/>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1B0A7E1-D3B2-EE72-6009-90AE771FD127}"/>
                </a:ext>
              </a:extLst>
            </p:cNvPr>
            <p:cNvSpPr/>
            <p:nvPr/>
          </p:nvSpPr>
          <p:spPr>
            <a:xfrm rot="797477">
              <a:off x="3919046" y="3123149"/>
              <a:ext cx="301752" cy="302691"/>
            </a:xfrm>
            <a:prstGeom prst="ellipse">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290BAFCE-880A-47ED-1BA5-34645476FECD}"/>
              </a:ext>
            </a:extLst>
          </p:cNvPr>
          <p:cNvSpPr txBox="1"/>
          <p:nvPr/>
        </p:nvSpPr>
        <p:spPr>
          <a:xfrm>
            <a:off x="2123422" y="1309157"/>
            <a:ext cx="2383794" cy="523220"/>
          </a:xfrm>
          <a:prstGeom prst="rect">
            <a:avLst/>
          </a:prstGeom>
          <a:noFill/>
        </p:spPr>
        <p:txBody>
          <a:bodyPr wrap="none" rtlCol="0">
            <a:spAutoFit/>
          </a:bodyPr>
          <a:lstStyle/>
          <a:p>
            <a:r>
              <a:rPr lang="en-US" sz="2800" dirty="0">
                <a:solidFill>
                  <a:schemeClr val="bg1"/>
                </a:solidFill>
                <a:latin typeface="Cambria Math" panose="02040503050406030204" pitchFamily="18" charset="0"/>
                <a:ea typeface="Cambria Math" panose="02040503050406030204" pitchFamily="18" charset="0"/>
              </a:rPr>
              <a:t>Product Crafts</a:t>
            </a:r>
          </a:p>
        </p:txBody>
      </p:sp>
      <p:pic>
        <p:nvPicPr>
          <p:cNvPr id="1028" name="Picture 4" descr="A designer's guide to the Golden Ratio | Creative Bloq">
            <a:extLst>
              <a:ext uri="{FF2B5EF4-FFF2-40B4-BE49-F238E27FC236}">
                <a16:creationId xmlns:a16="http://schemas.microsoft.com/office/drawing/2014/main" id="{F3D2A5F1-CF43-C2F0-9D24-27D026AFA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895" y="2347310"/>
            <a:ext cx="5897952" cy="332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517978"/>
      </p:ext>
    </p:extLst>
  </p:cSld>
  <p:clrMapOvr>
    <a:masterClrMapping/>
  </p:clrMapOvr>
</p:sld>
</file>

<file path=ppt/theme/theme1.xml><?xml version="1.0" encoding="utf-8"?>
<a:theme xmlns:a="http://schemas.openxmlformats.org/drawingml/2006/main" name="PC title">
  <a:themeElements>
    <a:clrScheme name="Custom 5">
      <a:dk1>
        <a:srgbClr val="262626"/>
      </a:dk1>
      <a:lt1>
        <a:srgbClr val="FFFFFF"/>
      </a:lt1>
      <a:dk2>
        <a:srgbClr val="023160"/>
      </a:dk2>
      <a:lt2>
        <a:srgbClr val="F2F2F2"/>
      </a:lt2>
      <a:accent1>
        <a:srgbClr val="002060"/>
      </a:accent1>
      <a:accent2>
        <a:srgbClr val="FF3701"/>
      </a:accent2>
      <a:accent3>
        <a:srgbClr val="FFC000"/>
      </a:accent3>
      <a:accent4>
        <a:srgbClr val="7030A0"/>
      </a:accent4>
      <a:accent5>
        <a:srgbClr val="00B0F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C title" id="{179E308B-35EF-4CC7-8510-49956A05B9D9}" vid="{F782F2B9-BE96-484E-883C-3ACFEC400E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Default Theme</Template>
  <TotalTime>3772</TotalTime>
  <Words>932</Words>
  <Application>Microsoft Office PowerPoint</Application>
  <PresentationFormat>Widescreen</PresentationFormat>
  <Paragraphs>168</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Abadi</vt:lpstr>
      <vt:lpstr>ADLaM Display</vt:lpstr>
      <vt:lpstr>Aptos</vt:lpstr>
      <vt:lpstr>Aptos Display</vt:lpstr>
      <vt:lpstr>Arial</vt:lpstr>
      <vt:lpstr>Calibri</vt:lpstr>
      <vt:lpstr>Cambria Math</vt:lpstr>
      <vt:lpstr>Engravers MT</vt:lpstr>
      <vt:lpstr>Times New Roman</vt:lpstr>
      <vt:lpstr>PC title</vt:lpstr>
      <vt:lpstr>Website wireframe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wireframe</dc:title>
  <dc:creator>Bhavani</dc:creator>
  <cp:lastModifiedBy>Bhavani</cp:lastModifiedBy>
  <cp:revision>11</cp:revision>
  <dcterms:created xsi:type="dcterms:W3CDTF">2024-04-22T07:57:37Z</dcterms:created>
  <dcterms:modified xsi:type="dcterms:W3CDTF">2024-04-28T16:42:23Z</dcterms:modified>
</cp:coreProperties>
</file>