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2" r:id="rId3"/>
    <p:sldId id="267" r:id="rId4"/>
    <p:sldId id="268" r:id="rId5"/>
    <p:sldId id="269" r:id="rId6"/>
    <p:sldId id="274" r:id="rId7"/>
    <p:sldId id="263" r:id="rId8"/>
    <p:sldId id="270" r:id="rId9"/>
    <p:sldId id="275" r:id="rId10"/>
    <p:sldId id="283" r:id="rId11"/>
    <p:sldId id="296" r:id="rId12"/>
    <p:sldId id="264" r:id="rId13"/>
    <p:sldId id="271" r:id="rId14"/>
    <p:sldId id="276" r:id="rId15"/>
    <p:sldId id="277" r:id="rId16"/>
    <p:sldId id="278" r:id="rId17"/>
    <p:sldId id="279" r:id="rId18"/>
    <p:sldId id="280" r:id="rId19"/>
    <p:sldId id="286" r:id="rId20"/>
    <p:sldId id="288" r:id="rId21"/>
    <p:sldId id="289" r:id="rId22"/>
    <p:sldId id="265" r:id="rId23"/>
    <p:sldId id="272" r:id="rId24"/>
    <p:sldId id="290" r:id="rId25"/>
    <p:sldId id="291" r:id="rId26"/>
    <p:sldId id="284" r:id="rId27"/>
    <p:sldId id="285" r:id="rId28"/>
    <p:sldId id="266" r:id="rId29"/>
    <p:sldId id="293" r:id="rId30"/>
    <p:sldId id="292" r:id="rId31"/>
    <p:sldId id="294" r:id="rId32"/>
    <p:sldId id="282"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7/14/2021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C263AF9A-6E76-4CCC-89CF-B04065708FB7}" type="slidenum">
              <a:rPr lang="en-US" smtClean="0"/>
              <a:t>25</a:t>
            </a:fld>
            <a:endParaRPr lang="en-US"/>
          </a:p>
        </p:txBody>
      </p:sp>
    </p:spTree>
    <p:extLst>
      <p:ext uri="{BB962C8B-B14F-4D97-AF65-F5344CB8AC3E}">
        <p14:creationId xmlns:p14="http://schemas.microsoft.com/office/powerpoint/2010/main" val="2520472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oogle.com.sa/?hl=ar" TargetMode="External"/><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hyperlink" Target="https://public.tableau.com/shared/GQ7N6F7R6?:display_count=n&amp;:origin=viz_share_link"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6835" y="1808225"/>
            <a:ext cx="6260905" cy="1527050"/>
          </a:xfrm>
        </p:spPr>
        <p:txBody>
          <a:bodyPr>
            <a:normAutofit/>
          </a:bodyPr>
          <a:lstStyle/>
          <a:p>
            <a:r>
              <a:rPr lang="en-US" sz="2800" dirty="0"/>
              <a:t>CYBER CRIMES IN SAUDI ARABIA</a:t>
            </a:r>
          </a:p>
        </p:txBody>
      </p:sp>
      <p:sp>
        <p:nvSpPr>
          <p:cNvPr id="3" name="Subtitle 2"/>
          <p:cNvSpPr>
            <a:spLocks noGrp="1"/>
          </p:cNvSpPr>
          <p:nvPr>
            <p:ph type="subTitle" idx="1"/>
          </p:nvPr>
        </p:nvSpPr>
        <p:spPr>
          <a:xfrm>
            <a:off x="3350360" y="3869742"/>
            <a:ext cx="1756108" cy="305410"/>
          </a:xfrm>
        </p:spPr>
        <p:txBody>
          <a:bodyPr>
            <a:normAutofit fontScale="92500" lnSpcReduction="10000"/>
          </a:bodyPr>
          <a:lstStyle/>
          <a:p>
            <a:r>
              <a:rPr lang="en-US" sz="1600" dirty="0"/>
              <a:t>Group Members :</a:t>
            </a:r>
          </a:p>
        </p:txBody>
      </p:sp>
      <p:sp>
        <p:nvSpPr>
          <p:cNvPr id="4" name="Subtitle 2">
            <a:extLst>
              <a:ext uri="{FF2B5EF4-FFF2-40B4-BE49-F238E27FC236}">
                <a16:creationId xmlns:a16="http://schemas.microsoft.com/office/drawing/2014/main" id="{B0998A08-E56B-4674-860B-0C5BDBEE8CFD}"/>
              </a:ext>
            </a:extLst>
          </p:cNvPr>
          <p:cNvSpPr txBox="1">
            <a:spLocks/>
          </p:cNvSpPr>
          <p:nvPr/>
        </p:nvSpPr>
        <p:spPr>
          <a:xfrm>
            <a:off x="3212068" y="4299727"/>
            <a:ext cx="5802790" cy="610819"/>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rgbClr val="0070C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i="0" u="none" strike="noStrike" dirty="0">
                <a:solidFill>
                  <a:srgbClr val="000000"/>
                </a:solidFill>
                <a:effectLst/>
                <a:latin typeface="Calibri" panose="020F0502020204030204" pitchFamily="34" charset="0"/>
              </a:rPr>
              <a:t>- Raghad Almeataz         - Ahmed Altowairqi</a:t>
            </a:r>
            <a:r>
              <a:rPr lang="en-US" sz="1400" dirty="0">
                <a:solidFill>
                  <a:srgbClr val="000000"/>
                </a:solidFill>
                <a:latin typeface="Calibri" panose="020F0502020204030204" pitchFamily="34" charset="0"/>
              </a:rPr>
              <a:t>        - Mohammed Albesher</a:t>
            </a:r>
            <a:r>
              <a:rPr lang="ar-SA" sz="1400" dirty="0">
                <a:solidFill>
                  <a:srgbClr val="000000"/>
                </a:solidFill>
                <a:latin typeface="Calibri" panose="020F0502020204030204" pitchFamily="34" charset="0"/>
              </a:rPr>
              <a:t> </a:t>
            </a:r>
            <a:r>
              <a:rPr lang="en-US" sz="1400" dirty="0">
                <a:solidFill>
                  <a:srgbClr val="000000"/>
                </a:solidFill>
                <a:latin typeface="Calibri" panose="020F0502020204030204" pitchFamily="34" charset="0"/>
              </a:rPr>
              <a:t> </a:t>
            </a:r>
            <a:r>
              <a:rPr lang="en-US" sz="1400" i="0" u="none" strike="noStrike" dirty="0">
                <a:solidFill>
                  <a:srgbClr val="000000"/>
                </a:solidFill>
                <a:effectLst/>
                <a:latin typeface="Calibri" panose="020F0502020204030204" pitchFamily="34" charset="0"/>
              </a:rPr>
              <a:t>    </a:t>
            </a:r>
            <a:r>
              <a:rPr lang="ar-SA" sz="1400" i="0" u="none" strike="noStrike" dirty="0">
                <a:solidFill>
                  <a:srgbClr val="000000"/>
                </a:solidFill>
                <a:effectLst/>
                <a:latin typeface="Calibri" panose="020F0502020204030204" pitchFamily="34" charset="0"/>
              </a:rPr>
              <a:t>  </a:t>
            </a:r>
            <a:endParaRPr lang="en-US" sz="1400" i="0" u="none" strike="noStrike" dirty="0">
              <a:solidFill>
                <a:srgbClr val="000000"/>
              </a:solidFill>
              <a:effectLst/>
              <a:latin typeface="Calibri" panose="020F0502020204030204" pitchFamily="34" charset="0"/>
            </a:endParaRPr>
          </a:p>
          <a:p>
            <a:r>
              <a:rPr lang="en-US" sz="1400" i="0" u="none" strike="noStrike" dirty="0">
                <a:solidFill>
                  <a:srgbClr val="000000"/>
                </a:solidFill>
                <a:effectLst/>
                <a:latin typeface="Calibri" panose="020F0502020204030204" pitchFamily="34" charset="0"/>
              </a:rPr>
              <a:t> </a:t>
            </a:r>
            <a:r>
              <a:rPr lang="en-US" sz="1400" dirty="0">
                <a:solidFill>
                  <a:srgbClr val="000000"/>
                </a:solidFill>
                <a:latin typeface="Calibri" panose="020F0502020204030204" pitchFamily="34" charset="0"/>
              </a:rPr>
              <a:t>-  </a:t>
            </a:r>
            <a:r>
              <a:rPr lang="en-US" sz="1400" i="0" u="none" strike="noStrike" dirty="0">
                <a:solidFill>
                  <a:srgbClr val="000000"/>
                </a:solidFill>
                <a:effectLst/>
                <a:latin typeface="Calibri" panose="020F0502020204030204" pitchFamily="34" charset="0"/>
              </a:rPr>
              <a:t>Abdullah Albutih</a:t>
            </a:r>
            <a:r>
              <a:rPr lang="ar-SA" sz="1400" i="0" u="none" strike="noStrike" dirty="0">
                <a:solidFill>
                  <a:srgbClr val="000000"/>
                </a:solidFill>
                <a:effectLst/>
                <a:latin typeface="Calibri" panose="020F0502020204030204" pitchFamily="34" charset="0"/>
              </a:rPr>
              <a:t>       </a:t>
            </a:r>
            <a:r>
              <a:rPr lang="en-US" sz="1400" dirty="0">
                <a:solidFill>
                  <a:srgbClr val="000000"/>
                </a:solidFill>
                <a:latin typeface="Calibri" panose="020F0502020204030204" pitchFamily="34" charset="0"/>
              </a:rPr>
              <a:t>-  Abdulrahman Aljubaylan</a:t>
            </a:r>
            <a:r>
              <a:rPr lang="ar-SA" sz="1400" dirty="0">
                <a:solidFill>
                  <a:srgbClr val="000000"/>
                </a:solidFill>
                <a:latin typeface="Calibri" panose="020F0502020204030204" pitchFamily="34" charset="0"/>
              </a:rPr>
              <a:t>                                     </a:t>
            </a:r>
            <a:endParaRPr lang="en-US" sz="1400" i="0" u="none" strike="noStrike" dirty="0">
              <a:solidFill>
                <a:srgbClr val="000000"/>
              </a:solidFill>
              <a:effectLst/>
              <a:latin typeface="Calibri" panose="020F0502020204030204" pitchFamily="34" charset="0"/>
            </a:endParaRPr>
          </a:p>
        </p:txBody>
      </p:sp>
      <p:pic>
        <p:nvPicPr>
          <p:cNvPr id="7" name="Picture 6" descr="Background pattern&#10;&#10;Description automatically generated">
            <a:extLst>
              <a:ext uri="{FF2B5EF4-FFF2-40B4-BE49-F238E27FC236}">
                <a16:creationId xmlns:a16="http://schemas.microsoft.com/office/drawing/2014/main" id="{0B51D684-B392-40AC-9DFD-B70FA768B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525" y="232954"/>
            <a:ext cx="1304010" cy="1012672"/>
          </a:xfrm>
          <a:prstGeom prst="rect">
            <a:avLst/>
          </a:prstGeom>
        </p:spPr>
      </p:pic>
      <p:pic>
        <p:nvPicPr>
          <p:cNvPr id="15" name="Picture 14" descr="A black and white logo&#10;&#10;Description automatically generated with low confidence">
            <a:extLst>
              <a:ext uri="{FF2B5EF4-FFF2-40B4-BE49-F238E27FC236}">
                <a16:creationId xmlns:a16="http://schemas.microsoft.com/office/drawing/2014/main" id="{D9554E75-F145-4169-8DD5-A456DD5BF0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4288" y="751252"/>
            <a:ext cx="1765486" cy="522506"/>
          </a:xfrm>
          <a:prstGeom prst="rect">
            <a:avLst/>
          </a:prstGeom>
        </p:spPr>
      </p:pic>
      <p:pic>
        <p:nvPicPr>
          <p:cNvPr id="17" name="Picture 16" descr="A picture containing chart&#10;&#10;Description automatically generated">
            <a:extLst>
              <a:ext uri="{FF2B5EF4-FFF2-40B4-BE49-F238E27FC236}">
                <a16:creationId xmlns:a16="http://schemas.microsoft.com/office/drawing/2014/main" id="{A86AA3D8-B86B-4654-879F-93B183EB6FC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5952" b="25952"/>
          <a:stretch/>
        </p:blipFill>
        <p:spPr>
          <a:xfrm>
            <a:off x="7022528" y="80921"/>
            <a:ext cx="1949006" cy="624930"/>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75F5-8F35-46D5-8EF8-6246383BF4C7}"/>
              </a:ext>
            </a:extLst>
          </p:cNvPr>
          <p:cNvSpPr>
            <a:spLocks noGrp="1"/>
          </p:cNvSpPr>
          <p:nvPr>
            <p:ph type="title"/>
          </p:nvPr>
        </p:nvSpPr>
        <p:spPr/>
        <p:txBody>
          <a:bodyPr>
            <a:normAutofit fontScale="90000"/>
          </a:bodyPr>
          <a:lstStyle/>
          <a:p>
            <a:r>
              <a:rPr lang="en-US" dirty="0"/>
              <a:t>Data Preprocessing</a:t>
            </a:r>
            <a:endParaRPr lang="ar-SA" dirty="0"/>
          </a:p>
        </p:txBody>
      </p:sp>
      <p:sp>
        <p:nvSpPr>
          <p:cNvPr id="10" name="Content Placeholder 2">
            <a:extLst>
              <a:ext uri="{FF2B5EF4-FFF2-40B4-BE49-F238E27FC236}">
                <a16:creationId xmlns:a16="http://schemas.microsoft.com/office/drawing/2014/main" id="{89E5B3CA-415B-4E89-972B-BFE1EA82FCE0}"/>
              </a:ext>
            </a:extLst>
          </p:cNvPr>
          <p:cNvSpPr>
            <a:spLocks noGrp="1"/>
          </p:cNvSpPr>
          <p:nvPr>
            <p:ph idx="1"/>
          </p:nvPr>
        </p:nvSpPr>
        <p:spPr>
          <a:xfrm>
            <a:off x="907080" y="1640736"/>
            <a:ext cx="6871725" cy="305410"/>
          </a:xfrm>
        </p:spPr>
        <p:txBody>
          <a:bodyPr>
            <a:normAutofit/>
          </a:bodyPr>
          <a:lstStyle/>
          <a:p>
            <a:pPr marL="114300" indent="0" algn="just">
              <a:lnSpc>
                <a:spcPct val="115000"/>
              </a:lnSpc>
              <a:buNone/>
            </a:pPr>
            <a:r>
              <a:rPr lang="en-US" sz="1100" dirty="0">
                <a:effectLst/>
                <a:latin typeface="Arial" panose="020B0604020202020204" pitchFamily="34" charset="0"/>
                <a:ea typeface="Arial" panose="020B0604020202020204" pitchFamily="34" charset="0"/>
              </a:rPr>
              <a:t>we dropped the columns that with 60% missing values and more , because they do not have enough data</a:t>
            </a:r>
          </a:p>
        </p:txBody>
      </p:sp>
      <p:pic>
        <p:nvPicPr>
          <p:cNvPr id="6" name="Picture 5">
            <a:extLst>
              <a:ext uri="{FF2B5EF4-FFF2-40B4-BE49-F238E27FC236}">
                <a16:creationId xmlns:a16="http://schemas.microsoft.com/office/drawing/2014/main" id="{3067EAF3-66F8-4E0D-A783-5FCE7B98431C}"/>
              </a:ext>
            </a:extLst>
          </p:cNvPr>
          <p:cNvPicPr>
            <a:picLocks noChangeAspect="1"/>
          </p:cNvPicPr>
          <p:nvPr/>
        </p:nvPicPr>
        <p:blipFill rotWithShape="1">
          <a:blip r:embed="rId2"/>
          <a:srcRect l="33225" t="17342" r="51670" b="8435"/>
          <a:stretch/>
        </p:blipFill>
        <p:spPr>
          <a:xfrm>
            <a:off x="448965" y="2522830"/>
            <a:ext cx="1681200" cy="2410804"/>
          </a:xfrm>
          <a:prstGeom prst="rect">
            <a:avLst/>
          </a:prstGeom>
        </p:spPr>
      </p:pic>
      <p:pic>
        <p:nvPicPr>
          <p:cNvPr id="14" name="Picture 13">
            <a:extLst>
              <a:ext uri="{FF2B5EF4-FFF2-40B4-BE49-F238E27FC236}">
                <a16:creationId xmlns:a16="http://schemas.microsoft.com/office/drawing/2014/main" id="{A7869D30-AE51-4261-9621-6EB6FC57506E}"/>
              </a:ext>
            </a:extLst>
          </p:cNvPr>
          <p:cNvPicPr>
            <a:picLocks noChangeAspect="1"/>
          </p:cNvPicPr>
          <p:nvPr/>
        </p:nvPicPr>
        <p:blipFill rotWithShape="1">
          <a:blip r:embed="rId3"/>
          <a:srcRect l="22206" t="36946" r="58434" b="12583"/>
          <a:stretch/>
        </p:blipFill>
        <p:spPr>
          <a:xfrm>
            <a:off x="3426712" y="2468206"/>
            <a:ext cx="1681200" cy="2465428"/>
          </a:xfrm>
          <a:prstGeom prst="rect">
            <a:avLst/>
          </a:prstGeom>
        </p:spPr>
      </p:pic>
      <p:pic>
        <p:nvPicPr>
          <p:cNvPr id="20" name="Picture 19">
            <a:extLst>
              <a:ext uri="{FF2B5EF4-FFF2-40B4-BE49-F238E27FC236}">
                <a16:creationId xmlns:a16="http://schemas.microsoft.com/office/drawing/2014/main" id="{F285E4D3-55EB-45C4-836E-D9F6BBC40525}"/>
              </a:ext>
            </a:extLst>
          </p:cNvPr>
          <p:cNvPicPr>
            <a:picLocks noChangeAspect="1"/>
          </p:cNvPicPr>
          <p:nvPr/>
        </p:nvPicPr>
        <p:blipFill rotWithShape="1">
          <a:blip r:embed="rId4"/>
          <a:srcRect l="33300" t="16008" r="52421" b="8433"/>
          <a:stretch/>
        </p:blipFill>
        <p:spPr>
          <a:xfrm>
            <a:off x="6404460" y="2439150"/>
            <a:ext cx="1681200" cy="2466000"/>
          </a:xfrm>
          <a:prstGeom prst="rect">
            <a:avLst/>
          </a:prstGeom>
        </p:spPr>
      </p:pic>
      <p:sp>
        <p:nvSpPr>
          <p:cNvPr id="21" name="Content Placeholder 2">
            <a:extLst>
              <a:ext uri="{FF2B5EF4-FFF2-40B4-BE49-F238E27FC236}">
                <a16:creationId xmlns:a16="http://schemas.microsoft.com/office/drawing/2014/main" id="{8B8767E4-9D26-4B26-81D5-6F3FEC39FBB2}"/>
              </a:ext>
            </a:extLst>
          </p:cNvPr>
          <p:cNvSpPr txBox="1">
            <a:spLocks/>
          </p:cNvSpPr>
          <p:nvPr/>
        </p:nvSpPr>
        <p:spPr>
          <a:xfrm>
            <a:off x="3044950" y="2094939"/>
            <a:ext cx="2357672" cy="305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lgn="just">
              <a:lnSpc>
                <a:spcPct val="115000"/>
              </a:lnSpc>
              <a:buFont typeface="Arial" pitchFamily="34" charset="0"/>
              <a:buNone/>
            </a:pPr>
            <a:r>
              <a:rPr lang="en-US" sz="1100" dirty="0">
                <a:latin typeface="Arial" panose="020B0604020202020204" pitchFamily="34" charset="0"/>
                <a:ea typeface="Arial" panose="020B0604020202020204" pitchFamily="34" charset="0"/>
              </a:rPr>
              <a:t>60*1231 =&gt;  73860 / 100 =&gt; 739</a:t>
            </a:r>
          </a:p>
          <a:p>
            <a:pPr marL="114300" indent="0" algn="just">
              <a:lnSpc>
                <a:spcPct val="115000"/>
              </a:lnSpc>
              <a:buFont typeface="Arial" pitchFamily="34" charset="0"/>
              <a:buNone/>
            </a:pPr>
            <a:endParaRPr lang="en-US" sz="1100" dirty="0">
              <a:latin typeface="Arial" panose="020B0604020202020204" pitchFamily="34" charset="0"/>
              <a:ea typeface="Arial" panose="020B0604020202020204" pitchFamily="34" charset="0"/>
            </a:endParaRPr>
          </a:p>
        </p:txBody>
      </p:sp>
      <p:sp>
        <p:nvSpPr>
          <p:cNvPr id="22" name="Content Placeholder 2">
            <a:extLst>
              <a:ext uri="{FF2B5EF4-FFF2-40B4-BE49-F238E27FC236}">
                <a16:creationId xmlns:a16="http://schemas.microsoft.com/office/drawing/2014/main" id="{5295AB19-E98D-436D-A9F5-0D5321EB1BFE}"/>
              </a:ext>
            </a:extLst>
          </p:cNvPr>
          <p:cNvSpPr txBox="1">
            <a:spLocks/>
          </p:cNvSpPr>
          <p:nvPr/>
        </p:nvSpPr>
        <p:spPr>
          <a:xfrm>
            <a:off x="6404460" y="2087960"/>
            <a:ext cx="1681201" cy="3193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lgn="just">
              <a:lnSpc>
                <a:spcPct val="115000"/>
              </a:lnSpc>
              <a:buFont typeface="Arial" pitchFamily="34" charset="0"/>
              <a:buNone/>
            </a:pPr>
            <a:r>
              <a:rPr lang="en-US" sz="1100" dirty="0">
                <a:latin typeface="Arial" panose="020B0604020202020204" pitchFamily="34" charset="0"/>
                <a:ea typeface="Arial" panose="020B0604020202020204" pitchFamily="34" charset="0"/>
              </a:rPr>
              <a:t>Dropping Null Values</a:t>
            </a:r>
          </a:p>
        </p:txBody>
      </p:sp>
      <p:sp>
        <p:nvSpPr>
          <p:cNvPr id="23" name="Content Placeholder 2">
            <a:extLst>
              <a:ext uri="{FF2B5EF4-FFF2-40B4-BE49-F238E27FC236}">
                <a16:creationId xmlns:a16="http://schemas.microsoft.com/office/drawing/2014/main" id="{2B50E002-C1A2-4D28-88D5-DE65092B4317}"/>
              </a:ext>
            </a:extLst>
          </p:cNvPr>
          <p:cNvSpPr txBox="1">
            <a:spLocks/>
          </p:cNvSpPr>
          <p:nvPr/>
        </p:nvSpPr>
        <p:spPr>
          <a:xfrm>
            <a:off x="376234" y="2101918"/>
            <a:ext cx="1681201" cy="305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lnSpc>
                <a:spcPct val="115000"/>
              </a:lnSpc>
              <a:buFont typeface="Arial" pitchFamily="34" charset="0"/>
              <a:buNone/>
            </a:pPr>
            <a:r>
              <a:rPr lang="en-US" sz="1100" dirty="0">
                <a:latin typeface="Arial" panose="020B0604020202020204" pitchFamily="34" charset="0"/>
                <a:ea typeface="Arial" panose="020B0604020202020204" pitchFamily="34" charset="0"/>
              </a:rPr>
              <a:t>The Original Dataset </a:t>
            </a:r>
          </a:p>
        </p:txBody>
      </p:sp>
    </p:spTree>
    <p:extLst>
      <p:ext uri="{BB962C8B-B14F-4D97-AF65-F5344CB8AC3E}">
        <p14:creationId xmlns:p14="http://schemas.microsoft.com/office/powerpoint/2010/main" val="32634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75F5-8F35-46D5-8EF8-6246383BF4C7}"/>
              </a:ext>
            </a:extLst>
          </p:cNvPr>
          <p:cNvSpPr>
            <a:spLocks noGrp="1"/>
          </p:cNvSpPr>
          <p:nvPr>
            <p:ph type="title"/>
          </p:nvPr>
        </p:nvSpPr>
        <p:spPr/>
        <p:txBody>
          <a:bodyPr>
            <a:normAutofit fontScale="90000"/>
          </a:bodyPr>
          <a:lstStyle/>
          <a:p>
            <a:r>
              <a:rPr lang="en-US" dirty="0"/>
              <a:t>Data Preprocessing</a:t>
            </a:r>
            <a:endParaRPr lang="ar-SA" dirty="0"/>
          </a:p>
        </p:txBody>
      </p:sp>
      <p:pic>
        <p:nvPicPr>
          <p:cNvPr id="7" name="Content Placeholder 6">
            <a:extLst>
              <a:ext uri="{FF2B5EF4-FFF2-40B4-BE49-F238E27FC236}">
                <a16:creationId xmlns:a16="http://schemas.microsoft.com/office/drawing/2014/main" id="{48D09BEE-E9D4-4995-AAA1-6C3FA850774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6643"/>
          <a:stretch/>
        </p:blipFill>
        <p:spPr>
          <a:xfrm>
            <a:off x="682389" y="1961756"/>
            <a:ext cx="3502751" cy="1143768"/>
          </a:xfrm>
          <a:ln>
            <a:solidFill>
              <a:schemeClr val="accent1"/>
            </a:solidFill>
          </a:ln>
        </p:spPr>
      </p:pic>
      <p:pic>
        <p:nvPicPr>
          <p:cNvPr id="9" name="Picture 8">
            <a:extLst>
              <a:ext uri="{FF2B5EF4-FFF2-40B4-BE49-F238E27FC236}">
                <a16:creationId xmlns:a16="http://schemas.microsoft.com/office/drawing/2014/main" id="{77519B47-C3CE-4191-B8BE-6FB1B8916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272" y="1905303"/>
            <a:ext cx="3197339" cy="1118145"/>
          </a:xfrm>
          <a:prstGeom prst="rect">
            <a:avLst/>
          </a:prstGeom>
          <a:ln>
            <a:solidFill>
              <a:schemeClr val="accent1"/>
            </a:solidFill>
          </a:ln>
        </p:spPr>
      </p:pic>
      <p:pic>
        <p:nvPicPr>
          <p:cNvPr id="12" name="Picture 11">
            <a:extLst>
              <a:ext uri="{FF2B5EF4-FFF2-40B4-BE49-F238E27FC236}">
                <a16:creationId xmlns:a16="http://schemas.microsoft.com/office/drawing/2014/main" id="{0729CBE1-4087-410B-8082-525E201877FF}"/>
              </a:ext>
            </a:extLst>
          </p:cNvPr>
          <p:cNvPicPr>
            <a:picLocks noChangeAspect="1"/>
          </p:cNvPicPr>
          <p:nvPr/>
        </p:nvPicPr>
        <p:blipFill rotWithShape="1">
          <a:blip r:embed="rId4">
            <a:extLst>
              <a:ext uri="{28A0092B-C50C-407E-A947-70E740481C1C}">
                <a14:useLocalDpi xmlns:a14="http://schemas.microsoft.com/office/drawing/2010/main" val="0"/>
              </a:ext>
            </a:extLst>
          </a:blip>
          <a:srcRect t="32947" b="19305"/>
          <a:stretch/>
        </p:blipFill>
        <p:spPr>
          <a:xfrm>
            <a:off x="1517900" y="3275770"/>
            <a:ext cx="6108200" cy="1586555"/>
          </a:xfrm>
          <a:prstGeom prst="rect">
            <a:avLst/>
          </a:prstGeom>
          <a:ln>
            <a:solidFill>
              <a:schemeClr val="accent1"/>
            </a:solidFill>
          </a:ln>
        </p:spPr>
      </p:pic>
      <p:sp>
        <p:nvSpPr>
          <p:cNvPr id="13" name="TextBox 12">
            <a:extLst>
              <a:ext uri="{FF2B5EF4-FFF2-40B4-BE49-F238E27FC236}">
                <a16:creationId xmlns:a16="http://schemas.microsoft.com/office/drawing/2014/main" id="{38FEF72E-777B-45B7-9515-DE45AD2C658B}"/>
              </a:ext>
            </a:extLst>
          </p:cNvPr>
          <p:cNvSpPr txBox="1"/>
          <p:nvPr/>
        </p:nvSpPr>
        <p:spPr>
          <a:xfrm>
            <a:off x="1168530" y="1349498"/>
            <a:ext cx="7931510" cy="270459"/>
          </a:xfrm>
          <a:prstGeom prst="rect">
            <a:avLst/>
          </a:prstGeom>
        </p:spPr>
        <p:txBody>
          <a:bodyPr vert="horz" lIns="91440" tIns="45720" rIns="91440" bIns="45720" rtlCol="0">
            <a:normAutofit/>
          </a:bodyPr>
          <a:lstStyle>
            <a:lvl1pPr marL="114300" indent="0" algn="just">
              <a:lnSpc>
                <a:spcPct val="115000"/>
              </a:lnSpc>
              <a:spcBef>
                <a:spcPct val="20000"/>
              </a:spcBef>
              <a:buFont typeface="Arial" pitchFamily="34" charset="0"/>
              <a:buNone/>
              <a:defRPr sz="1100">
                <a:solidFill>
                  <a:srgbClr val="002060"/>
                </a:solidFill>
                <a:effectLst/>
                <a:latin typeface="Arial" panose="020B0604020202020204" pitchFamily="34" charset="0"/>
                <a:ea typeface="Arial" panose="020B0604020202020204" pitchFamily="34" charset="0"/>
              </a:defRPr>
            </a:lvl1pPr>
            <a:lvl2pPr marL="742950" indent="-285750">
              <a:spcBef>
                <a:spcPct val="20000"/>
              </a:spcBef>
              <a:buFont typeface="Arial" pitchFamily="34" charset="0"/>
              <a:buChar char="–"/>
              <a:defRPr sz="2800">
                <a:solidFill>
                  <a:srgbClr val="002060"/>
                </a:solidFill>
              </a:defRPr>
            </a:lvl2pPr>
            <a:lvl3pPr marL="1143000" indent="-228600">
              <a:spcBef>
                <a:spcPct val="20000"/>
              </a:spcBef>
              <a:buFont typeface="Arial" pitchFamily="34" charset="0"/>
              <a:buChar char="•"/>
              <a:defRPr sz="2400">
                <a:solidFill>
                  <a:srgbClr val="002060"/>
                </a:solidFill>
              </a:defRPr>
            </a:lvl3pPr>
            <a:lvl4pPr marL="1600200" indent="-228600">
              <a:spcBef>
                <a:spcPct val="20000"/>
              </a:spcBef>
              <a:buFont typeface="Arial" pitchFamily="34" charset="0"/>
              <a:buChar char="–"/>
              <a:defRPr sz="2000">
                <a:solidFill>
                  <a:srgbClr val="002060"/>
                </a:solidFill>
              </a:defRPr>
            </a:lvl4pPr>
            <a:lvl5pPr marL="2057400" indent="-228600">
              <a:spcBef>
                <a:spcPct val="20000"/>
              </a:spcBef>
              <a:buFont typeface="Arial" pitchFamily="34" charset="0"/>
              <a:buChar char="»"/>
              <a:defRPr sz="2000">
                <a:solidFill>
                  <a:srgbClr val="002060"/>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Trim white spaces, imputing empty values and extracting new columns out of existing ones.</a:t>
            </a:r>
            <a:endParaRPr lang="en-GB" dirty="0"/>
          </a:p>
        </p:txBody>
      </p:sp>
    </p:spTree>
    <p:extLst>
      <p:ext uri="{BB962C8B-B14F-4D97-AF65-F5344CB8AC3E}">
        <p14:creationId xmlns:p14="http://schemas.microsoft.com/office/powerpoint/2010/main" val="2450353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5951" y="2285428"/>
            <a:ext cx="6260905" cy="572644"/>
          </a:xfrm>
        </p:spPr>
        <p:txBody>
          <a:bodyPr>
            <a:noAutofit/>
          </a:bodyPr>
          <a:lstStyle/>
          <a:p>
            <a:r>
              <a:rPr lang="en-US" sz="4400" dirty="0"/>
              <a:t>Exploratory Data Analysis</a:t>
            </a:r>
          </a:p>
        </p:txBody>
      </p:sp>
      <p:pic>
        <p:nvPicPr>
          <p:cNvPr id="3" name="Picture 2" descr="Icon&#10;&#10;Description automatically generated">
            <a:extLst>
              <a:ext uri="{FF2B5EF4-FFF2-40B4-BE49-F238E27FC236}">
                <a16:creationId xmlns:a16="http://schemas.microsoft.com/office/drawing/2014/main" id="{9449630F-8AB5-424F-9592-9009E1EF81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0605" y="2081100"/>
            <a:ext cx="989990" cy="989990"/>
          </a:xfrm>
          <a:prstGeom prst="rect">
            <a:avLst/>
          </a:prstGeom>
        </p:spPr>
      </p:pic>
    </p:spTree>
    <p:extLst>
      <p:ext uri="{BB962C8B-B14F-4D97-AF65-F5344CB8AC3E}">
        <p14:creationId xmlns:p14="http://schemas.microsoft.com/office/powerpoint/2010/main" val="235818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EDA (Factors) </a:t>
            </a:r>
          </a:p>
        </p:txBody>
      </p:sp>
      <p:sp>
        <p:nvSpPr>
          <p:cNvPr id="3" name="Content Placeholder 2"/>
          <p:cNvSpPr>
            <a:spLocks noGrp="1"/>
          </p:cNvSpPr>
          <p:nvPr>
            <p:ph idx="1"/>
          </p:nvPr>
        </p:nvSpPr>
        <p:spPr>
          <a:xfrm>
            <a:off x="754375" y="1197405"/>
            <a:ext cx="7329840" cy="916230"/>
          </a:xfrm>
        </p:spPr>
        <p:txBody>
          <a:bodyPr>
            <a:normAutofit/>
          </a:bodyPr>
          <a:lstStyle/>
          <a:p>
            <a:pPr marL="400050" indent="-285750">
              <a:lnSpc>
                <a:spcPct val="115000"/>
              </a:lnSpc>
              <a:buFont typeface="Wingdings" panose="05000000000000000000" pitchFamily="2" charset="2"/>
              <a:buChar char="v"/>
            </a:pPr>
            <a:r>
              <a:rPr lang="en-GB" sz="1800" b="1" dirty="0">
                <a:effectLst/>
                <a:latin typeface="Arial" panose="020B0604020202020204" pitchFamily="34" charset="0"/>
                <a:ea typeface="Arial" panose="020B0604020202020204" pitchFamily="34" charset="0"/>
              </a:rPr>
              <a:t>Insight</a:t>
            </a:r>
            <a:r>
              <a:rPr lang="en-GB" sz="1800" dirty="0">
                <a:effectLst/>
                <a:latin typeface="Arial" panose="020B0604020202020204" pitchFamily="34" charset="0"/>
                <a:ea typeface="Arial" panose="020B0604020202020204" pitchFamily="34" charset="0"/>
              </a:rPr>
              <a:t> : </a:t>
            </a:r>
          </a:p>
          <a:p>
            <a:pPr marL="457200">
              <a:lnSpc>
                <a:spcPct val="115000"/>
              </a:lnSpc>
            </a:pPr>
            <a:r>
              <a:rPr lang="en-GB" sz="1600" dirty="0">
                <a:latin typeface="Arial" panose="020B0604020202020204" pitchFamily="34" charset="0"/>
                <a:ea typeface="Arial" panose="020B0604020202020204" pitchFamily="34" charset="0"/>
              </a:rPr>
              <a:t>The less security apps the more potential of becoming victim.</a:t>
            </a:r>
            <a:endParaRPr lang="en-GB" sz="1600" dirty="0">
              <a:effectLst/>
              <a:latin typeface="Arial" panose="020B0604020202020204" pitchFamily="34" charset="0"/>
              <a:ea typeface="Arial" panose="020B0604020202020204" pitchFamily="34" charset="0"/>
            </a:endParaRPr>
          </a:p>
        </p:txBody>
      </p:sp>
      <p:pic>
        <p:nvPicPr>
          <p:cNvPr id="6" name="Picture 5" descr="Chart, line chart&#10;&#10;Description automatically generated">
            <a:extLst>
              <a:ext uri="{FF2B5EF4-FFF2-40B4-BE49-F238E27FC236}">
                <a16:creationId xmlns:a16="http://schemas.microsoft.com/office/drawing/2014/main" id="{80EEC32B-9E34-485F-9F70-F4A91C501EA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250" r="8250"/>
          <a:stretch/>
        </p:blipFill>
        <p:spPr>
          <a:xfrm>
            <a:off x="787772" y="2113635"/>
            <a:ext cx="7635251" cy="2901395"/>
          </a:xfrm>
          <a:prstGeom prst="rect">
            <a:avLst/>
          </a:prstGeom>
        </p:spPr>
      </p:pic>
    </p:spTree>
    <p:extLst>
      <p:ext uri="{BB962C8B-B14F-4D97-AF65-F5344CB8AC3E}">
        <p14:creationId xmlns:p14="http://schemas.microsoft.com/office/powerpoint/2010/main" val="4127224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EDA (Factors) </a:t>
            </a:r>
          </a:p>
        </p:txBody>
      </p:sp>
      <p:sp>
        <p:nvSpPr>
          <p:cNvPr id="3" name="Content Placeholder 2"/>
          <p:cNvSpPr>
            <a:spLocks noGrp="1"/>
          </p:cNvSpPr>
          <p:nvPr>
            <p:ph idx="1"/>
          </p:nvPr>
        </p:nvSpPr>
        <p:spPr>
          <a:xfrm>
            <a:off x="1059785" y="1197405"/>
            <a:ext cx="6719021" cy="750435"/>
          </a:xfrm>
        </p:spPr>
        <p:txBody>
          <a:bodyPr>
            <a:normAutofit/>
          </a:bodyPr>
          <a:lstStyle/>
          <a:p>
            <a:pPr marL="400050" indent="-285750">
              <a:lnSpc>
                <a:spcPct val="115000"/>
              </a:lnSpc>
              <a:buFont typeface="Wingdings" panose="05000000000000000000" pitchFamily="2" charset="2"/>
              <a:buChar char="v"/>
            </a:pPr>
            <a:r>
              <a:rPr lang="en-GB" sz="1800" b="1" dirty="0">
                <a:effectLst/>
                <a:latin typeface="Arial" panose="020B0604020202020204" pitchFamily="34" charset="0"/>
                <a:ea typeface="Arial" panose="020B0604020202020204" pitchFamily="34" charset="0"/>
              </a:rPr>
              <a:t>Insight</a:t>
            </a:r>
            <a:r>
              <a:rPr lang="en-GB" sz="1800" dirty="0">
                <a:effectLst/>
                <a:latin typeface="Arial" panose="020B0604020202020204" pitchFamily="34" charset="0"/>
                <a:ea typeface="Arial" panose="020B0604020202020204" pitchFamily="34" charset="0"/>
              </a:rPr>
              <a:t> :</a:t>
            </a:r>
          </a:p>
          <a:p>
            <a:pPr marL="457200">
              <a:lnSpc>
                <a:spcPct val="115000"/>
              </a:lnSpc>
            </a:pPr>
            <a:r>
              <a:rPr lang="en-GB" sz="1600" dirty="0">
                <a:effectLst/>
                <a:latin typeface="Arial" panose="020B0604020202020204" pitchFamily="34" charset="0"/>
                <a:ea typeface="Arial" panose="020B0604020202020204" pitchFamily="34" charset="0"/>
              </a:rPr>
              <a:t>Which type of attacks has the most effect on becoming a victim? </a:t>
            </a:r>
          </a:p>
        </p:txBody>
      </p:sp>
      <p:pic>
        <p:nvPicPr>
          <p:cNvPr id="5" name="Picture 4" descr="Chart, bar chart&#10;&#10;Description automatically generated">
            <a:extLst>
              <a:ext uri="{FF2B5EF4-FFF2-40B4-BE49-F238E27FC236}">
                <a16:creationId xmlns:a16="http://schemas.microsoft.com/office/drawing/2014/main" id="{89316ED6-6D8F-4D05-81DD-44D2442F922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153" t="3957" r="9394" b="5438"/>
          <a:stretch/>
        </p:blipFill>
        <p:spPr>
          <a:xfrm>
            <a:off x="1212489" y="1947840"/>
            <a:ext cx="6184553" cy="3067190"/>
          </a:xfrm>
          <a:prstGeom prst="rect">
            <a:avLst/>
          </a:prstGeom>
        </p:spPr>
      </p:pic>
    </p:spTree>
    <p:extLst>
      <p:ext uri="{BB962C8B-B14F-4D97-AF65-F5344CB8AC3E}">
        <p14:creationId xmlns:p14="http://schemas.microsoft.com/office/powerpoint/2010/main" val="203383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EDA (Factors) </a:t>
            </a:r>
          </a:p>
        </p:txBody>
      </p:sp>
      <p:pic>
        <p:nvPicPr>
          <p:cNvPr id="5" name="Picture 4" descr="Graphical user interface, application&#10;&#10;Description automatically generated">
            <a:extLst>
              <a:ext uri="{FF2B5EF4-FFF2-40B4-BE49-F238E27FC236}">
                <a16:creationId xmlns:a16="http://schemas.microsoft.com/office/drawing/2014/main" id="{59BF599E-CADA-4126-AA0E-96B0896E8F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260" y="1808224"/>
            <a:ext cx="8551481" cy="3206806"/>
          </a:xfrm>
          <a:prstGeom prst="rect">
            <a:avLst/>
          </a:prstGeom>
        </p:spPr>
      </p:pic>
      <p:sp>
        <p:nvSpPr>
          <p:cNvPr id="8" name="Content Placeholder 2">
            <a:extLst>
              <a:ext uri="{FF2B5EF4-FFF2-40B4-BE49-F238E27FC236}">
                <a16:creationId xmlns:a16="http://schemas.microsoft.com/office/drawing/2014/main" id="{A64EAA89-D731-4277-A840-23545C4C1B72}"/>
              </a:ext>
            </a:extLst>
          </p:cNvPr>
          <p:cNvSpPr>
            <a:spLocks noGrp="1"/>
          </p:cNvSpPr>
          <p:nvPr>
            <p:ph idx="1"/>
          </p:nvPr>
        </p:nvSpPr>
        <p:spPr>
          <a:xfrm>
            <a:off x="1059785" y="1273913"/>
            <a:ext cx="7024430" cy="610820"/>
          </a:xfrm>
        </p:spPr>
        <p:txBody>
          <a:bodyPr>
            <a:normAutofit fontScale="85000" lnSpcReduction="20000"/>
          </a:bodyPr>
          <a:lstStyle/>
          <a:p>
            <a:pPr marL="457200">
              <a:lnSpc>
                <a:spcPct val="115000"/>
              </a:lnSpc>
              <a:buFont typeface="Wingdings" panose="05000000000000000000" pitchFamily="2" charset="2"/>
              <a:buChar char="v"/>
            </a:pPr>
            <a:r>
              <a:rPr lang="en-GB" sz="2100" b="1" dirty="0">
                <a:effectLst/>
                <a:latin typeface="Arial" panose="020B0604020202020204" pitchFamily="34" charset="0"/>
                <a:ea typeface="Arial" panose="020B0604020202020204" pitchFamily="34" charset="0"/>
              </a:rPr>
              <a:t>Insight</a:t>
            </a:r>
            <a:r>
              <a:rPr lang="en-GB" sz="1800" dirty="0">
                <a:effectLst/>
                <a:latin typeface="Arial" panose="020B0604020202020204" pitchFamily="34" charset="0"/>
                <a:ea typeface="Arial" panose="020B0604020202020204" pitchFamily="34" charset="0"/>
              </a:rPr>
              <a:t> :</a:t>
            </a:r>
          </a:p>
          <a:p>
            <a:pPr marL="457200">
              <a:lnSpc>
                <a:spcPct val="115000"/>
              </a:lnSpc>
            </a:pPr>
            <a:r>
              <a:rPr lang="en-GB" sz="1600" dirty="0">
                <a:effectLst/>
                <a:latin typeface="Arial" panose="020B0604020202020204" pitchFamily="34" charset="0"/>
                <a:ea typeface="Arial" panose="020B0604020202020204" pitchFamily="34" charset="0"/>
              </a:rPr>
              <a:t>Which purpose has the most effect on becoming a victim? </a:t>
            </a:r>
          </a:p>
        </p:txBody>
      </p:sp>
    </p:spTree>
    <p:extLst>
      <p:ext uri="{BB962C8B-B14F-4D97-AF65-F5344CB8AC3E}">
        <p14:creationId xmlns:p14="http://schemas.microsoft.com/office/powerpoint/2010/main" val="2952735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EDA (Factors) </a:t>
            </a:r>
          </a:p>
        </p:txBody>
      </p:sp>
      <p:sp>
        <p:nvSpPr>
          <p:cNvPr id="9" name="Content Placeholder 2">
            <a:extLst>
              <a:ext uri="{FF2B5EF4-FFF2-40B4-BE49-F238E27FC236}">
                <a16:creationId xmlns:a16="http://schemas.microsoft.com/office/drawing/2014/main" id="{E8038F5D-9A5B-4442-935C-D3C75C72E63D}"/>
              </a:ext>
            </a:extLst>
          </p:cNvPr>
          <p:cNvSpPr>
            <a:spLocks noGrp="1"/>
          </p:cNvSpPr>
          <p:nvPr>
            <p:ph idx="1"/>
          </p:nvPr>
        </p:nvSpPr>
        <p:spPr>
          <a:xfrm>
            <a:off x="601669" y="1044700"/>
            <a:ext cx="7940660" cy="763525"/>
          </a:xfrm>
        </p:spPr>
        <p:txBody>
          <a:bodyPr>
            <a:normAutofit/>
          </a:bodyPr>
          <a:lstStyle/>
          <a:p>
            <a:pPr marL="400050" indent="-285750">
              <a:lnSpc>
                <a:spcPct val="115000"/>
              </a:lnSpc>
              <a:buFont typeface="Wingdings" panose="05000000000000000000" pitchFamily="2" charset="2"/>
              <a:buChar char="v"/>
            </a:pPr>
            <a:r>
              <a:rPr lang="en-GB" sz="1800" b="1" dirty="0">
                <a:effectLst/>
                <a:latin typeface="Arial" panose="020B0604020202020204" pitchFamily="34" charset="0"/>
                <a:ea typeface="Arial" panose="020B0604020202020204" pitchFamily="34" charset="0"/>
              </a:rPr>
              <a:t>Insight</a:t>
            </a:r>
            <a:r>
              <a:rPr lang="en-GB" sz="1800" dirty="0">
                <a:effectLst/>
                <a:latin typeface="Arial" panose="020B0604020202020204" pitchFamily="34" charset="0"/>
                <a:ea typeface="Arial" panose="020B0604020202020204" pitchFamily="34" charset="0"/>
              </a:rPr>
              <a:t> :</a:t>
            </a:r>
          </a:p>
          <a:p>
            <a:pPr marL="457200">
              <a:lnSpc>
                <a:spcPct val="115000"/>
              </a:lnSpc>
            </a:pPr>
            <a:r>
              <a:rPr lang="en-GB" sz="1600" dirty="0">
                <a:effectLst/>
                <a:latin typeface="Arial" panose="020B0604020202020204" pitchFamily="34" charset="0"/>
                <a:ea typeface="Arial" panose="020B0604020202020204" pitchFamily="34" charset="0"/>
              </a:rPr>
              <a:t>The more good practices you follow the less potential of becoming a victim</a:t>
            </a:r>
          </a:p>
        </p:txBody>
      </p:sp>
      <p:pic>
        <p:nvPicPr>
          <p:cNvPr id="4" name="Picture 3" descr="Chart, pie chart&#10;&#10;Description automatically generated">
            <a:extLst>
              <a:ext uri="{FF2B5EF4-FFF2-40B4-BE49-F238E27FC236}">
                <a16:creationId xmlns:a16="http://schemas.microsoft.com/office/drawing/2014/main" id="{A94DD36E-6303-41E4-8ABB-19C99C80F9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611" r="21609"/>
          <a:stretch/>
        </p:blipFill>
        <p:spPr>
          <a:xfrm>
            <a:off x="3731357" y="1808225"/>
            <a:ext cx="4733855" cy="3050440"/>
          </a:xfrm>
          <a:prstGeom prst="rect">
            <a:avLst/>
          </a:prstGeom>
        </p:spPr>
      </p:pic>
      <p:sp>
        <p:nvSpPr>
          <p:cNvPr id="6" name="TextBox 5">
            <a:extLst>
              <a:ext uri="{FF2B5EF4-FFF2-40B4-BE49-F238E27FC236}">
                <a16:creationId xmlns:a16="http://schemas.microsoft.com/office/drawing/2014/main" id="{1D57B1D6-FACF-4EAB-B3E7-760ACDC0DC25}"/>
              </a:ext>
            </a:extLst>
          </p:cNvPr>
          <p:cNvSpPr txBox="1"/>
          <p:nvPr/>
        </p:nvSpPr>
        <p:spPr>
          <a:xfrm>
            <a:off x="448966" y="2432289"/>
            <a:ext cx="2748690" cy="2403863"/>
          </a:xfrm>
          <a:prstGeom prst="rect">
            <a:avLst/>
          </a:prstGeom>
          <a:noFill/>
        </p:spPr>
        <p:txBody>
          <a:bodyPr wrap="square" rtlCol="0">
            <a:spAutoFit/>
          </a:bodyPr>
          <a:lstStyle/>
          <a:p>
            <a:pPr marL="342900" indent="-342900">
              <a:lnSpc>
                <a:spcPct val="150000"/>
              </a:lnSpc>
              <a:buFont typeface="+mj-lt"/>
              <a:buAutoNum type="arabicPeriod"/>
            </a:pPr>
            <a:r>
              <a:rPr lang="en-GB" sz="1400" dirty="0">
                <a:solidFill>
                  <a:srgbClr val="002060"/>
                </a:solidFill>
                <a:latin typeface="Arial" panose="020B0604020202020204" pitchFamily="34" charset="0"/>
              </a:rPr>
              <a:t>Careful clicking on links</a:t>
            </a:r>
          </a:p>
          <a:p>
            <a:pPr marL="342900" indent="-342900">
              <a:lnSpc>
                <a:spcPct val="150000"/>
              </a:lnSpc>
              <a:buFont typeface="+mj-lt"/>
              <a:buAutoNum type="arabicPeriod"/>
            </a:pPr>
            <a:r>
              <a:rPr lang="en-GB" sz="1400" dirty="0">
                <a:solidFill>
                  <a:srgbClr val="002060"/>
                </a:solidFill>
                <a:latin typeface="Arial" panose="020B0604020202020204" pitchFamily="34" charset="0"/>
              </a:rPr>
              <a:t>Install software updates</a:t>
            </a:r>
          </a:p>
          <a:p>
            <a:pPr marL="342900" indent="-342900">
              <a:lnSpc>
                <a:spcPct val="150000"/>
              </a:lnSpc>
              <a:buFont typeface="+mj-lt"/>
              <a:buAutoNum type="arabicPeriod"/>
            </a:pPr>
            <a:r>
              <a:rPr lang="en-GB" sz="1400" dirty="0">
                <a:solidFill>
                  <a:srgbClr val="002060"/>
                </a:solidFill>
                <a:latin typeface="Arial" panose="020B0604020202020204" pitchFamily="34" charset="0"/>
              </a:rPr>
              <a:t>Change pass frequently</a:t>
            </a:r>
          </a:p>
          <a:p>
            <a:pPr marL="342900" indent="-342900">
              <a:lnSpc>
                <a:spcPct val="150000"/>
              </a:lnSpc>
              <a:buFont typeface="+mj-lt"/>
              <a:buAutoNum type="arabicPeriod"/>
            </a:pPr>
            <a:r>
              <a:rPr lang="en-GB" sz="1400" dirty="0">
                <a:solidFill>
                  <a:srgbClr val="002060"/>
                </a:solidFill>
                <a:latin typeface="Arial" panose="020B0604020202020204" pitchFamily="34" charset="0"/>
              </a:rPr>
              <a:t>Terms conditions</a:t>
            </a:r>
          </a:p>
          <a:p>
            <a:pPr marL="342900" indent="-342900">
              <a:lnSpc>
                <a:spcPct val="150000"/>
              </a:lnSpc>
              <a:buFont typeface="+mj-lt"/>
              <a:buAutoNum type="arabicPeriod"/>
            </a:pPr>
            <a:r>
              <a:rPr lang="en-GB" sz="1400" dirty="0">
                <a:solidFill>
                  <a:srgbClr val="002060"/>
                </a:solidFill>
                <a:latin typeface="Arial" panose="020B0604020202020204" pitchFamily="34" charset="0"/>
              </a:rPr>
              <a:t>Privacy settings</a:t>
            </a:r>
          </a:p>
          <a:p>
            <a:pPr marL="342900" indent="-342900">
              <a:lnSpc>
                <a:spcPct val="150000"/>
              </a:lnSpc>
              <a:buFont typeface="+mj-lt"/>
              <a:buAutoNum type="arabicPeriod"/>
            </a:pPr>
            <a:r>
              <a:rPr lang="en-GB" sz="1400" dirty="0">
                <a:solidFill>
                  <a:srgbClr val="002060"/>
                </a:solidFill>
                <a:latin typeface="Arial" panose="020B0604020202020204" pitchFamily="34" charset="0"/>
              </a:rPr>
              <a:t>Check legitimacy</a:t>
            </a:r>
          </a:p>
          <a:p>
            <a:pPr marL="285750" indent="-285750">
              <a:lnSpc>
                <a:spcPct val="150000"/>
              </a:lnSpc>
              <a:buFont typeface="Arial" panose="020B0604020202020204" pitchFamily="34" charset="0"/>
              <a:buChar char="•"/>
            </a:pPr>
            <a:endParaRPr lang="en-US" sz="1600" dirty="0"/>
          </a:p>
        </p:txBody>
      </p:sp>
      <p:sp>
        <p:nvSpPr>
          <p:cNvPr id="7" name="TextBox 6">
            <a:extLst>
              <a:ext uri="{FF2B5EF4-FFF2-40B4-BE49-F238E27FC236}">
                <a16:creationId xmlns:a16="http://schemas.microsoft.com/office/drawing/2014/main" id="{CB623205-00A3-43C2-80E7-F61D6F685A2E}"/>
              </a:ext>
            </a:extLst>
          </p:cNvPr>
          <p:cNvSpPr txBox="1"/>
          <p:nvPr/>
        </p:nvSpPr>
        <p:spPr>
          <a:xfrm>
            <a:off x="448965" y="2113635"/>
            <a:ext cx="2748690" cy="369332"/>
          </a:xfrm>
          <a:prstGeom prst="rect">
            <a:avLst/>
          </a:prstGeom>
          <a:noFill/>
        </p:spPr>
        <p:txBody>
          <a:bodyPr wrap="square" rtlCol="0">
            <a:spAutoFit/>
          </a:bodyPr>
          <a:lstStyle/>
          <a:p>
            <a:r>
              <a:rPr lang="en-US" sz="1600" b="1" dirty="0">
                <a:solidFill>
                  <a:srgbClr val="002060"/>
                </a:solidFill>
                <a:latin typeface="Arial" panose="020B0604020202020204" pitchFamily="34" charset="0"/>
              </a:rPr>
              <a:t>Good</a:t>
            </a:r>
            <a:r>
              <a:rPr lang="en-US" b="1" dirty="0"/>
              <a:t> </a:t>
            </a:r>
            <a:r>
              <a:rPr lang="en-US" sz="1600" b="1" dirty="0">
                <a:solidFill>
                  <a:srgbClr val="002060"/>
                </a:solidFill>
                <a:latin typeface="Arial" panose="020B0604020202020204" pitchFamily="34" charset="0"/>
              </a:rPr>
              <a:t>Practices:</a:t>
            </a:r>
            <a:endParaRPr lang="en-GB" sz="1600" b="1" dirty="0">
              <a:solidFill>
                <a:srgbClr val="002060"/>
              </a:solidFill>
              <a:latin typeface="Arial" panose="020B0604020202020204" pitchFamily="34" charset="0"/>
            </a:endParaRPr>
          </a:p>
        </p:txBody>
      </p:sp>
    </p:spTree>
    <p:extLst>
      <p:ext uri="{BB962C8B-B14F-4D97-AF65-F5344CB8AC3E}">
        <p14:creationId xmlns:p14="http://schemas.microsoft.com/office/powerpoint/2010/main" val="184601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EDA(Awareness)</a:t>
            </a:r>
          </a:p>
        </p:txBody>
      </p:sp>
      <p:sp>
        <p:nvSpPr>
          <p:cNvPr id="8" name="Content Placeholder 2">
            <a:extLst>
              <a:ext uri="{FF2B5EF4-FFF2-40B4-BE49-F238E27FC236}">
                <a16:creationId xmlns:a16="http://schemas.microsoft.com/office/drawing/2014/main" id="{0F5253BF-8BC8-4895-A8F3-A69EA1654A24}"/>
              </a:ext>
            </a:extLst>
          </p:cNvPr>
          <p:cNvSpPr>
            <a:spLocks noGrp="1"/>
          </p:cNvSpPr>
          <p:nvPr>
            <p:ph idx="1"/>
          </p:nvPr>
        </p:nvSpPr>
        <p:spPr>
          <a:xfrm>
            <a:off x="1059785" y="1197405"/>
            <a:ext cx="6719021" cy="763525"/>
          </a:xfrm>
        </p:spPr>
        <p:txBody>
          <a:bodyPr>
            <a:normAutofit/>
          </a:bodyPr>
          <a:lstStyle/>
          <a:p>
            <a:pPr marL="400050" indent="-285750">
              <a:lnSpc>
                <a:spcPct val="115000"/>
              </a:lnSpc>
              <a:buFont typeface="Wingdings" panose="05000000000000000000" pitchFamily="2" charset="2"/>
              <a:buChar char="v"/>
            </a:pPr>
            <a:r>
              <a:rPr lang="en-GB" sz="1800" b="1" dirty="0">
                <a:effectLst/>
                <a:latin typeface="Arial" panose="020B0604020202020204" pitchFamily="34" charset="0"/>
                <a:ea typeface="Arial" panose="020B0604020202020204" pitchFamily="34" charset="0"/>
              </a:rPr>
              <a:t>Insight</a:t>
            </a:r>
            <a:r>
              <a:rPr lang="en-GB" sz="1800" dirty="0">
                <a:effectLst/>
                <a:latin typeface="Arial" panose="020B0604020202020204" pitchFamily="34" charset="0"/>
                <a:ea typeface="Arial" panose="020B0604020202020204" pitchFamily="34" charset="0"/>
              </a:rPr>
              <a:t> :</a:t>
            </a:r>
          </a:p>
          <a:p>
            <a:pPr marL="457200">
              <a:lnSpc>
                <a:spcPct val="115000"/>
              </a:lnSpc>
            </a:pPr>
            <a:r>
              <a:rPr lang="en-GB" sz="1600" dirty="0">
                <a:effectLst/>
                <a:latin typeface="Arial" panose="020B0604020202020204" pitchFamily="34" charset="0"/>
                <a:ea typeface="Arial" panose="020B0604020202020204" pitchFamily="34" charset="0"/>
              </a:rPr>
              <a:t>People always receive threats/attacks </a:t>
            </a:r>
          </a:p>
        </p:txBody>
      </p:sp>
      <p:pic>
        <p:nvPicPr>
          <p:cNvPr id="4" name="Picture 3" descr="Chart, pie chart&#10;&#10;Description automatically generated">
            <a:extLst>
              <a:ext uri="{FF2B5EF4-FFF2-40B4-BE49-F238E27FC236}">
                <a16:creationId xmlns:a16="http://schemas.microsoft.com/office/drawing/2014/main" id="{5982FD55-8C38-4556-B6DC-5B637FD8B9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960" t="515" r="29960" b="-515"/>
          <a:stretch/>
        </p:blipFill>
        <p:spPr>
          <a:xfrm>
            <a:off x="2586835" y="1859127"/>
            <a:ext cx="3970330" cy="3308608"/>
          </a:xfrm>
          <a:prstGeom prst="rect">
            <a:avLst/>
          </a:prstGeom>
        </p:spPr>
      </p:pic>
    </p:spTree>
    <p:extLst>
      <p:ext uri="{BB962C8B-B14F-4D97-AF65-F5344CB8AC3E}">
        <p14:creationId xmlns:p14="http://schemas.microsoft.com/office/powerpoint/2010/main" val="2169340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EDA(Awareness)</a:t>
            </a:r>
          </a:p>
        </p:txBody>
      </p:sp>
      <p:pic>
        <p:nvPicPr>
          <p:cNvPr id="5" name="Picture 4" descr="Chart, bar chart&#10;&#10;Description automatically generated">
            <a:extLst>
              <a:ext uri="{FF2B5EF4-FFF2-40B4-BE49-F238E27FC236}">
                <a16:creationId xmlns:a16="http://schemas.microsoft.com/office/drawing/2014/main" id="{830570BC-37D8-47A7-99A8-12EE65D2FC7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152" t="4904" r="7010" b="4490"/>
          <a:stretch/>
        </p:blipFill>
        <p:spPr>
          <a:xfrm>
            <a:off x="1670605" y="1933328"/>
            <a:ext cx="5802790" cy="3062584"/>
          </a:xfrm>
          <a:prstGeom prst="rect">
            <a:avLst/>
          </a:prstGeom>
        </p:spPr>
      </p:pic>
      <p:sp>
        <p:nvSpPr>
          <p:cNvPr id="8" name="Content Placeholder 2">
            <a:extLst>
              <a:ext uri="{FF2B5EF4-FFF2-40B4-BE49-F238E27FC236}">
                <a16:creationId xmlns:a16="http://schemas.microsoft.com/office/drawing/2014/main" id="{10B7E82D-7B5D-4127-9D2D-E4C1D1591237}"/>
              </a:ext>
            </a:extLst>
          </p:cNvPr>
          <p:cNvSpPr>
            <a:spLocks noGrp="1"/>
          </p:cNvSpPr>
          <p:nvPr>
            <p:ph idx="1"/>
          </p:nvPr>
        </p:nvSpPr>
        <p:spPr>
          <a:xfrm>
            <a:off x="1059785" y="1197405"/>
            <a:ext cx="6719021" cy="763525"/>
          </a:xfrm>
        </p:spPr>
        <p:txBody>
          <a:bodyPr>
            <a:normAutofit/>
          </a:bodyPr>
          <a:lstStyle/>
          <a:p>
            <a:pPr marL="400050" indent="-285750">
              <a:lnSpc>
                <a:spcPct val="115000"/>
              </a:lnSpc>
              <a:buFont typeface="Wingdings" panose="05000000000000000000" pitchFamily="2" charset="2"/>
              <a:buChar char="v"/>
            </a:pPr>
            <a:r>
              <a:rPr lang="en-GB" sz="1800" b="1" dirty="0">
                <a:effectLst/>
                <a:latin typeface="Arial" panose="020B0604020202020204" pitchFamily="34" charset="0"/>
                <a:ea typeface="Arial" panose="020B0604020202020204" pitchFamily="34" charset="0"/>
              </a:rPr>
              <a:t>Insight</a:t>
            </a:r>
            <a:r>
              <a:rPr lang="en-GB" sz="1800" dirty="0">
                <a:effectLst/>
                <a:latin typeface="Arial" panose="020B0604020202020204" pitchFamily="34" charset="0"/>
                <a:ea typeface="Arial" panose="020B0604020202020204" pitchFamily="34" charset="0"/>
              </a:rPr>
              <a:t> :</a:t>
            </a:r>
          </a:p>
          <a:p>
            <a:pPr marL="457200">
              <a:lnSpc>
                <a:spcPct val="115000"/>
              </a:lnSpc>
            </a:pPr>
            <a:r>
              <a:rPr lang="en-GB" sz="1600" dirty="0">
                <a:effectLst/>
                <a:latin typeface="Arial" panose="020B0604020202020204" pitchFamily="34" charset="0"/>
                <a:ea typeface="Arial" panose="020B0604020202020204" pitchFamily="34" charset="0"/>
              </a:rPr>
              <a:t>The more security level the less potential of becoming victim</a:t>
            </a:r>
          </a:p>
        </p:txBody>
      </p:sp>
    </p:spTree>
    <p:extLst>
      <p:ext uri="{BB962C8B-B14F-4D97-AF65-F5344CB8AC3E}">
        <p14:creationId xmlns:p14="http://schemas.microsoft.com/office/powerpoint/2010/main" val="569528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EDA(Awareness)</a:t>
            </a:r>
          </a:p>
        </p:txBody>
      </p:sp>
      <p:sp>
        <p:nvSpPr>
          <p:cNvPr id="8" name="Content Placeholder 2">
            <a:extLst>
              <a:ext uri="{FF2B5EF4-FFF2-40B4-BE49-F238E27FC236}">
                <a16:creationId xmlns:a16="http://schemas.microsoft.com/office/drawing/2014/main" id="{8E05FA38-73D1-412A-BDA8-3644AA22CDDF}"/>
              </a:ext>
            </a:extLst>
          </p:cNvPr>
          <p:cNvSpPr>
            <a:spLocks noGrp="1"/>
          </p:cNvSpPr>
          <p:nvPr>
            <p:ph idx="1"/>
          </p:nvPr>
        </p:nvSpPr>
        <p:spPr>
          <a:xfrm>
            <a:off x="1059785" y="1197405"/>
            <a:ext cx="6719021" cy="763525"/>
          </a:xfrm>
        </p:spPr>
        <p:txBody>
          <a:bodyPr>
            <a:normAutofit/>
          </a:bodyPr>
          <a:lstStyle/>
          <a:p>
            <a:pPr marL="400050" indent="-285750">
              <a:lnSpc>
                <a:spcPct val="115000"/>
              </a:lnSpc>
              <a:buFont typeface="Wingdings" panose="05000000000000000000" pitchFamily="2" charset="2"/>
              <a:buChar char="v"/>
            </a:pPr>
            <a:r>
              <a:rPr lang="en-GB" sz="1800" b="1" dirty="0">
                <a:effectLst/>
                <a:latin typeface="Arial" panose="020B0604020202020204" pitchFamily="34" charset="0"/>
                <a:ea typeface="Arial" panose="020B0604020202020204" pitchFamily="34" charset="0"/>
              </a:rPr>
              <a:t>Insight</a:t>
            </a:r>
            <a:r>
              <a:rPr lang="en-GB" sz="1800" dirty="0">
                <a:effectLst/>
                <a:latin typeface="Arial" panose="020B0604020202020204" pitchFamily="34" charset="0"/>
                <a:ea typeface="Arial" panose="020B0604020202020204" pitchFamily="34" charset="0"/>
              </a:rPr>
              <a:t> :</a:t>
            </a:r>
          </a:p>
          <a:p>
            <a:pPr marL="457200">
              <a:lnSpc>
                <a:spcPct val="115000"/>
              </a:lnSpc>
            </a:pPr>
            <a:r>
              <a:rPr lang="en-GB" sz="1600" dirty="0">
                <a:effectLst/>
                <a:latin typeface="Arial" panose="020B0604020202020204" pitchFamily="34" charset="0"/>
                <a:ea typeface="Arial" panose="020B0604020202020204" pitchFamily="34" charset="0"/>
              </a:rPr>
              <a:t>Most people agree with avoiding disclose personal information.</a:t>
            </a:r>
          </a:p>
        </p:txBody>
      </p:sp>
      <p:pic>
        <p:nvPicPr>
          <p:cNvPr id="4" name="Picture 3" descr="Chart, pie chart&#10;&#10;Description automatically generated">
            <a:extLst>
              <a:ext uri="{FF2B5EF4-FFF2-40B4-BE49-F238E27FC236}">
                <a16:creationId xmlns:a16="http://schemas.microsoft.com/office/drawing/2014/main" id="{E29F2027-7190-4BA8-B30C-520C2551B61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270" r="18270" b="-100"/>
          <a:stretch/>
        </p:blipFill>
        <p:spPr>
          <a:xfrm>
            <a:off x="280185" y="1960930"/>
            <a:ext cx="4291816" cy="2996960"/>
          </a:xfrm>
          <a:prstGeom prst="rect">
            <a:avLst/>
          </a:prstGeom>
        </p:spPr>
      </p:pic>
      <p:pic>
        <p:nvPicPr>
          <p:cNvPr id="9" name="Picture 8" descr="Chart, pie chart&#10;&#10;Description automatically generated">
            <a:extLst>
              <a:ext uri="{FF2B5EF4-FFF2-40B4-BE49-F238E27FC236}">
                <a16:creationId xmlns:a16="http://schemas.microsoft.com/office/drawing/2014/main" id="{DC34FC83-0DBB-451B-9D3D-64CF6A6083E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611" t="8250" r="21609" b="4075"/>
          <a:stretch/>
        </p:blipFill>
        <p:spPr>
          <a:xfrm>
            <a:off x="4724705" y="2170775"/>
            <a:ext cx="4101448" cy="2844255"/>
          </a:xfrm>
          <a:prstGeom prst="rect">
            <a:avLst/>
          </a:prstGeom>
        </p:spPr>
      </p:pic>
    </p:spTree>
    <p:extLst>
      <p:ext uri="{BB962C8B-B14F-4D97-AF65-F5344CB8AC3E}">
        <p14:creationId xmlns:p14="http://schemas.microsoft.com/office/powerpoint/2010/main" val="261531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83096" y="2285428"/>
            <a:ext cx="5811940" cy="572644"/>
          </a:xfrm>
        </p:spPr>
        <p:txBody>
          <a:bodyPr>
            <a:noAutofit/>
          </a:bodyPr>
          <a:lstStyle/>
          <a:p>
            <a:r>
              <a:rPr lang="en-US" sz="4400" dirty="0"/>
              <a:t>Business Understanding</a:t>
            </a:r>
          </a:p>
        </p:txBody>
      </p:sp>
      <p:pic>
        <p:nvPicPr>
          <p:cNvPr id="9" name="Picture 8" descr="Graphical user interface&#10;&#10;Description automatically generated">
            <a:extLst>
              <a:ext uri="{FF2B5EF4-FFF2-40B4-BE49-F238E27FC236}">
                <a16:creationId xmlns:a16="http://schemas.microsoft.com/office/drawing/2014/main" id="{1713362A-ECFB-4867-93EC-B74AD49C65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73" y="2012216"/>
            <a:ext cx="1137322" cy="1137322"/>
          </a:xfrm>
          <a:prstGeom prst="rect">
            <a:avLst/>
          </a:prstGeom>
        </p:spPr>
      </p:pic>
    </p:spTree>
    <p:extLst>
      <p:ext uri="{BB962C8B-B14F-4D97-AF65-F5344CB8AC3E}">
        <p14:creationId xmlns:p14="http://schemas.microsoft.com/office/powerpoint/2010/main" val="381785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EDA(Awareness)</a:t>
            </a:r>
          </a:p>
        </p:txBody>
      </p:sp>
      <p:pic>
        <p:nvPicPr>
          <p:cNvPr id="4" name="Picture 3" descr="Chart, radar chart, sunburst chart&#10;&#10;Description automatically generated">
            <a:extLst>
              <a:ext uri="{FF2B5EF4-FFF2-40B4-BE49-F238E27FC236}">
                <a16:creationId xmlns:a16="http://schemas.microsoft.com/office/drawing/2014/main" id="{C1441AFA-1CFD-44D0-8C33-7C8C521F4EF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280" t="8250" r="19940"/>
          <a:stretch/>
        </p:blipFill>
        <p:spPr>
          <a:xfrm>
            <a:off x="2373711" y="2148270"/>
            <a:ext cx="4488864" cy="2901395"/>
          </a:xfrm>
          <a:prstGeom prst="rect">
            <a:avLst/>
          </a:prstGeom>
        </p:spPr>
      </p:pic>
      <p:sp>
        <p:nvSpPr>
          <p:cNvPr id="10" name="Content Placeholder 2">
            <a:extLst>
              <a:ext uri="{FF2B5EF4-FFF2-40B4-BE49-F238E27FC236}">
                <a16:creationId xmlns:a16="http://schemas.microsoft.com/office/drawing/2014/main" id="{791EFDA0-B386-467A-94E8-98F8522F823B}"/>
              </a:ext>
            </a:extLst>
          </p:cNvPr>
          <p:cNvSpPr txBox="1">
            <a:spLocks/>
          </p:cNvSpPr>
          <p:nvPr/>
        </p:nvSpPr>
        <p:spPr>
          <a:xfrm>
            <a:off x="1059785" y="1114281"/>
            <a:ext cx="6719021" cy="106893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indent="-285750">
              <a:lnSpc>
                <a:spcPct val="115000"/>
              </a:lnSpc>
              <a:buFont typeface="Wingdings" panose="05000000000000000000" pitchFamily="2" charset="2"/>
              <a:buChar char="v"/>
            </a:pPr>
            <a:r>
              <a:rPr lang="en-GB" sz="1800" b="1" dirty="0">
                <a:latin typeface="Arial" panose="020B0604020202020204" pitchFamily="34" charset="0"/>
                <a:ea typeface="Arial" panose="020B0604020202020204" pitchFamily="34" charset="0"/>
              </a:rPr>
              <a:t>Insight</a:t>
            </a:r>
            <a:r>
              <a:rPr lang="en-GB" sz="2100" dirty="0">
                <a:latin typeface="Arial" panose="020B0604020202020204" pitchFamily="34" charset="0"/>
                <a:ea typeface="Arial" panose="020B0604020202020204" pitchFamily="34" charset="0"/>
              </a:rPr>
              <a:t> :</a:t>
            </a:r>
          </a:p>
          <a:p>
            <a:pPr marL="457200">
              <a:lnSpc>
                <a:spcPct val="115000"/>
              </a:lnSpc>
            </a:pPr>
            <a:r>
              <a:rPr lang="en-GB" sz="1600" dirty="0">
                <a:latin typeface="Arial" panose="020B0604020202020204" pitchFamily="34" charset="0"/>
                <a:ea typeface="Arial" panose="020B0604020202020204" pitchFamily="34" charset="0"/>
              </a:rPr>
              <a:t>What are the top channels that people use to raise their awareness on cyber crimes?</a:t>
            </a:r>
          </a:p>
          <a:p>
            <a:pPr marL="114300" indent="0">
              <a:lnSpc>
                <a:spcPct val="115000"/>
              </a:lnSpc>
              <a:buNone/>
            </a:pPr>
            <a:endParaRPr lang="en-GB" sz="16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96001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EDA(Awareness)</a:t>
            </a:r>
          </a:p>
        </p:txBody>
      </p:sp>
      <p:sp>
        <p:nvSpPr>
          <p:cNvPr id="8" name="Content Placeholder 2">
            <a:extLst>
              <a:ext uri="{FF2B5EF4-FFF2-40B4-BE49-F238E27FC236}">
                <a16:creationId xmlns:a16="http://schemas.microsoft.com/office/drawing/2014/main" id="{DBAC4DE0-5FE8-4A2C-AE31-200E6E216AEA}"/>
              </a:ext>
            </a:extLst>
          </p:cNvPr>
          <p:cNvSpPr txBox="1">
            <a:spLocks/>
          </p:cNvSpPr>
          <p:nvPr/>
        </p:nvSpPr>
        <p:spPr>
          <a:xfrm>
            <a:off x="1059785" y="1051938"/>
            <a:ext cx="6719021" cy="106169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indent="-285750">
              <a:lnSpc>
                <a:spcPct val="115000"/>
              </a:lnSpc>
              <a:buFont typeface="Wingdings" panose="05000000000000000000" pitchFamily="2" charset="2"/>
              <a:buChar char="v"/>
            </a:pPr>
            <a:r>
              <a:rPr lang="en-GB" sz="1800" b="1" dirty="0">
                <a:latin typeface="Arial" panose="020B0604020202020204" pitchFamily="34" charset="0"/>
                <a:ea typeface="Arial" panose="020B0604020202020204" pitchFamily="34" charset="0"/>
              </a:rPr>
              <a:t>Insight</a:t>
            </a:r>
            <a:r>
              <a:rPr lang="en-GB" sz="2100" dirty="0">
                <a:latin typeface="Arial" panose="020B0604020202020204" pitchFamily="34" charset="0"/>
                <a:ea typeface="Arial" panose="020B0604020202020204" pitchFamily="34" charset="0"/>
              </a:rPr>
              <a:t> :</a:t>
            </a:r>
          </a:p>
          <a:p>
            <a:pPr marL="457200">
              <a:lnSpc>
                <a:spcPct val="115000"/>
              </a:lnSpc>
            </a:pPr>
            <a:r>
              <a:rPr lang="en-GB" sz="1600" dirty="0">
                <a:latin typeface="Arial" panose="020B0604020202020204" pitchFamily="34" charset="0"/>
                <a:ea typeface="Arial" panose="020B0604020202020204" pitchFamily="34" charset="0"/>
              </a:rPr>
              <a:t>Which party is more responsible for raising the awareness of cyber crimes?</a:t>
            </a:r>
          </a:p>
          <a:p>
            <a:pPr marL="457200">
              <a:lnSpc>
                <a:spcPct val="115000"/>
              </a:lnSpc>
            </a:pPr>
            <a:endParaRPr lang="en-GB" sz="2100" dirty="0">
              <a:latin typeface="Arial" panose="020B0604020202020204" pitchFamily="34" charset="0"/>
              <a:ea typeface="Arial" panose="020B0604020202020204" pitchFamily="34" charset="0"/>
            </a:endParaRPr>
          </a:p>
          <a:p>
            <a:pPr marL="457200">
              <a:lnSpc>
                <a:spcPct val="115000"/>
              </a:lnSpc>
            </a:pPr>
            <a:endParaRPr lang="en-GB" sz="1600" dirty="0">
              <a:latin typeface="Arial" panose="020B0604020202020204" pitchFamily="34" charset="0"/>
              <a:ea typeface="Arial" panose="020B0604020202020204" pitchFamily="34" charset="0"/>
            </a:endParaRPr>
          </a:p>
          <a:p>
            <a:pPr marL="114300" indent="0">
              <a:lnSpc>
                <a:spcPct val="115000"/>
              </a:lnSpc>
              <a:buNone/>
            </a:pPr>
            <a:endParaRPr lang="en-GB" sz="1600" dirty="0">
              <a:latin typeface="Arial" panose="020B0604020202020204" pitchFamily="34" charset="0"/>
              <a:ea typeface="Arial" panose="020B0604020202020204" pitchFamily="34" charset="0"/>
            </a:endParaRPr>
          </a:p>
        </p:txBody>
      </p:sp>
      <p:pic>
        <p:nvPicPr>
          <p:cNvPr id="11" name="Picture 10" descr="Chart, pie chart&#10;&#10;Description automatically generated">
            <a:extLst>
              <a:ext uri="{FF2B5EF4-FFF2-40B4-BE49-F238E27FC236}">
                <a16:creationId xmlns:a16="http://schemas.microsoft.com/office/drawing/2014/main" id="{4506CAAF-8B1A-4996-81B1-AF5AC61AB20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590" t="8448" r="21610"/>
          <a:stretch/>
        </p:blipFill>
        <p:spPr>
          <a:xfrm>
            <a:off x="1277369" y="2113636"/>
            <a:ext cx="5914626" cy="2741762"/>
          </a:xfrm>
          <a:prstGeom prst="rect">
            <a:avLst/>
          </a:prstGeom>
        </p:spPr>
      </p:pic>
    </p:spTree>
    <p:extLst>
      <p:ext uri="{BB962C8B-B14F-4D97-AF65-F5344CB8AC3E}">
        <p14:creationId xmlns:p14="http://schemas.microsoft.com/office/powerpoint/2010/main" val="3982448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61180" y="2285428"/>
            <a:ext cx="2748690" cy="572644"/>
          </a:xfrm>
        </p:spPr>
        <p:txBody>
          <a:bodyPr>
            <a:noAutofit/>
          </a:bodyPr>
          <a:lstStyle/>
          <a:p>
            <a:r>
              <a:rPr lang="en-US" sz="4400" dirty="0"/>
              <a:t>Modeling </a:t>
            </a:r>
          </a:p>
        </p:txBody>
      </p:sp>
      <p:pic>
        <p:nvPicPr>
          <p:cNvPr id="3" name="Picture 2" descr="Diagram, icon&#10;&#10;Description automatically generated">
            <a:extLst>
              <a:ext uri="{FF2B5EF4-FFF2-40B4-BE49-F238E27FC236}">
                <a16:creationId xmlns:a16="http://schemas.microsoft.com/office/drawing/2014/main" id="{CBDC207C-1A1D-4E86-99AB-A684A4B8B3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2245" y="2112750"/>
            <a:ext cx="918000" cy="918000"/>
          </a:xfrm>
          <a:prstGeom prst="rect">
            <a:avLst/>
          </a:prstGeom>
        </p:spPr>
      </p:pic>
    </p:spTree>
    <p:extLst>
      <p:ext uri="{BB962C8B-B14F-4D97-AF65-F5344CB8AC3E}">
        <p14:creationId xmlns:p14="http://schemas.microsoft.com/office/powerpoint/2010/main" val="3718990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115" y="128470"/>
            <a:ext cx="3542090" cy="610820"/>
          </a:xfrm>
        </p:spPr>
        <p:txBody>
          <a:bodyPr>
            <a:normAutofit fontScale="90000"/>
          </a:bodyPr>
          <a:lstStyle/>
          <a:p>
            <a:r>
              <a:rPr lang="en-US" dirty="0"/>
              <a:t>Modeling Overview </a:t>
            </a:r>
          </a:p>
        </p:txBody>
      </p:sp>
      <p:graphicFrame>
        <p:nvGraphicFramePr>
          <p:cNvPr id="6" name="Table 6">
            <a:extLst>
              <a:ext uri="{FF2B5EF4-FFF2-40B4-BE49-F238E27FC236}">
                <a16:creationId xmlns:a16="http://schemas.microsoft.com/office/drawing/2014/main" id="{EEBE21B6-7AAD-4FD6-9A1C-57153AB077C8}"/>
              </a:ext>
            </a:extLst>
          </p:cNvPr>
          <p:cNvGraphicFramePr>
            <a:graphicFrameLocks noGrp="1"/>
          </p:cNvGraphicFramePr>
          <p:nvPr>
            <p:extLst>
              <p:ext uri="{D42A27DB-BD31-4B8C-83A1-F6EECF244321}">
                <p14:modId xmlns:p14="http://schemas.microsoft.com/office/powerpoint/2010/main" val="1561085369"/>
              </p:ext>
            </p:extLst>
          </p:nvPr>
        </p:nvGraphicFramePr>
        <p:xfrm>
          <a:off x="824628" y="1960930"/>
          <a:ext cx="7494744" cy="2225040"/>
        </p:xfrm>
        <a:graphic>
          <a:graphicData uri="http://schemas.openxmlformats.org/drawingml/2006/table">
            <a:tbl>
              <a:tblPr rtl="1" firstRow="1" bandRow="1">
                <a:tableStyleId>{5C22544A-7EE6-4342-B048-85BDC9FD1C3A}</a:tableStyleId>
              </a:tblPr>
              <a:tblGrid>
                <a:gridCol w="3747372">
                  <a:extLst>
                    <a:ext uri="{9D8B030D-6E8A-4147-A177-3AD203B41FA5}">
                      <a16:colId xmlns:a16="http://schemas.microsoft.com/office/drawing/2014/main" val="4198355895"/>
                    </a:ext>
                  </a:extLst>
                </a:gridCol>
                <a:gridCol w="3747372">
                  <a:extLst>
                    <a:ext uri="{9D8B030D-6E8A-4147-A177-3AD203B41FA5}">
                      <a16:colId xmlns:a16="http://schemas.microsoft.com/office/drawing/2014/main" val="696333579"/>
                    </a:ext>
                  </a:extLst>
                </a:gridCol>
              </a:tblGrid>
              <a:tr h="370840">
                <a:tc>
                  <a:txBody>
                    <a:bodyPr/>
                    <a:lstStyle/>
                    <a:p>
                      <a:pPr rtl="1"/>
                      <a:r>
                        <a:rPr lang="en-US" sz="1600" dirty="0"/>
                        <a:t>Cyber crimes </a:t>
                      </a:r>
                      <a:endParaRPr lang="ar-SA" sz="1600" dirty="0"/>
                    </a:p>
                  </a:txBody>
                  <a:tcPr/>
                </a:tc>
                <a:tc>
                  <a:txBody>
                    <a:bodyPr/>
                    <a:lstStyle/>
                    <a:p>
                      <a:pPr rtl="1"/>
                      <a:r>
                        <a:rPr lang="en-US" sz="1600" dirty="0"/>
                        <a:t>The Dataset Name</a:t>
                      </a:r>
                      <a:endParaRPr lang="ar-SA" sz="1600" dirty="0"/>
                    </a:p>
                  </a:txBody>
                  <a:tcPr/>
                </a:tc>
                <a:extLst>
                  <a:ext uri="{0D108BD9-81ED-4DB2-BD59-A6C34878D82A}">
                    <a16:rowId xmlns:a16="http://schemas.microsoft.com/office/drawing/2014/main" val="2373283456"/>
                  </a:ext>
                </a:extLst>
              </a:tr>
              <a:tr h="370840">
                <a:tc>
                  <a:txBody>
                    <a:bodyPr/>
                    <a:lstStyle/>
                    <a:p>
                      <a:pPr rtl="1"/>
                      <a:r>
                        <a:rPr lang="en-US" sz="1600" dirty="0"/>
                        <a:t>Have you been a victim of a cyber crime ? </a:t>
                      </a:r>
                      <a:endParaRPr lang="ar-SA" sz="1600" dirty="0"/>
                    </a:p>
                  </a:txBody>
                  <a:tcPr/>
                </a:tc>
                <a:tc>
                  <a:txBody>
                    <a:bodyPr/>
                    <a:lstStyle/>
                    <a:p>
                      <a:pPr rtl="1"/>
                      <a:r>
                        <a:rPr lang="en-US" sz="1600" dirty="0"/>
                        <a:t>The Target Label</a:t>
                      </a:r>
                      <a:endParaRPr lang="ar-SA" sz="1600" dirty="0"/>
                    </a:p>
                  </a:txBody>
                  <a:tcPr/>
                </a:tc>
                <a:extLst>
                  <a:ext uri="{0D108BD9-81ED-4DB2-BD59-A6C34878D82A}">
                    <a16:rowId xmlns:a16="http://schemas.microsoft.com/office/drawing/2014/main" val="3992665719"/>
                  </a:ext>
                </a:extLst>
              </a:tr>
              <a:tr h="370840">
                <a:tc>
                  <a:txBody>
                    <a:bodyPr/>
                    <a:lstStyle/>
                    <a:p>
                      <a:pPr rtl="1"/>
                      <a:r>
                        <a:rPr lang="en-US" sz="1600" dirty="0"/>
                        <a:t>Supervised Learning </a:t>
                      </a:r>
                      <a:endParaRPr lang="ar-SA" sz="1600" dirty="0"/>
                    </a:p>
                  </a:txBody>
                  <a:tcPr/>
                </a:tc>
                <a:tc>
                  <a:txBody>
                    <a:bodyPr/>
                    <a:lstStyle/>
                    <a:p>
                      <a:pPr rtl="1"/>
                      <a:r>
                        <a:rPr lang="en-US" sz="1600" dirty="0"/>
                        <a:t>The Machine Learning Type</a:t>
                      </a:r>
                      <a:endParaRPr lang="ar-SA" sz="1600" dirty="0"/>
                    </a:p>
                  </a:txBody>
                  <a:tcPr/>
                </a:tc>
                <a:extLst>
                  <a:ext uri="{0D108BD9-81ED-4DB2-BD59-A6C34878D82A}">
                    <a16:rowId xmlns:a16="http://schemas.microsoft.com/office/drawing/2014/main" val="4256063502"/>
                  </a:ext>
                </a:extLst>
              </a:tr>
              <a:tr h="370840">
                <a:tc>
                  <a:txBody>
                    <a:bodyPr/>
                    <a:lstStyle/>
                    <a:p>
                      <a:pPr rtl="1"/>
                      <a:r>
                        <a:rPr lang="en-US" sz="1600" dirty="0"/>
                        <a:t>Classification</a:t>
                      </a:r>
                      <a:endParaRPr lang="ar-SA" sz="1600" dirty="0"/>
                    </a:p>
                  </a:txBody>
                  <a:tcPr/>
                </a:tc>
                <a:tc>
                  <a:txBody>
                    <a:bodyPr/>
                    <a:lstStyle/>
                    <a:p>
                      <a:pPr rtl="1"/>
                      <a:r>
                        <a:rPr lang="en-US" sz="1600" dirty="0"/>
                        <a:t>The Modeling Category Type</a:t>
                      </a:r>
                      <a:endParaRPr lang="ar-SA" sz="1600" dirty="0"/>
                    </a:p>
                  </a:txBody>
                  <a:tcPr/>
                </a:tc>
                <a:extLst>
                  <a:ext uri="{0D108BD9-81ED-4DB2-BD59-A6C34878D82A}">
                    <a16:rowId xmlns:a16="http://schemas.microsoft.com/office/drawing/2014/main" val="2246425881"/>
                  </a:ext>
                </a:extLst>
              </a:tr>
              <a:tr h="370840">
                <a:tc>
                  <a:txBody>
                    <a:bodyPr/>
                    <a:lstStyle/>
                    <a:p>
                      <a:pPr rtl="1"/>
                      <a:r>
                        <a:rPr lang="en-US" sz="1600" dirty="0"/>
                        <a:t>Python</a:t>
                      </a:r>
                      <a:endParaRPr lang="ar-SA" sz="1600" dirty="0"/>
                    </a:p>
                  </a:txBody>
                  <a:tcPr/>
                </a:tc>
                <a:tc>
                  <a:txBody>
                    <a:bodyPr/>
                    <a:lstStyle/>
                    <a:p>
                      <a:pPr rtl="1"/>
                      <a:r>
                        <a:rPr lang="en-US" sz="1600" dirty="0"/>
                        <a:t>The Programming Language</a:t>
                      </a:r>
                      <a:endParaRPr lang="ar-SA" sz="1600" dirty="0"/>
                    </a:p>
                  </a:txBody>
                  <a:tcPr/>
                </a:tc>
                <a:extLst>
                  <a:ext uri="{0D108BD9-81ED-4DB2-BD59-A6C34878D82A}">
                    <a16:rowId xmlns:a16="http://schemas.microsoft.com/office/drawing/2014/main" val="2732544862"/>
                  </a:ext>
                </a:extLst>
              </a:tr>
              <a:tr h="370840">
                <a:tc>
                  <a:txBody>
                    <a:bodyPr/>
                    <a:lstStyle/>
                    <a:p>
                      <a:pPr rtl="1"/>
                      <a:r>
                        <a:rPr lang="en-US" sz="1600" dirty="0"/>
                        <a:t>Scikit-learn</a:t>
                      </a:r>
                      <a:endParaRPr lang="ar-SA" sz="1600" dirty="0"/>
                    </a:p>
                  </a:txBody>
                  <a:tcPr/>
                </a:tc>
                <a:tc>
                  <a:txBody>
                    <a:bodyPr/>
                    <a:lstStyle/>
                    <a:p>
                      <a:pPr rtl="1"/>
                      <a:r>
                        <a:rPr lang="en-US" sz="1600" dirty="0"/>
                        <a:t>The Main Library</a:t>
                      </a:r>
                      <a:endParaRPr lang="ar-SA" sz="1600" dirty="0"/>
                    </a:p>
                  </a:txBody>
                  <a:tcPr/>
                </a:tc>
                <a:extLst>
                  <a:ext uri="{0D108BD9-81ED-4DB2-BD59-A6C34878D82A}">
                    <a16:rowId xmlns:a16="http://schemas.microsoft.com/office/drawing/2014/main" val="3484948742"/>
                  </a:ext>
                </a:extLst>
              </a:tr>
            </a:tbl>
          </a:graphicData>
        </a:graphic>
      </p:graphicFrame>
    </p:spTree>
    <p:extLst>
      <p:ext uri="{BB962C8B-B14F-4D97-AF65-F5344CB8AC3E}">
        <p14:creationId xmlns:p14="http://schemas.microsoft.com/office/powerpoint/2010/main" val="3301789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115" y="128470"/>
            <a:ext cx="3542090" cy="610820"/>
          </a:xfrm>
        </p:spPr>
        <p:txBody>
          <a:bodyPr>
            <a:normAutofit fontScale="90000"/>
          </a:bodyPr>
          <a:lstStyle/>
          <a:p>
            <a:r>
              <a:rPr lang="en-US" dirty="0"/>
              <a:t>Feature Engineering</a:t>
            </a:r>
          </a:p>
        </p:txBody>
      </p:sp>
      <p:sp>
        <p:nvSpPr>
          <p:cNvPr id="4" name="Content Placeholder 2">
            <a:extLst>
              <a:ext uri="{FF2B5EF4-FFF2-40B4-BE49-F238E27FC236}">
                <a16:creationId xmlns:a16="http://schemas.microsoft.com/office/drawing/2014/main" id="{6559E086-0F4D-42C3-B407-1DF156114DD4}"/>
              </a:ext>
            </a:extLst>
          </p:cNvPr>
          <p:cNvSpPr txBox="1">
            <a:spLocks/>
          </p:cNvSpPr>
          <p:nvPr/>
        </p:nvSpPr>
        <p:spPr>
          <a:xfrm>
            <a:off x="153726" y="1958303"/>
            <a:ext cx="3198879" cy="174780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lgn="just">
              <a:lnSpc>
                <a:spcPct val="115000"/>
              </a:lnSpc>
              <a:buFont typeface="Arial" pitchFamily="34" charset="0"/>
              <a:buNone/>
            </a:pPr>
            <a:r>
              <a:rPr lang="en-US" sz="1500" b="1" dirty="0">
                <a:latin typeface="Arial" panose="020B0604020202020204" pitchFamily="34" charset="0"/>
                <a:ea typeface="Arial" panose="020B0604020202020204" pitchFamily="34" charset="0"/>
              </a:rPr>
              <a:t>The applied Mechanisms :</a:t>
            </a:r>
          </a:p>
          <a:p>
            <a:pPr marL="114300" indent="0" algn="just">
              <a:lnSpc>
                <a:spcPct val="115000"/>
              </a:lnSpc>
              <a:buNone/>
            </a:pPr>
            <a:r>
              <a:rPr lang="en-US" sz="1500" dirty="0">
                <a:latin typeface="Arial" panose="020B0604020202020204" pitchFamily="34" charset="0"/>
                <a:ea typeface="Arial" panose="020B0604020202020204" pitchFamily="34" charset="0"/>
              </a:rPr>
              <a:t>- Mapping</a:t>
            </a:r>
          </a:p>
          <a:p>
            <a:pPr marL="114300" indent="0" algn="just">
              <a:lnSpc>
                <a:spcPct val="115000"/>
              </a:lnSpc>
              <a:buFont typeface="Arial" pitchFamily="34" charset="0"/>
              <a:buNone/>
            </a:pPr>
            <a:r>
              <a:rPr lang="en-US" sz="1500" dirty="0">
                <a:latin typeface="Arial" panose="020B0604020202020204" pitchFamily="34" charset="0"/>
                <a:ea typeface="Arial" panose="020B0604020202020204" pitchFamily="34" charset="0"/>
              </a:rPr>
              <a:t>- Label encoding</a:t>
            </a:r>
          </a:p>
          <a:p>
            <a:pPr marL="114300" indent="0" algn="just">
              <a:lnSpc>
                <a:spcPct val="115000"/>
              </a:lnSpc>
              <a:buNone/>
            </a:pPr>
            <a:r>
              <a:rPr lang="en-US" sz="1500" dirty="0">
                <a:latin typeface="Arial" panose="020B0604020202020204" pitchFamily="34" charset="0"/>
                <a:ea typeface="Arial" panose="020B0604020202020204" pitchFamily="34" charset="0"/>
              </a:rPr>
              <a:t>- One Hot encoding</a:t>
            </a:r>
          </a:p>
          <a:p>
            <a:pPr marL="114300" indent="0" algn="just">
              <a:lnSpc>
                <a:spcPct val="115000"/>
              </a:lnSpc>
              <a:buFont typeface="Arial" pitchFamily="34" charset="0"/>
              <a:buNone/>
            </a:pPr>
            <a:endParaRPr lang="en-US" sz="1000" dirty="0">
              <a:latin typeface="Arial" panose="020B0604020202020204" pitchFamily="34" charset="0"/>
              <a:ea typeface="Arial" panose="020B0604020202020204" pitchFamily="34" charset="0"/>
            </a:endParaRPr>
          </a:p>
        </p:txBody>
      </p:sp>
      <p:sp>
        <p:nvSpPr>
          <p:cNvPr id="5" name="Content Placeholder 2">
            <a:extLst>
              <a:ext uri="{FF2B5EF4-FFF2-40B4-BE49-F238E27FC236}">
                <a16:creationId xmlns:a16="http://schemas.microsoft.com/office/drawing/2014/main" id="{7E761677-EEE6-4168-B94C-75ECFDB4B2AC}"/>
              </a:ext>
            </a:extLst>
          </p:cNvPr>
          <p:cNvSpPr txBox="1">
            <a:spLocks/>
          </p:cNvSpPr>
          <p:nvPr/>
        </p:nvSpPr>
        <p:spPr>
          <a:xfrm>
            <a:off x="114006" y="4404208"/>
            <a:ext cx="6108200" cy="61082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lnSpc>
                <a:spcPct val="115000"/>
              </a:lnSpc>
              <a:buFont typeface="Arial" pitchFamily="34" charset="0"/>
              <a:buNone/>
            </a:pPr>
            <a:r>
              <a:rPr lang="en-US" sz="1400" dirty="0">
                <a:latin typeface="Arial" panose="020B0604020202020204" pitchFamily="34" charset="0"/>
                <a:ea typeface="Arial" panose="020B0604020202020204" pitchFamily="34" charset="0"/>
              </a:rPr>
              <a:t>After conducting the different mechanisms and try them all, we continue with the best fit which is mix between </a:t>
            </a:r>
            <a:r>
              <a:rPr lang="en-US" sz="1400" b="1" dirty="0">
                <a:latin typeface="Arial" panose="020B0604020202020204" pitchFamily="34" charset="0"/>
                <a:ea typeface="Arial" panose="020B0604020202020204" pitchFamily="34" charset="0"/>
              </a:rPr>
              <a:t>the Label encoding and one hot encoding. </a:t>
            </a:r>
            <a:endParaRPr lang="en-US" sz="1000" b="1" dirty="0">
              <a:latin typeface="Arial" panose="020B0604020202020204" pitchFamily="34" charset="0"/>
              <a:ea typeface="Arial" panose="020B0604020202020204" pitchFamily="34" charset="0"/>
            </a:endParaRPr>
          </a:p>
        </p:txBody>
      </p:sp>
      <p:sp>
        <p:nvSpPr>
          <p:cNvPr id="18" name="Arrow: Curved Left 17">
            <a:extLst>
              <a:ext uri="{FF2B5EF4-FFF2-40B4-BE49-F238E27FC236}">
                <a16:creationId xmlns:a16="http://schemas.microsoft.com/office/drawing/2014/main" id="{15DCAA9F-C5E1-4380-8248-5F26890B058C}"/>
              </a:ext>
            </a:extLst>
          </p:cNvPr>
          <p:cNvSpPr/>
          <p:nvPr/>
        </p:nvSpPr>
        <p:spPr>
          <a:xfrm>
            <a:off x="8541309" y="2419045"/>
            <a:ext cx="448965" cy="6108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pic>
        <p:nvPicPr>
          <p:cNvPr id="19" name="Picture 18">
            <a:extLst>
              <a:ext uri="{FF2B5EF4-FFF2-40B4-BE49-F238E27FC236}">
                <a16:creationId xmlns:a16="http://schemas.microsoft.com/office/drawing/2014/main" id="{9221ABB9-A956-4B38-BF74-DD910F670484}"/>
              </a:ext>
            </a:extLst>
          </p:cNvPr>
          <p:cNvPicPr>
            <a:picLocks noChangeAspect="1"/>
          </p:cNvPicPr>
          <p:nvPr/>
        </p:nvPicPr>
        <p:blipFill rotWithShape="1">
          <a:blip r:embed="rId2"/>
          <a:srcRect l="18270" t="50000" r="23280" b="32187"/>
          <a:stretch/>
        </p:blipFill>
        <p:spPr>
          <a:xfrm>
            <a:off x="3010390" y="1645382"/>
            <a:ext cx="5524384" cy="926367"/>
          </a:xfrm>
          <a:prstGeom prst="rect">
            <a:avLst/>
          </a:prstGeom>
          <a:ln>
            <a:solidFill>
              <a:schemeClr val="accent1"/>
            </a:solidFill>
          </a:ln>
        </p:spPr>
      </p:pic>
      <p:pic>
        <p:nvPicPr>
          <p:cNvPr id="20" name="Picture 19">
            <a:extLst>
              <a:ext uri="{FF2B5EF4-FFF2-40B4-BE49-F238E27FC236}">
                <a16:creationId xmlns:a16="http://schemas.microsoft.com/office/drawing/2014/main" id="{D4622188-B1FF-4A27-82E5-9B8A66FA6721}"/>
              </a:ext>
            </a:extLst>
          </p:cNvPr>
          <p:cNvPicPr>
            <a:picLocks noChangeAspect="1"/>
          </p:cNvPicPr>
          <p:nvPr/>
        </p:nvPicPr>
        <p:blipFill rotWithShape="1">
          <a:blip r:embed="rId3"/>
          <a:srcRect l="18414" t="56035" r="16001" b="26570"/>
          <a:stretch/>
        </p:blipFill>
        <p:spPr>
          <a:xfrm>
            <a:off x="3010390" y="2832208"/>
            <a:ext cx="5524384" cy="1311541"/>
          </a:xfrm>
          <a:prstGeom prst="rect">
            <a:avLst/>
          </a:prstGeom>
          <a:ln>
            <a:solidFill>
              <a:schemeClr val="accent1"/>
            </a:solidFill>
          </a:ln>
        </p:spPr>
      </p:pic>
    </p:spTree>
    <p:extLst>
      <p:ext uri="{BB962C8B-B14F-4D97-AF65-F5344CB8AC3E}">
        <p14:creationId xmlns:p14="http://schemas.microsoft.com/office/powerpoint/2010/main" val="4004900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705" y="128470"/>
            <a:ext cx="4000205" cy="610820"/>
          </a:xfrm>
        </p:spPr>
        <p:txBody>
          <a:bodyPr>
            <a:normAutofit fontScale="90000"/>
          </a:bodyPr>
          <a:lstStyle/>
          <a:p>
            <a:r>
              <a:rPr lang="en-US" dirty="0"/>
              <a:t>Challenges &amp; Solutions</a:t>
            </a:r>
          </a:p>
        </p:txBody>
      </p:sp>
      <p:sp>
        <p:nvSpPr>
          <p:cNvPr id="3" name="Content Placeholder 2"/>
          <p:cNvSpPr>
            <a:spLocks noGrp="1"/>
          </p:cNvSpPr>
          <p:nvPr>
            <p:ph idx="1"/>
          </p:nvPr>
        </p:nvSpPr>
        <p:spPr>
          <a:xfrm>
            <a:off x="71778" y="1197405"/>
            <a:ext cx="8928668" cy="3664920"/>
          </a:xfrm>
        </p:spPr>
        <p:txBody>
          <a:bodyPr>
            <a:normAutofit lnSpcReduction="10000"/>
          </a:bodyPr>
          <a:lstStyle/>
          <a:p>
            <a:pPr marL="0" lvl="0" indent="0">
              <a:lnSpc>
                <a:spcPct val="115000"/>
              </a:lnSpc>
              <a:buNone/>
            </a:pPr>
            <a:r>
              <a:rPr lang="en-GB" sz="1800" b="1" dirty="0">
                <a:latin typeface="Arial" panose="020B0604020202020204" pitchFamily="34" charset="0"/>
                <a:ea typeface="Arial" panose="020B0604020202020204" pitchFamily="34" charset="0"/>
              </a:rPr>
              <a:t>The Challenges :</a:t>
            </a:r>
            <a:endParaRPr lang="en-US" sz="1800" u="none" strike="noStrike" dirty="0">
              <a:effectLst/>
              <a:latin typeface="Arial" panose="020B0604020202020204" pitchFamily="34" charset="0"/>
              <a:ea typeface="Arial" panose="020B0604020202020204" pitchFamily="34" charset="0"/>
            </a:endParaRPr>
          </a:p>
          <a:p>
            <a:pPr marL="457200" algn="just">
              <a:lnSpc>
                <a:spcPct val="115000"/>
              </a:lnSpc>
            </a:pPr>
            <a:r>
              <a:rPr lang="en-US" sz="1800" b="1" dirty="0">
                <a:latin typeface="Calibri" panose="020F0502020204030204" pitchFamily="34" charset="0"/>
                <a:ea typeface="Calibri" panose="020F0502020204030204" pitchFamily="34" charset="0"/>
                <a:cs typeface="Arial" panose="020B0604020202020204" pitchFamily="34" charset="0"/>
              </a:rPr>
              <a:t>The label Imbalance</a:t>
            </a:r>
            <a:r>
              <a:rPr lang="en-US" sz="1800" dirty="0">
                <a:latin typeface="Calibri" panose="020F0502020204030204" pitchFamily="34" charset="0"/>
                <a:ea typeface="Calibri" panose="020F0502020204030204" pitchFamily="34" charset="0"/>
                <a:cs typeface="Arial" panose="020B0604020202020204" pitchFamily="34" charset="0"/>
              </a:rPr>
              <a:t>. </a:t>
            </a:r>
          </a:p>
          <a:p>
            <a:pPr marL="457200" algn="just">
              <a:lnSpc>
                <a:spcPct val="115000"/>
              </a:lnSpc>
            </a:pPr>
            <a:r>
              <a:rPr lang="en-US" sz="1800" b="1" dirty="0">
                <a:effectLst/>
                <a:latin typeface="Calibri" panose="020F0502020204030204" pitchFamily="34" charset="0"/>
                <a:ea typeface="Calibri" panose="020F0502020204030204" pitchFamily="34" charset="0"/>
                <a:cs typeface="Arial" panose="020B0604020202020204" pitchFamily="34" charset="0"/>
              </a:rPr>
              <a:t>The Dataset Complexity</a:t>
            </a: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457200" algn="just">
              <a:lnSpc>
                <a:spcPct val="115000"/>
              </a:lnSpc>
            </a:pPr>
            <a:r>
              <a:rPr lang="en-US" sz="1800" b="1" dirty="0">
                <a:effectLst/>
                <a:latin typeface="Calibri" panose="020F0502020204030204" pitchFamily="34" charset="0"/>
                <a:ea typeface="Calibri" panose="020F0502020204030204" pitchFamily="34" charset="0"/>
                <a:cs typeface="Arial" panose="020B0604020202020204" pitchFamily="34" charset="0"/>
              </a:rPr>
              <a:t>beating the baseline model</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GB" sz="1800" dirty="0">
              <a:effectLst/>
              <a:latin typeface="Arial" panose="020B0604020202020204" pitchFamily="34" charset="0"/>
              <a:ea typeface="Arial" panose="020B0604020202020204" pitchFamily="34" charset="0"/>
            </a:endParaRPr>
          </a:p>
          <a:p>
            <a:pPr marL="114300" indent="0">
              <a:lnSpc>
                <a:spcPct val="115000"/>
              </a:lnSpc>
              <a:buNone/>
            </a:pPr>
            <a:r>
              <a:rPr lang="en-GB" sz="1800" b="1" dirty="0">
                <a:latin typeface="Arial" panose="020B0604020202020204" pitchFamily="34" charset="0"/>
                <a:ea typeface="Arial" panose="020B0604020202020204" pitchFamily="34" charset="0"/>
              </a:rPr>
              <a:t>The Solution :</a:t>
            </a:r>
          </a:p>
          <a:p>
            <a:pPr marL="114300" indent="0" algn="just">
              <a:lnSpc>
                <a:spcPct val="115000"/>
              </a:lnSpc>
              <a:buNone/>
            </a:pPr>
            <a:r>
              <a:rPr lang="en-US" sz="1800" dirty="0">
                <a:effectLst/>
                <a:latin typeface="Calibri" panose="020F0502020204030204" pitchFamily="34" charset="0"/>
                <a:ea typeface="Calibri" panose="020F0502020204030204" pitchFamily="34" charset="0"/>
                <a:cs typeface="Arial" panose="020B0604020202020204" pitchFamily="34" charset="0"/>
              </a:rPr>
              <a:t>After Conducting many methods to fix the faced issues, we found out that the best solution is to remove around 200 records from the dataset because going with this method would not just resolve the missing values issue but also would resolve the bias in the dataset and makes it more suitable and equivalent. Beating the baseline model in the start was a rough process but after removing the specified records and decreasing the bias in the dataset now the data classes gap minimized which makes more sense. </a:t>
            </a:r>
          </a:p>
          <a:p>
            <a:pPr marL="457200">
              <a:lnSpc>
                <a:spcPct val="115000"/>
              </a:lnSpc>
            </a:pPr>
            <a:endParaRPr lang="en-GB" sz="1800" dirty="0">
              <a:effectLst/>
              <a:latin typeface="Arial" panose="020B0604020202020204" pitchFamily="34" charset="0"/>
              <a:ea typeface="Arial" panose="020B0604020202020204" pitchFamily="34" charset="0"/>
            </a:endParaRPr>
          </a:p>
          <a:p>
            <a:pPr marL="114300" indent="0">
              <a:lnSpc>
                <a:spcPct val="115000"/>
              </a:lnSpc>
              <a:buNone/>
            </a:pPr>
            <a:endParaRPr lang="en-GB" sz="1800" b="1" dirty="0">
              <a:latin typeface="Arial" panose="020B0604020202020204" pitchFamily="34" charset="0"/>
              <a:ea typeface="Arial" panose="020B0604020202020204" pitchFamily="34" charset="0"/>
            </a:endParaRPr>
          </a:p>
          <a:p>
            <a:pPr marL="114300" indent="0">
              <a:lnSpc>
                <a:spcPct val="115000"/>
              </a:lnSpc>
              <a:buNone/>
            </a:pPr>
            <a:endParaRPr lang="en-US" sz="18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290849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Models</a:t>
            </a:r>
          </a:p>
        </p:txBody>
      </p:sp>
      <p:graphicFrame>
        <p:nvGraphicFramePr>
          <p:cNvPr id="6" name="Table 6">
            <a:extLst>
              <a:ext uri="{FF2B5EF4-FFF2-40B4-BE49-F238E27FC236}">
                <a16:creationId xmlns:a16="http://schemas.microsoft.com/office/drawing/2014/main" id="{62BC9373-4C5C-4452-963B-5D88879B6DC9}"/>
              </a:ext>
            </a:extLst>
          </p:cNvPr>
          <p:cNvGraphicFramePr>
            <a:graphicFrameLocks noGrp="1"/>
          </p:cNvGraphicFramePr>
          <p:nvPr>
            <p:extLst>
              <p:ext uri="{D42A27DB-BD31-4B8C-83A1-F6EECF244321}">
                <p14:modId xmlns:p14="http://schemas.microsoft.com/office/powerpoint/2010/main" val="43120397"/>
              </p:ext>
            </p:extLst>
          </p:nvPr>
        </p:nvGraphicFramePr>
        <p:xfrm>
          <a:off x="1365195" y="2113635"/>
          <a:ext cx="6096000" cy="1849120"/>
        </p:xfrm>
        <a:graphic>
          <a:graphicData uri="http://schemas.openxmlformats.org/drawingml/2006/table">
            <a:tbl>
              <a:tblPr rtl="1" firstRow="1" bandRow="1">
                <a:tableStyleId>{F5AB1C69-6EDB-4FF4-983F-18BD219EF322}</a:tableStyleId>
              </a:tblPr>
              <a:tblGrid>
                <a:gridCol w="3048000">
                  <a:extLst>
                    <a:ext uri="{9D8B030D-6E8A-4147-A177-3AD203B41FA5}">
                      <a16:colId xmlns:a16="http://schemas.microsoft.com/office/drawing/2014/main" val="4224073592"/>
                    </a:ext>
                  </a:extLst>
                </a:gridCol>
                <a:gridCol w="3048000">
                  <a:extLst>
                    <a:ext uri="{9D8B030D-6E8A-4147-A177-3AD203B41FA5}">
                      <a16:colId xmlns:a16="http://schemas.microsoft.com/office/drawing/2014/main" val="3698094951"/>
                    </a:ext>
                  </a:extLst>
                </a:gridCol>
              </a:tblGrid>
              <a:tr h="218135">
                <a:tc>
                  <a:txBody>
                    <a:bodyPr/>
                    <a:lstStyle/>
                    <a:p>
                      <a:pPr algn="ctr" rtl="1"/>
                      <a:r>
                        <a:rPr lang="en-US" dirty="0"/>
                        <a:t>0.7707317073170732</a:t>
                      </a:r>
                      <a:endParaRPr lang="ar-SA" dirty="0"/>
                    </a:p>
                  </a:txBody>
                  <a:tcPr/>
                </a:tc>
                <a:tc>
                  <a:txBody>
                    <a:bodyPr/>
                    <a:lstStyle/>
                    <a:p>
                      <a:pPr algn="ctr" rtl="1"/>
                      <a:r>
                        <a:rPr lang="en-US" dirty="0"/>
                        <a:t>The Baseline</a:t>
                      </a:r>
                      <a:endParaRPr lang="ar-SA" dirty="0"/>
                    </a:p>
                  </a:txBody>
                  <a:tcPr/>
                </a:tc>
                <a:extLst>
                  <a:ext uri="{0D108BD9-81ED-4DB2-BD59-A6C34878D82A}">
                    <a16:rowId xmlns:a16="http://schemas.microsoft.com/office/drawing/2014/main" val="755167203"/>
                  </a:ext>
                </a:extLst>
              </a:tr>
              <a:tr h="370840">
                <a:tc>
                  <a:txBody>
                    <a:bodyPr/>
                    <a:lstStyle/>
                    <a:p>
                      <a:pPr algn="ctr" rtl="1"/>
                      <a:r>
                        <a:rPr lang="en-US" dirty="0"/>
                        <a:t>0.824390243902439</a:t>
                      </a:r>
                      <a:endParaRPr lang="ar-SA" dirty="0"/>
                    </a:p>
                  </a:txBody>
                  <a:tcPr/>
                </a:tc>
                <a:tc>
                  <a:txBody>
                    <a:bodyPr/>
                    <a:lstStyle/>
                    <a:p>
                      <a:pPr algn="ctr" rtl="1"/>
                      <a:r>
                        <a:rPr lang="en-US" dirty="0"/>
                        <a:t>The Logistic Regression</a:t>
                      </a:r>
                      <a:endParaRPr lang="ar-SA" dirty="0"/>
                    </a:p>
                  </a:txBody>
                  <a:tcPr/>
                </a:tc>
                <a:extLst>
                  <a:ext uri="{0D108BD9-81ED-4DB2-BD59-A6C34878D82A}">
                    <a16:rowId xmlns:a16="http://schemas.microsoft.com/office/drawing/2014/main" val="1714510179"/>
                  </a:ext>
                </a:extLst>
              </a:tr>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0.824390243902439</a:t>
                      </a:r>
                      <a:endParaRPr lang="ar-SA" dirty="0"/>
                    </a:p>
                  </a:txBody>
                  <a:tcPr/>
                </a:tc>
                <a:tc>
                  <a:txBody>
                    <a:bodyPr/>
                    <a:lstStyle/>
                    <a:p>
                      <a:pPr algn="ctr" rtl="1"/>
                      <a:r>
                        <a:rPr lang="en-US" dirty="0"/>
                        <a:t>The Decision Tree</a:t>
                      </a:r>
                      <a:endParaRPr lang="ar-SA" dirty="0"/>
                    </a:p>
                  </a:txBody>
                  <a:tcPr/>
                </a:tc>
                <a:extLst>
                  <a:ext uri="{0D108BD9-81ED-4DB2-BD59-A6C34878D82A}">
                    <a16:rowId xmlns:a16="http://schemas.microsoft.com/office/drawing/2014/main" val="1578790335"/>
                  </a:ext>
                </a:extLst>
              </a:tr>
              <a:tr h="370840">
                <a:tc>
                  <a:txBody>
                    <a:bodyPr/>
                    <a:lstStyle/>
                    <a:p>
                      <a:pPr algn="ctr" rtl="1"/>
                      <a:r>
                        <a:rPr lang="en-US" b="1" dirty="0"/>
                        <a:t>0.8146341463414634</a:t>
                      </a:r>
                      <a:endParaRPr lang="ar-SA" b="1" dirty="0"/>
                    </a:p>
                  </a:txBody>
                  <a:tcPr>
                    <a:solidFill>
                      <a:srgbClr val="00B050"/>
                    </a:solidFill>
                  </a:tcPr>
                </a:tc>
                <a:tc>
                  <a:txBody>
                    <a:bodyPr/>
                    <a:lstStyle/>
                    <a:p>
                      <a:pPr algn="ctr" rtl="1"/>
                      <a:r>
                        <a:rPr lang="en-US" b="1" dirty="0"/>
                        <a:t>The Random Forest</a:t>
                      </a:r>
                      <a:endParaRPr lang="ar-SA" b="1" dirty="0"/>
                    </a:p>
                  </a:txBody>
                  <a:tcPr>
                    <a:solidFill>
                      <a:srgbClr val="00B050"/>
                    </a:solidFill>
                  </a:tcPr>
                </a:tc>
                <a:extLst>
                  <a:ext uri="{0D108BD9-81ED-4DB2-BD59-A6C34878D82A}">
                    <a16:rowId xmlns:a16="http://schemas.microsoft.com/office/drawing/2014/main" val="3642131712"/>
                  </a:ext>
                </a:extLst>
              </a:tr>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0.824390243902439</a:t>
                      </a:r>
                      <a:endParaRPr lang="ar-SA" dirty="0"/>
                    </a:p>
                  </a:txBody>
                  <a:tcPr/>
                </a:tc>
                <a:tc>
                  <a:txBody>
                    <a:bodyPr/>
                    <a:lstStyle/>
                    <a:p>
                      <a:pPr algn="ctr" rtl="1"/>
                      <a:r>
                        <a:rPr lang="en-US" dirty="0"/>
                        <a:t>The SVC</a:t>
                      </a:r>
                      <a:endParaRPr lang="ar-SA" dirty="0"/>
                    </a:p>
                  </a:txBody>
                  <a:tcPr/>
                </a:tc>
                <a:extLst>
                  <a:ext uri="{0D108BD9-81ED-4DB2-BD59-A6C34878D82A}">
                    <a16:rowId xmlns:a16="http://schemas.microsoft.com/office/drawing/2014/main" val="355202936"/>
                  </a:ext>
                </a:extLst>
              </a:tr>
            </a:tbl>
          </a:graphicData>
        </a:graphic>
      </p:graphicFrame>
      <p:sp>
        <p:nvSpPr>
          <p:cNvPr id="5" name="TextBox 4">
            <a:extLst>
              <a:ext uri="{FF2B5EF4-FFF2-40B4-BE49-F238E27FC236}">
                <a16:creationId xmlns:a16="http://schemas.microsoft.com/office/drawing/2014/main" id="{13713F2B-8F94-480A-A404-F5E3E32744AD}"/>
              </a:ext>
            </a:extLst>
          </p:cNvPr>
          <p:cNvSpPr txBox="1"/>
          <p:nvPr/>
        </p:nvSpPr>
        <p:spPr>
          <a:xfrm>
            <a:off x="1365195" y="1502815"/>
            <a:ext cx="2595985" cy="383823"/>
          </a:xfrm>
          <a:prstGeom prst="rect">
            <a:avLst/>
          </a:prstGeom>
          <a:noFill/>
        </p:spPr>
        <p:txBody>
          <a:bodyPr wrap="square">
            <a:spAutoFit/>
          </a:bodyPr>
          <a:lstStyle/>
          <a:p>
            <a:pPr marL="0" lvl="0" indent="0">
              <a:lnSpc>
                <a:spcPct val="115000"/>
              </a:lnSpc>
              <a:buNone/>
            </a:pPr>
            <a:r>
              <a:rPr lang="en-GB" sz="1800" b="1" dirty="0">
                <a:solidFill>
                  <a:srgbClr val="002060"/>
                </a:solidFill>
                <a:latin typeface="Arial" panose="020B0604020202020204" pitchFamily="34" charset="0"/>
                <a:ea typeface="Arial" panose="020B0604020202020204" pitchFamily="34" charset="0"/>
              </a:rPr>
              <a:t>The Models Results :</a:t>
            </a:r>
            <a:endParaRPr lang="en-US" sz="1800" u="none" strike="noStrike" dirty="0">
              <a:solidFill>
                <a:srgbClr val="00206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14185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Models</a:t>
            </a:r>
          </a:p>
        </p:txBody>
      </p:sp>
      <p:sp>
        <p:nvSpPr>
          <p:cNvPr id="3" name="Content Placeholder 2"/>
          <p:cNvSpPr>
            <a:spLocks noGrp="1"/>
          </p:cNvSpPr>
          <p:nvPr>
            <p:ph idx="1"/>
          </p:nvPr>
        </p:nvSpPr>
        <p:spPr>
          <a:xfrm>
            <a:off x="143556" y="1655520"/>
            <a:ext cx="4581150" cy="2290575"/>
          </a:xfrm>
        </p:spPr>
        <p:txBody>
          <a:bodyPr>
            <a:normAutofit fontScale="77500" lnSpcReduction="20000"/>
          </a:bodyPr>
          <a:lstStyle/>
          <a:p>
            <a:pPr marL="0" lvl="0" indent="0">
              <a:lnSpc>
                <a:spcPct val="115000"/>
              </a:lnSpc>
              <a:buNone/>
            </a:pPr>
            <a:r>
              <a:rPr lang="en-US" sz="1800" b="1" u="none" strike="noStrike" dirty="0">
                <a:effectLst/>
                <a:latin typeface="Arial" panose="020B0604020202020204" pitchFamily="34" charset="0"/>
                <a:ea typeface="Arial" panose="020B0604020202020204" pitchFamily="34" charset="0"/>
              </a:rPr>
              <a:t>Why did we chose this specific Model ?</a:t>
            </a:r>
          </a:p>
          <a:p>
            <a:pPr marL="0" lvl="0" indent="0">
              <a:lnSpc>
                <a:spcPct val="115000"/>
              </a:lnSpc>
              <a:buNone/>
            </a:pPr>
            <a:endParaRPr lang="en-US" sz="1800" b="1" u="none" strike="noStrike" dirty="0">
              <a:effectLst/>
              <a:latin typeface="Arial" panose="020B0604020202020204" pitchFamily="34" charset="0"/>
              <a:ea typeface="Arial" panose="020B0604020202020204" pitchFamily="34" charset="0"/>
            </a:endParaRPr>
          </a:p>
          <a:p>
            <a:pPr marL="0" lvl="0" indent="0">
              <a:lnSpc>
                <a:spcPct val="115000"/>
              </a:lnSpc>
              <a:buNone/>
            </a:pPr>
            <a:r>
              <a:rPr lang="en-US" sz="1800" u="none" strike="noStrike" dirty="0">
                <a:effectLst/>
                <a:latin typeface="Arial" panose="020B0604020202020204" pitchFamily="34" charset="0"/>
                <a:ea typeface="Arial" panose="020B0604020202020204" pitchFamily="34" charset="0"/>
              </a:rPr>
              <a:t>The Random Forest model characterized by Low risk of overfitting and runs efficiently on a large dataset.</a:t>
            </a:r>
          </a:p>
          <a:p>
            <a:pPr marL="0" lvl="0" indent="0">
              <a:lnSpc>
                <a:spcPct val="115000"/>
              </a:lnSpc>
              <a:buNone/>
            </a:pPr>
            <a:endParaRPr lang="en-US" sz="1800" dirty="0">
              <a:latin typeface="Arial" panose="020B0604020202020204" pitchFamily="34" charset="0"/>
              <a:ea typeface="Arial" panose="020B0604020202020204" pitchFamily="34" charset="0"/>
            </a:endParaRPr>
          </a:p>
          <a:p>
            <a:pPr marL="0" lvl="0" indent="0">
              <a:lnSpc>
                <a:spcPct val="115000"/>
              </a:lnSpc>
              <a:buNone/>
            </a:pPr>
            <a:r>
              <a:rPr lang="en-US" sz="1800" u="none" strike="noStrike" dirty="0">
                <a:effectLst/>
                <a:latin typeface="Arial" panose="020B0604020202020204" pitchFamily="34" charset="0"/>
                <a:ea typeface="Arial" panose="020B0604020202020204" pitchFamily="34" charset="0"/>
              </a:rPr>
              <a:t>We chose the Random Forest model because it’s the best model to represent Great accuracy with Strong reliable almost parallel features that all the entered features contributing to the prediction.</a:t>
            </a:r>
          </a:p>
          <a:p>
            <a:pPr marL="0" lvl="0" indent="0">
              <a:lnSpc>
                <a:spcPct val="115000"/>
              </a:lnSpc>
              <a:buNone/>
            </a:pPr>
            <a:endParaRPr lang="en-US" sz="1800" dirty="0">
              <a:effectLst/>
              <a:latin typeface="Arial" panose="020B0604020202020204" pitchFamily="34" charset="0"/>
              <a:ea typeface="Arial" panose="020B0604020202020204" pitchFamily="34" charset="0"/>
            </a:endParaRPr>
          </a:p>
        </p:txBody>
      </p:sp>
      <p:pic>
        <p:nvPicPr>
          <p:cNvPr id="5" name="Picture 4" descr="Chart, bar chart&#10;&#10;Description automatically generated">
            <a:extLst>
              <a:ext uri="{FF2B5EF4-FFF2-40B4-BE49-F238E27FC236}">
                <a16:creationId xmlns:a16="http://schemas.microsoft.com/office/drawing/2014/main" id="{2FEFAA60-6639-42D7-983B-5599E8E29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410" y="1204358"/>
            <a:ext cx="3959172" cy="3810672"/>
          </a:xfrm>
          <a:prstGeom prst="rect">
            <a:avLst/>
          </a:prstGeom>
        </p:spPr>
      </p:pic>
    </p:spTree>
    <p:extLst>
      <p:ext uri="{BB962C8B-B14F-4D97-AF65-F5344CB8AC3E}">
        <p14:creationId xmlns:p14="http://schemas.microsoft.com/office/powerpoint/2010/main" val="3026072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8475" y="2237118"/>
            <a:ext cx="4733855" cy="572644"/>
          </a:xfrm>
        </p:spPr>
        <p:txBody>
          <a:bodyPr>
            <a:noAutofit/>
          </a:bodyPr>
          <a:lstStyle/>
          <a:p>
            <a:r>
              <a:rPr lang="en-US" sz="4400" dirty="0"/>
              <a:t>Tableau Dashboard</a:t>
            </a:r>
          </a:p>
        </p:txBody>
      </p:sp>
      <p:pic>
        <p:nvPicPr>
          <p:cNvPr id="3" name="Picture 2" descr="Chart, logo&#10;&#10;Description automatically generated">
            <a:extLst>
              <a:ext uri="{FF2B5EF4-FFF2-40B4-BE49-F238E27FC236}">
                <a16:creationId xmlns:a16="http://schemas.microsoft.com/office/drawing/2014/main" id="{DCA50792-F6DA-4BC3-BC38-217B2060123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7342" b="23280"/>
          <a:stretch/>
        </p:blipFill>
        <p:spPr>
          <a:xfrm>
            <a:off x="1976015" y="1875059"/>
            <a:ext cx="1655520" cy="983013"/>
          </a:xfrm>
          <a:prstGeom prst="rect">
            <a:avLst/>
          </a:prstGeom>
        </p:spPr>
      </p:pic>
      <p:sp>
        <p:nvSpPr>
          <p:cNvPr id="5" name="Title 3">
            <a:hlinkClick r:id="rId3"/>
            <a:extLst>
              <a:ext uri="{FF2B5EF4-FFF2-40B4-BE49-F238E27FC236}">
                <a16:creationId xmlns:a16="http://schemas.microsoft.com/office/drawing/2014/main" id="{FD7B7B3A-CF86-4EFA-9059-342905365E10}"/>
              </a:ext>
            </a:extLst>
          </p:cNvPr>
          <p:cNvSpPr txBox="1">
            <a:spLocks/>
          </p:cNvSpPr>
          <p:nvPr/>
        </p:nvSpPr>
        <p:spPr>
          <a:xfrm>
            <a:off x="3631535" y="3640685"/>
            <a:ext cx="1832460" cy="57264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mj-lt"/>
                <a:ea typeface="+mj-ea"/>
                <a:cs typeface="+mj-cs"/>
              </a:defRPr>
            </a:lvl1pPr>
          </a:lstStyle>
          <a:p>
            <a:r>
              <a:rPr lang="en-US" sz="2000" dirty="0">
                <a:hlinkClick r:id="rId4"/>
              </a:rPr>
              <a:t>The Dashboard</a:t>
            </a:r>
            <a:endParaRPr lang="en-US" sz="2000" dirty="0"/>
          </a:p>
        </p:txBody>
      </p:sp>
    </p:spTree>
    <p:extLst>
      <p:ext uri="{BB962C8B-B14F-4D97-AF65-F5344CB8AC3E}">
        <p14:creationId xmlns:p14="http://schemas.microsoft.com/office/powerpoint/2010/main" val="1033157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Conclusion</a:t>
            </a:r>
          </a:p>
        </p:txBody>
      </p:sp>
      <p:sp>
        <p:nvSpPr>
          <p:cNvPr id="6" name="Rectangle 14">
            <a:extLst>
              <a:ext uri="{FF2B5EF4-FFF2-40B4-BE49-F238E27FC236}">
                <a16:creationId xmlns:a16="http://schemas.microsoft.com/office/drawing/2014/main" id="{13810CCB-6DDE-4E41-93A8-3FDB57AD11B8}"/>
              </a:ext>
            </a:extLst>
          </p:cNvPr>
          <p:cNvSpPr/>
          <p:nvPr/>
        </p:nvSpPr>
        <p:spPr>
          <a:xfrm>
            <a:off x="1827883" y="1196404"/>
            <a:ext cx="7432671" cy="1785104"/>
          </a:xfrm>
          <a:prstGeom prst="rect">
            <a:avLst/>
          </a:prstGeom>
        </p:spPr>
        <p:txBody>
          <a:bodyPr wrap="square">
            <a:spAutoFit/>
          </a:bodyPr>
          <a:lstStyle/>
          <a:p>
            <a:pPr lvl="0">
              <a:spcAft>
                <a:spcPts val="1200"/>
              </a:spcAft>
            </a:pPr>
            <a:r>
              <a:rPr lang="en-US" sz="1400" dirty="0">
                <a:solidFill>
                  <a:srgbClr val="002060"/>
                </a:solidFill>
              </a:rPr>
              <a:t>We proposed a cybercrime Dataset that: </a:t>
            </a:r>
          </a:p>
          <a:p>
            <a:pPr marL="800100" lvl="1" indent="-342900">
              <a:spcAft>
                <a:spcPts val="1200"/>
              </a:spcAft>
              <a:buFont typeface="+mj-lt"/>
              <a:buAutoNum type="arabicPeriod"/>
            </a:pPr>
            <a:r>
              <a:rPr lang="en-US" sz="1400" dirty="0">
                <a:solidFill>
                  <a:srgbClr val="002060"/>
                </a:solidFill>
              </a:rPr>
              <a:t>Filled with Messy Data</a:t>
            </a:r>
          </a:p>
          <a:p>
            <a:pPr marL="800100" lvl="1" indent="-342900">
              <a:spcAft>
                <a:spcPts val="1200"/>
              </a:spcAft>
              <a:buFont typeface="+mj-lt"/>
              <a:buAutoNum type="arabicPeriod"/>
            </a:pPr>
            <a:r>
              <a:rPr lang="en-US" sz="1400" dirty="0">
                <a:solidFill>
                  <a:srgbClr val="002060"/>
                </a:solidFill>
              </a:rPr>
              <a:t>Filled with biased Data</a:t>
            </a:r>
          </a:p>
          <a:p>
            <a:pPr marL="800100" lvl="1" indent="-342900">
              <a:spcAft>
                <a:spcPts val="1200"/>
              </a:spcAft>
              <a:buFont typeface="+mj-lt"/>
              <a:buAutoNum type="arabicPeriod"/>
            </a:pPr>
            <a:r>
              <a:rPr lang="en-US" sz="1400" dirty="0">
                <a:solidFill>
                  <a:srgbClr val="002060"/>
                </a:solidFill>
              </a:rPr>
              <a:t>Lack of Specification </a:t>
            </a:r>
          </a:p>
          <a:p>
            <a:pPr marL="800100" lvl="1" indent="-342900">
              <a:spcAft>
                <a:spcPts val="1200"/>
              </a:spcAft>
              <a:buFont typeface="+mj-lt"/>
              <a:buAutoNum type="arabicPeriod"/>
            </a:pPr>
            <a:endParaRPr lang="en-US" sz="1400" dirty="0">
              <a:solidFill>
                <a:srgbClr val="002060"/>
              </a:solidFill>
            </a:endParaRPr>
          </a:p>
        </p:txBody>
      </p:sp>
      <p:sp>
        <p:nvSpPr>
          <p:cNvPr id="7" name="مستطيل 18">
            <a:extLst>
              <a:ext uri="{FF2B5EF4-FFF2-40B4-BE49-F238E27FC236}">
                <a16:creationId xmlns:a16="http://schemas.microsoft.com/office/drawing/2014/main" id="{A8B73BE7-99C5-4934-B744-F99A919BBC62}"/>
              </a:ext>
            </a:extLst>
          </p:cNvPr>
          <p:cNvSpPr/>
          <p:nvPr/>
        </p:nvSpPr>
        <p:spPr>
          <a:xfrm>
            <a:off x="1841247" y="2620661"/>
            <a:ext cx="6096000" cy="1551643"/>
          </a:xfrm>
          <a:prstGeom prst="rect">
            <a:avLst/>
          </a:prstGeom>
        </p:spPr>
        <p:txBody>
          <a:bodyPr>
            <a:spAutoFit/>
          </a:bodyPr>
          <a:lstStyle/>
          <a:p>
            <a:pPr lvl="1">
              <a:lnSpc>
                <a:spcPct val="150000"/>
              </a:lnSpc>
              <a:spcAft>
                <a:spcPts val="1200"/>
              </a:spcAft>
            </a:pPr>
            <a:endParaRPr lang="en-US" sz="1400" dirty="0">
              <a:solidFill>
                <a:srgbClr val="002060"/>
              </a:solidFill>
            </a:endParaRPr>
          </a:p>
          <a:p>
            <a:pPr lvl="1">
              <a:lnSpc>
                <a:spcPct val="150000"/>
              </a:lnSpc>
              <a:spcAft>
                <a:spcPts val="1200"/>
              </a:spcAft>
            </a:pPr>
            <a:r>
              <a:rPr lang="en-US" sz="1400" dirty="0">
                <a:solidFill>
                  <a:srgbClr val="002060"/>
                </a:solidFill>
              </a:rPr>
              <a:t>After we finished the project , we could : </a:t>
            </a:r>
          </a:p>
          <a:p>
            <a:pPr marL="800100" lvl="1" indent="-342900">
              <a:buFont typeface="+mj-lt"/>
              <a:buAutoNum type="arabicPeriod"/>
            </a:pPr>
            <a:r>
              <a:rPr lang="en-US" sz="1400" dirty="0">
                <a:solidFill>
                  <a:srgbClr val="002060"/>
                </a:solidFill>
              </a:rPr>
              <a:t>Measure The awareness of people </a:t>
            </a:r>
          </a:p>
          <a:p>
            <a:pPr lvl="1">
              <a:lnSpc>
                <a:spcPct val="150000"/>
              </a:lnSpc>
            </a:pPr>
            <a:endParaRPr lang="en-US" sz="1400" dirty="0">
              <a:solidFill>
                <a:srgbClr val="002060"/>
              </a:solidFill>
            </a:endParaRPr>
          </a:p>
        </p:txBody>
      </p:sp>
      <p:sp>
        <p:nvSpPr>
          <p:cNvPr id="8" name="Rectangle 48">
            <a:extLst>
              <a:ext uri="{FF2B5EF4-FFF2-40B4-BE49-F238E27FC236}">
                <a16:creationId xmlns:a16="http://schemas.microsoft.com/office/drawing/2014/main" id="{0B0E5CA7-35C2-4543-9270-D47241EA743C}"/>
              </a:ext>
            </a:extLst>
          </p:cNvPr>
          <p:cNvSpPr/>
          <p:nvPr/>
        </p:nvSpPr>
        <p:spPr>
          <a:xfrm>
            <a:off x="1841247" y="3852176"/>
            <a:ext cx="5645515" cy="893771"/>
          </a:xfrm>
          <a:prstGeom prst="rect">
            <a:avLst/>
          </a:prstGeom>
        </p:spPr>
        <p:txBody>
          <a:bodyPr wrap="square">
            <a:spAutoFit/>
          </a:bodyPr>
          <a:lstStyle/>
          <a:p>
            <a:pPr marL="800100" lvl="1" indent="-342900">
              <a:lnSpc>
                <a:spcPct val="200000"/>
              </a:lnSpc>
              <a:buFont typeface="+mj-lt"/>
              <a:buAutoNum type="arabicPeriod"/>
            </a:pPr>
            <a:r>
              <a:rPr lang="en-US" sz="1400" dirty="0">
                <a:solidFill>
                  <a:srgbClr val="002060"/>
                </a:solidFill>
              </a:rPr>
              <a:t>Get The Main factors that Couse cybercrimes  </a:t>
            </a:r>
          </a:p>
          <a:p>
            <a:pPr marL="800100" lvl="1" indent="-342900">
              <a:lnSpc>
                <a:spcPct val="200000"/>
              </a:lnSpc>
              <a:buFont typeface="+mj-lt"/>
              <a:buAutoNum type="arabicPeriod"/>
            </a:pPr>
            <a:r>
              <a:rPr lang="en-US" sz="1400" dirty="0">
                <a:solidFill>
                  <a:srgbClr val="002060"/>
                </a:solidFill>
              </a:rPr>
              <a:t>Determine if a person is going to be a cybercrime victim or not </a:t>
            </a:r>
          </a:p>
        </p:txBody>
      </p:sp>
      <p:sp>
        <p:nvSpPr>
          <p:cNvPr id="9" name="Right Brace 21">
            <a:extLst>
              <a:ext uri="{FF2B5EF4-FFF2-40B4-BE49-F238E27FC236}">
                <a16:creationId xmlns:a16="http://schemas.microsoft.com/office/drawing/2014/main" id="{9147427A-0421-4490-8101-1D11B3060BAF}"/>
              </a:ext>
            </a:extLst>
          </p:cNvPr>
          <p:cNvSpPr/>
          <p:nvPr/>
        </p:nvSpPr>
        <p:spPr>
          <a:xfrm rot="5400000">
            <a:off x="3871932" y="109378"/>
            <a:ext cx="291583" cy="5488232"/>
          </a:xfrm>
          <a:prstGeom prst="rightBrace">
            <a:avLst>
              <a:gd name="adj1" fmla="val 74449"/>
              <a:gd name="adj2" fmla="val 510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 name="Picture 26">
            <a:extLst>
              <a:ext uri="{FF2B5EF4-FFF2-40B4-BE49-F238E27FC236}">
                <a16:creationId xmlns:a16="http://schemas.microsoft.com/office/drawing/2014/main" id="{CB504493-5B59-4D1C-BD2E-9D7A7D7F1987}"/>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1425" y="1575937"/>
            <a:ext cx="291584" cy="291584"/>
          </a:xfrm>
          <a:prstGeom prst="rect">
            <a:avLst/>
          </a:prstGeom>
        </p:spPr>
      </p:pic>
      <p:pic>
        <p:nvPicPr>
          <p:cNvPr id="11" name="Picture 26">
            <a:extLst>
              <a:ext uri="{FF2B5EF4-FFF2-40B4-BE49-F238E27FC236}">
                <a16:creationId xmlns:a16="http://schemas.microsoft.com/office/drawing/2014/main" id="{0D006791-3C5A-40E3-8E53-9483FECD08E7}"/>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1425" y="1987138"/>
            <a:ext cx="291584" cy="291584"/>
          </a:xfrm>
          <a:prstGeom prst="rect">
            <a:avLst/>
          </a:prstGeom>
        </p:spPr>
      </p:pic>
      <p:pic>
        <p:nvPicPr>
          <p:cNvPr id="12" name="Picture 26">
            <a:extLst>
              <a:ext uri="{FF2B5EF4-FFF2-40B4-BE49-F238E27FC236}">
                <a16:creationId xmlns:a16="http://schemas.microsoft.com/office/drawing/2014/main" id="{A90D8F8B-50C3-4EE6-860D-0389C282BEB4}"/>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1425" y="2347420"/>
            <a:ext cx="291584" cy="291584"/>
          </a:xfrm>
          <a:prstGeom prst="rect">
            <a:avLst/>
          </a:prstGeom>
        </p:spPr>
      </p:pic>
      <p:pic>
        <p:nvPicPr>
          <p:cNvPr id="14" name="صورة 25">
            <a:extLst>
              <a:ext uri="{FF2B5EF4-FFF2-40B4-BE49-F238E27FC236}">
                <a16:creationId xmlns:a16="http://schemas.microsoft.com/office/drawing/2014/main" id="{4AF36959-3F9A-4D37-A19A-EDC76D16C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1032" y="3509672"/>
            <a:ext cx="374065" cy="374065"/>
          </a:xfrm>
          <a:prstGeom prst="rect">
            <a:avLst/>
          </a:prstGeom>
        </p:spPr>
      </p:pic>
      <p:pic>
        <p:nvPicPr>
          <p:cNvPr id="15" name="صورة 25">
            <a:extLst>
              <a:ext uri="{FF2B5EF4-FFF2-40B4-BE49-F238E27FC236}">
                <a16:creationId xmlns:a16="http://schemas.microsoft.com/office/drawing/2014/main" id="{C347762C-83B5-4DF0-A4FF-A97251D1E3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0183" y="3963269"/>
            <a:ext cx="374065" cy="374065"/>
          </a:xfrm>
          <a:prstGeom prst="rect">
            <a:avLst/>
          </a:prstGeom>
        </p:spPr>
      </p:pic>
      <p:pic>
        <p:nvPicPr>
          <p:cNvPr id="16" name="صورة 25">
            <a:extLst>
              <a:ext uri="{FF2B5EF4-FFF2-40B4-BE49-F238E27FC236}">
                <a16:creationId xmlns:a16="http://schemas.microsoft.com/office/drawing/2014/main" id="{A4AC391F-25A1-4BD7-BCBE-E0D6F3D588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9895" y="4421490"/>
            <a:ext cx="374065" cy="374065"/>
          </a:xfrm>
          <a:prstGeom prst="rect">
            <a:avLst/>
          </a:prstGeom>
        </p:spPr>
      </p:pic>
      <p:grpSp>
        <p:nvGrpSpPr>
          <p:cNvPr id="17" name="Shape 631">
            <a:extLst>
              <a:ext uri="{FF2B5EF4-FFF2-40B4-BE49-F238E27FC236}">
                <a16:creationId xmlns:a16="http://schemas.microsoft.com/office/drawing/2014/main" id="{3591460B-CAF5-425C-ADDA-D8DE68C2AE57}"/>
              </a:ext>
            </a:extLst>
          </p:cNvPr>
          <p:cNvGrpSpPr/>
          <p:nvPr/>
        </p:nvGrpSpPr>
        <p:grpSpPr>
          <a:xfrm>
            <a:off x="5908533" y="194446"/>
            <a:ext cx="491348" cy="512413"/>
            <a:chOff x="5961125" y="1623900"/>
            <a:chExt cx="427450" cy="448175"/>
          </a:xfrm>
        </p:grpSpPr>
        <p:sp>
          <p:nvSpPr>
            <p:cNvPr id="18" name="Shape 632">
              <a:extLst>
                <a:ext uri="{FF2B5EF4-FFF2-40B4-BE49-F238E27FC236}">
                  <a16:creationId xmlns:a16="http://schemas.microsoft.com/office/drawing/2014/main" id="{F3E27E1A-6FDB-4510-B6A4-DD050274C4CC}"/>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19" name="Shape 633">
              <a:extLst>
                <a:ext uri="{FF2B5EF4-FFF2-40B4-BE49-F238E27FC236}">
                  <a16:creationId xmlns:a16="http://schemas.microsoft.com/office/drawing/2014/main" id="{B580EF65-7018-4073-8BD2-E22BA13BF759}"/>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20" name="Shape 634">
              <a:extLst>
                <a:ext uri="{FF2B5EF4-FFF2-40B4-BE49-F238E27FC236}">
                  <a16:creationId xmlns:a16="http://schemas.microsoft.com/office/drawing/2014/main" id="{AD9A4DD4-419F-4CB5-8A21-65F2C7839ED7}"/>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21" name="Shape 635">
              <a:extLst>
                <a:ext uri="{FF2B5EF4-FFF2-40B4-BE49-F238E27FC236}">
                  <a16:creationId xmlns:a16="http://schemas.microsoft.com/office/drawing/2014/main" id="{B155ECB7-CAE1-4EA1-828C-D42814B07A66}"/>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22" name="Shape 636">
              <a:extLst>
                <a:ext uri="{FF2B5EF4-FFF2-40B4-BE49-F238E27FC236}">
                  <a16:creationId xmlns:a16="http://schemas.microsoft.com/office/drawing/2014/main" id="{E065E190-3D59-459A-952C-D387EFD3EC7E}"/>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23" name="Shape 637">
              <a:extLst>
                <a:ext uri="{FF2B5EF4-FFF2-40B4-BE49-F238E27FC236}">
                  <a16:creationId xmlns:a16="http://schemas.microsoft.com/office/drawing/2014/main" id="{9C985AF2-A0C2-4406-96F4-BC4FE4F5F36E}"/>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24" name="Shape 638">
              <a:extLst>
                <a:ext uri="{FF2B5EF4-FFF2-40B4-BE49-F238E27FC236}">
                  <a16:creationId xmlns:a16="http://schemas.microsoft.com/office/drawing/2014/main" id="{F6037960-A0D7-42F7-B059-07FCE59AAE1A}"/>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grpSp>
    </p:spTree>
    <p:extLst>
      <p:ext uri="{BB962C8B-B14F-4D97-AF65-F5344CB8AC3E}">
        <p14:creationId xmlns:p14="http://schemas.microsoft.com/office/powerpoint/2010/main" val="188918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2450" y="128475"/>
            <a:ext cx="1832460" cy="610820"/>
          </a:xfrm>
        </p:spPr>
        <p:txBody>
          <a:bodyPr>
            <a:normAutofit fontScale="90000"/>
          </a:bodyPr>
          <a:lstStyle/>
          <a:p>
            <a:r>
              <a:rPr lang="en-US" dirty="0"/>
              <a:t>Overview </a:t>
            </a:r>
          </a:p>
        </p:txBody>
      </p:sp>
      <p:sp>
        <p:nvSpPr>
          <p:cNvPr id="3" name="Content Placeholder 2"/>
          <p:cNvSpPr>
            <a:spLocks noGrp="1"/>
          </p:cNvSpPr>
          <p:nvPr>
            <p:ph idx="1"/>
          </p:nvPr>
        </p:nvSpPr>
        <p:spPr>
          <a:xfrm>
            <a:off x="0" y="1808225"/>
            <a:ext cx="9000445" cy="2901390"/>
          </a:xfrm>
        </p:spPr>
        <p:txBody>
          <a:bodyPr/>
          <a:lstStyle/>
          <a:p>
            <a:pPr marL="457200" algn="just">
              <a:lnSpc>
                <a:spcPct val="115000"/>
              </a:lnSpc>
            </a:pPr>
            <a:r>
              <a:rPr lang="en-GB" sz="1800" dirty="0">
                <a:effectLst/>
                <a:latin typeface="Arial" panose="020B0604020202020204" pitchFamily="34" charset="0"/>
                <a:ea typeface="Arial" panose="020B0604020202020204" pitchFamily="34" charset="0"/>
              </a:rPr>
              <a:t>Cyber crime cases are drastically increasing in Saudi Arabia. At present, Saudi Arabia is one of the top 10 countries in significant cyber attacks.</a:t>
            </a:r>
            <a:r>
              <a:rPr lang="en-GB" sz="1800" b="1" dirty="0">
                <a:effectLst/>
                <a:latin typeface="Arial" panose="020B0604020202020204" pitchFamily="34" charset="0"/>
                <a:ea typeface="Arial" panose="020B0604020202020204" pitchFamily="34" charset="0"/>
              </a:rPr>
              <a:t> </a:t>
            </a:r>
          </a:p>
          <a:p>
            <a:pPr marL="114300" indent="0" algn="just">
              <a:lnSpc>
                <a:spcPct val="115000"/>
              </a:lnSpc>
              <a:buNone/>
            </a:pPr>
            <a:endParaRPr lang="en-US" sz="1800" dirty="0">
              <a:effectLst/>
              <a:latin typeface="Arial" panose="020B0604020202020204" pitchFamily="34" charset="0"/>
              <a:ea typeface="Arial" panose="020B0604020202020204" pitchFamily="34" charset="0"/>
            </a:endParaRPr>
          </a:p>
          <a:p>
            <a:pPr marL="457200" algn="just">
              <a:lnSpc>
                <a:spcPct val="115000"/>
              </a:lnSpc>
            </a:pPr>
            <a:r>
              <a:rPr lang="en-GB" sz="1800" dirty="0">
                <a:effectLst/>
                <a:latin typeface="Arial" panose="020B0604020202020204" pitchFamily="34" charset="0"/>
                <a:ea typeface="Arial" panose="020B0604020202020204" pitchFamily="34" charset="0"/>
              </a:rPr>
              <a:t>In addition</a:t>
            </a:r>
            <a:r>
              <a:rPr lang="en-GB" sz="1800" b="1" dirty="0">
                <a:effectLst/>
                <a:latin typeface="Arial" panose="020B0604020202020204" pitchFamily="34" charset="0"/>
                <a:ea typeface="Arial" panose="020B0604020202020204" pitchFamily="34" charset="0"/>
              </a:rPr>
              <a:t>, </a:t>
            </a:r>
            <a:r>
              <a:rPr lang="en-GB" sz="1800" dirty="0">
                <a:effectLst/>
                <a:latin typeface="Arial" panose="020B0604020202020204" pitchFamily="34" charset="0"/>
                <a:ea typeface="Arial" panose="020B0604020202020204" pitchFamily="34" charset="0"/>
              </a:rPr>
              <a:t>according to specialists in information security,  the financial loss estimated  by Saudi companies as a result of piracy and electronic sabotage ranges from SR 300,000 to more than SR1 million for each case, with bank losses, estimated at more than a billion US dollars.</a:t>
            </a:r>
            <a:endParaRPr lang="en-US" sz="1800" dirty="0">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976217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Future Work</a:t>
            </a:r>
          </a:p>
        </p:txBody>
      </p:sp>
      <p:pic>
        <p:nvPicPr>
          <p:cNvPr id="6" name="Picture 4" descr="ÙØªÙØ¬Ø© Ø¨Ø­Ø« Ø§ÙØµÙØ± Ø¹Ù âªFuture work iconâ¬â">
            <a:extLst>
              <a:ext uri="{FF2B5EF4-FFF2-40B4-BE49-F238E27FC236}">
                <a16:creationId xmlns:a16="http://schemas.microsoft.com/office/drawing/2014/main" id="{C7C3B6B4-037B-45FA-B949-2FC058ADB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050" y="3335275"/>
            <a:ext cx="1571057" cy="1527050"/>
          </a:xfrm>
          <a:prstGeom prst="rect">
            <a:avLst/>
          </a:prstGeom>
          <a:noFill/>
          <a:extLst>
            <a:ext uri="{909E8E84-426E-40DD-AFC4-6F175D3DCCD1}">
              <a14:hiddenFill xmlns:a14="http://schemas.microsoft.com/office/drawing/2010/main">
                <a:solidFill>
                  <a:srgbClr val="FFFFFF"/>
                </a:solidFill>
              </a14:hiddenFill>
            </a:ext>
          </a:extLst>
        </p:spPr>
      </p:pic>
      <p:sp>
        <p:nvSpPr>
          <p:cNvPr id="7" name="مستطيل 2">
            <a:extLst>
              <a:ext uri="{FF2B5EF4-FFF2-40B4-BE49-F238E27FC236}">
                <a16:creationId xmlns:a16="http://schemas.microsoft.com/office/drawing/2014/main" id="{98C8A4AD-0498-477F-9273-65B95C32AE2B}"/>
              </a:ext>
            </a:extLst>
          </p:cNvPr>
          <p:cNvSpPr/>
          <p:nvPr/>
        </p:nvSpPr>
        <p:spPr>
          <a:xfrm>
            <a:off x="409304" y="1502815"/>
            <a:ext cx="8181194" cy="2585323"/>
          </a:xfrm>
          <a:prstGeom prst="rect">
            <a:avLst/>
          </a:prstGeom>
        </p:spPr>
        <p:txBody>
          <a:bodyPr wrap="square">
            <a:spAutoFit/>
          </a:bodyPr>
          <a:lstStyle/>
          <a:p>
            <a:r>
              <a:rPr lang="en-US" b="1" dirty="0">
                <a:solidFill>
                  <a:srgbClr val="002060"/>
                </a:solidFill>
              </a:rPr>
              <a:t>In the near future :</a:t>
            </a:r>
          </a:p>
          <a:p>
            <a:endParaRPr lang="en-US" dirty="0">
              <a:solidFill>
                <a:srgbClr val="002060"/>
              </a:solidFill>
            </a:endParaRPr>
          </a:p>
          <a:p>
            <a:pPr marL="285750" indent="-285750">
              <a:buFontTx/>
              <a:buChar char="-"/>
            </a:pPr>
            <a:r>
              <a:rPr lang="en-US" dirty="0">
                <a:solidFill>
                  <a:srgbClr val="002060"/>
                </a:solidFill>
                <a:ea typeface="Roboto Condensed Light"/>
              </a:rPr>
              <a:t>Add the project into Different blogs.</a:t>
            </a:r>
          </a:p>
          <a:p>
            <a:pPr marL="285750" indent="-285750">
              <a:buFontTx/>
              <a:buChar char="-"/>
            </a:pPr>
            <a:endParaRPr lang="en-US" dirty="0">
              <a:solidFill>
                <a:srgbClr val="002060"/>
              </a:solidFill>
              <a:ea typeface="Roboto Condensed Light"/>
            </a:endParaRPr>
          </a:p>
          <a:p>
            <a:pPr marL="285750" indent="-285750">
              <a:buFontTx/>
              <a:buChar char="-"/>
            </a:pPr>
            <a:r>
              <a:rPr lang="en-US" dirty="0">
                <a:solidFill>
                  <a:srgbClr val="002060"/>
                </a:solidFill>
                <a:ea typeface="Roboto Condensed Light"/>
              </a:rPr>
              <a:t>We Share The Results with the Local Community </a:t>
            </a:r>
          </a:p>
          <a:p>
            <a:r>
              <a:rPr lang="en-US" dirty="0">
                <a:solidFill>
                  <a:srgbClr val="002060"/>
                </a:solidFill>
                <a:ea typeface="Roboto Condensed Light"/>
              </a:rPr>
              <a:t> </a:t>
            </a:r>
          </a:p>
          <a:p>
            <a:pPr marL="285750" indent="-285750">
              <a:buFontTx/>
              <a:buChar char="-"/>
            </a:pPr>
            <a:r>
              <a:rPr lang="en-US" dirty="0">
                <a:solidFill>
                  <a:srgbClr val="002060"/>
                </a:solidFill>
                <a:ea typeface="Roboto Condensed Light"/>
              </a:rPr>
              <a:t>We seek to continue to develop the project</a:t>
            </a:r>
            <a:r>
              <a:rPr lang="en-US" dirty="0">
                <a:solidFill>
                  <a:srgbClr val="002060"/>
                </a:solidFill>
              </a:rPr>
              <a:t>.</a:t>
            </a:r>
          </a:p>
          <a:p>
            <a:endParaRPr lang="en-US" dirty="0">
              <a:solidFill>
                <a:srgbClr val="002060"/>
              </a:solidFill>
              <a:ea typeface="Roboto Condensed Light"/>
            </a:endParaRPr>
          </a:p>
          <a:p>
            <a:pPr marL="285750" indent="-285750">
              <a:buFontTx/>
              <a:buChar char="-"/>
            </a:pPr>
            <a:r>
              <a:rPr lang="en-US" dirty="0">
                <a:solidFill>
                  <a:srgbClr val="002060"/>
                </a:solidFill>
                <a:ea typeface="Roboto Condensed Light"/>
              </a:rPr>
              <a:t>Publish The work and add more Data.</a:t>
            </a:r>
          </a:p>
        </p:txBody>
      </p:sp>
      <p:grpSp>
        <p:nvGrpSpPr>
          <p:cNvPr id="37" name="Shape 823">
            <a:extLst>
              <a:ext uri="{FF2B5EF4-FFF2-40B4-BE49-F238E27FC236}">
                <a16:creationId xmlns:a16="http://schemas.microsoft.com/office/drawing/2014/main" id="{37D9C174-CF18-4497-BD3B-2D4C2D6FC0B7}"/>
              </a:ext>
            </a:extLst>
          </p:cNvPr>
          <p:cNvGrpSpPr/>
          <p:nvPr/>
        </p:nvGrpSpPr>
        <p:grpSpPr>
          <a:xfrm>
            <a:off x="5640935" y="246824"/>
            <a:ext cx="570641" cy="500846"/>
            <a:chOff x="3927500" y="301425"/>
            <a:chExt cx="461550" cy="411625"/>
          </a:xfrm>
        </p:grpSpPr>
        <p:sp>
          <p:nvSpPr>
            <p:cNvPr id="38" name="Shape 824">
              <a:extLst>
                <a:ext uri="{FF2B5EF4-FFF2-40B4-BE49-F238E27FC236}">
                  <a16:creationId xmlns:a16="http://schemas.microsoft.com/office/drawing/2014/main" id="{52C4E288-0724-43E0-9CF4-223166CC71B1}"/>
                </a:ext>
              </a:extLst>
            </p:cNvPr>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39" name="Shape 825">
              <a:extLst>
                <a:ext uri="{FF2B5EF4-FFF2-40B4-BE49-F238E27FC236}">
                  <a16:creationId xmlns:a16="http://schemas.microsoft.com/office/drawing/2014/main" id="{C2440FC0-6E71-4BDD-8E58-2AD9AC05EF24}"/>
                </a:ext>
              </a:extLst>
            </p:cNvPr>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40" name="Shape 826">
              <a:extLst>
                <a:ext uri="{FF2B5EF4-FFF2-40B4-BE49-F238E27FC236}">
                  <a16:creationId xmlns:a16="http://schemas.microsoft.com/office/drawing/2014/main" id="{10DDCCE9-840C-4029-99A1-DB2B288A7571}"/>
                </a:ext>
              </a:extLst>
            </p:cNvPr>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41" name="Shape 827">
              <a:extLst>
                <a:ext uri="{FF2B5EF4-FFF2-40B4-BE49-F238E27FC236}">
                  <a16:creationId xmlns:a16="http://schemas.microsoft.com/office/drawing/2014/main" id="{7A7DC7E4-4401-4C79-9045-E65B9DE27E52}"/>
                </a:ext>
              </a:extLst>
            </p:cNvPr>
            <p:cNvSpPr/>
            <p:nvPr/>
          </p:nvSpPr>
          <p:spPr>
            <a:xfrm>
              <a:off x="4295850" y="442075"/>
              <a:ext cx="46300" cy="26225"/>
            </a:xfrm>
            <a:custGeom>
              <a:avLst/>
              <a:gdLst/>
              <a:ahLst/>
              <a:cxnLst/>
              <a:rect l="0" t="0" r="0" b="0"/>
              <a:pathLst>
                <a:path w="1852" h="1049" fill="none" extrusionOk="0">
                  <a:moveTo>
                    <a:pt x="1" y="1"/>
                  </a:moveTo>
                  <a:lnTo>
                    <a:pt x="1852" y="1048"/>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42" name="Shape 828">
              <a:extLst>
                <a:ext uri="{FF2B5EF4-FFF2-40B4-BE49-F238E27FC236}">
                  <a16:creationId xmlns:a16="http://schemas.microsoft.com/office/drawing/2014/main" id="{0C3D9D7E-43C5-4323-8901-A5A0B79C5C73}"/>
                </a:ext>
              </a:extLst>
            </p:cNvPr>
            <p:cNvSpPr/>
            <p:nvPr/>
          </p:nvSpPr>
          <p:spPr>
            <a:xfrm>
              <a:off x="4296475" y="415900"/>
              <a:ext cx="45075" cy="78575"/>
            </a:xfrm>
            <a:custGeom>
              <a:avLst/>
              <a:gdLst/>
              <a:ahLst/>
              <a:cxnLst/>
              <a:rect l="0" t="0" r="0" b="0"/>
              <a:pathLst>
                <a:path w="1803" h="3143" fill="none" extrusionOk="0">
                  <a:moveTo>
                    <a:pt x="1802" y="1"/>
                  </a:moveTo>
                  <a:lnTo>
                    <a:pt x="0" y="3142"/>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43" name="Shape 829">
              <a:extLst>
                <a:ext uri="{FF2B5EF4-FFF2-40B4-BE49-F238E27FC236}">
                  <a16:creationId xmlns:a16="http://schemas.microsoft.com/office/drawing/2014/main" id="{0E4D267C-7F70-4337-A649-AE559B08D3E9}"/>
                </a:ext>
              </a:extLst>
            </p:cNvPr>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44" name="Shape 830">
              <a:extLst>
                <a:ext uri="{FF2B5EF4-FFF2-40B4-BE49-F238E27FC236}">
                  <a16:creationId xmlns:a16="http://schemas.microsoft.com/office/drawing/2014/main" id="{98E28CC6-C07D-4812-987B-54C3585F4964}"/>
                </a:ext>
              </a:extLst>
            </p:cNvPr>
            <p:cNvSpPr/>
            <p:nvPr/>
          </p:nvSpPr>
          <p:spPr>
            <a:xfrm>
              <a:off x="3970725" y="558375"/>
              <a:ext cx="1850" cy="12200"/>
            </a:xfrm>
            <a:custGeom>
              <a:avLst/>
              <a:gdLst/>
              <a:ahLst/>
              <a:cxnLst/>
              <a:rect l="0" t="0" r="0" b="0"/>
              <a:pathLst>
                <a:path w="74" h="488" fill="none" extrusionOk="0">
                  <a:moveTo>
                    <a:pt x="0" y="488"/>
                  </a:moveTo>
                  <a:lnTo>
                    <a:pt x="73" y="1"/>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45" name="Shape 831">
              <a:extLst>
                <a:ext uri="{FF2B5EF4-FFF2-40B4-BE49-F238E27FC236}">
                  <a16:creationId xmlns:a16="http://schemas.microsoft.com/office/drawing/2014/main" id="{5DECE325-9602-43A4-9BD7-F2108C3CECF5}"/>
                </a:ext>
              </a:extLst>
            </p:cNvPr>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46" name="Shape 832">
              <a:extLst>
                <a:ext uri="{FF2B5EF4-FFF2-40B4-BE49-F238E27FC236}">
                  <a16:creationId xmlns:a16="http://schemas.microsoft.com/office/drawing/2014/main" id="{A352F0F3-0888-416D-AB74-D92B4A7C29B1}"/>
                </a:ext>
              </a:extLst>
            </p:cNvPr>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47" name="Shape 833">
              <a:extLst>
                <a:ext uri="{FF2B5EF4-FFF2-40B4-BE49-F238E27FC236}">
                  <a16:creationId xmlns:a16="http://schemas.microsoft.com/office/drawing/2014/main" id="{C14DF4C3-0969-4C8D-A055-7AB757D6CA45}"/>
                </a:ext>
              </a:extLst>
            </p:cNvPr>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48" name="Shape 834">
              <a:extLst>
                <a:ext uri="{FF2B5EF4-FFF2-40B4-BE49-F238E27FC236}">
                  <a16:creationId xmlns:a16="http://schemas.microsoft.com/office/drawing/2014/main" id="{BE878B17-975E-4F81-870E-20CFA227923A}"/>
                </a:ext>
              </a:extLst>
            </p:cNvPr>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49" name="Shape 835">
              <a:extLst>
                <a:ext uri="{FF2B5EF4-FFF2-40B4-BE49-F238E27FC236}">
                  <a16:creationId xmlns:a16="http://schemas.microsoft.com/office/drawing/2014/main" id="{1DE79356-8EB8-4BE8-A8B7-BD60FB93ED1F}"/>
                </a:ext>
              </a:extLst>
            </p:cNvPr>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50" name="Shape 836">
              <a:extLst>
                <a:ext uri="{FF2B5EF4-FFF2-40B4-BE49-F238E27FC236}">
                  <a16:creationId xmlns:a16="http://schemas.microsoft.com/office/drawing/2014/main" id="{FEFB55E5-29A7-4A40-969E-112D78D88211}"/>
                </a:ext>
              </a:extLst>
            </p:cNvPr>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51" name="Shape 837">
              <a:extLst>
                <a:ext uri="{FF2B5EF4-FFF2-40B4-BE49-F238E27FC236}">
                  <a16:creationId xmlns:a16="http://schemas.microsoft.com/office/drawing/2014/main" id="{D51BF14F-590F-4C9F-BEBC-601EC43FF8E1}"/>
                </a:ext>
              </a:extLst>
            </p:cNvPr>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52" name="Shape 838">
              <a:extLst>
                <a:ext uri="{FF2B5EF4-FFF2-40B4-BE49-F238E27FC236}">
                  <a16:creationId xmlns:a16="http://schemas.microsoft.com/office/drawing/2014/main" id="{84D006A8-6EF9-4DA2-8274-865664A7A58C}"/>
                </a:ext>
              </a:extLst>
            </p:cNvPr>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53" name="Shape 839">
              <a:extLst>
                <a:ext uri="{FF2B5EF4-FFF2-40B4-BE49-F238E27FC236}">
                  <a16:creationId xmlns:a16="http://schemas.microsoft.com/office/drawing/2014/main" id="{7F627162-8E16-46D7-9742-9EE1FC881EE3}"/>
                </a:ext>
              </a:extLst>
            </p:cNvPr>
            <p:cNvSpPr/>
            <p:nvPr/>
          </p:nvSpPr>
          <p:spPr>
            <a:xfrm>
              <a:off x="4141800" y="502975"/>
              <a:ext cx="3700" cy="11600"/>
            </a:xfrm>
            <a:custGeom>
              <a:avLst/>
              <a:gdLst/>
              <a:ahLst/>
              <a:cxnLst/>
              <a:rect l="0" t="0" r="0" b="0"/>
              <a:pathLst>
                <a:path w="148" h="464" fill="none" extrusionOk="0">
                  <a:moveTo>
                    <a:pt x="1" y="0"/>
                  </a:moveTo>
                  <a:lnTo>
                    <a:pt x="147" y="463"/>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54" name="Shape 840">
              <a:extLst>
                <a:ext uri="{FF2B5EF4-FFF2-40B4-BE49-F238E27FC236}">
                  <a16:creationId xmlns:a16="http://schemas.microsoft.com/office/drawing/2014/main" id="{1DEDA7C3-7437-4091-939E-FA5A9693A07B}"/>
                </a:ext>
              </a:extLst>
            </p:cNvPr>
            <p:cNvSpPr/>
            <p:nvPr/>
          </p:nvSpPr>
          <p:spPr>
            <a:xfrm>
              <a:off x="4150950" y="533425"/>
              <a:ext cx="3675" cy="11575"/>
            </a:xfrm>
            <a:custGeom>
              <a:avLst/>
              <a:gdLst/>
              <a:ahLst/>
              <a:cxnLst/>
              <a:rect l="0" t="0" r="0" b="0"/>
              <a:pathLst>
                <a:path w="147" h="463" fill="none" extrusionOk="0">
                  <a:moveTo>
                    <a:pt x="0" y="0"/>
                  </a:moveTo>
                  <a:lnTo>
                    <a:pt x="146" y="463"/>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dirty="0"/>
            </a:p>
          </p:txBody>
        </p:sp>
        <p:sp>
          <p:nvSpPr>
            <p:cNvPr id="55" name="Shape 841">
              <a:extLst>
                <a:ext uri="{FF2B5EF4-FFF2-40B4-BE49-F238E27FC236}">
                  <a16:creationId xmlns:a16="http://schemas.microsoft.com/office/drawing/2014/main" id="{C0A9F94C-88CA-4C76-B0C0-BE1046717000}"/>
                </a:ext>
              </a:extLst>
            </p:cNvPr>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56" name="Shape 842">
              <a:extLst>
                <a:ext uri="{FF2B5EF4-FFF2-40B4-BE49-F238E27FC236}">
                  <a16:creationId xmlns:a16="http://schemas.microsoft.com/office/drawing/2014/main" id="{D86610A8-354B-47BB-AA16-835D55ED22E1}"/>
                </a:ext>
              </a:extLst>
            </p:cNvPr>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57" name="Shape 843">
              <a:extLst>
                <a:ext uri="{FF2B5EF4-FFF2-40B4-BE49-F238E27FC236}">
                  <a16:creationId xmlns:a16="http://schemas.microsoft.com/office/drawing/2014/main" id="{516F5492-5393-4877-A781-BB4AAA067A70}"/>
                </a:ext>
              </a:extLst>
            </p:cNvPr>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58" name="Shape 844">
              <a:extLst>
                <a:ext uri="{FF2B5EF4-FFF2-40B4-BE49-F238E27FC236}">
                  <a16:creationId xmlns:a16="http://schemas.microsoft.com/office/drawing/2014/main" id="{1D486ED6-478D-4F84-B491-C07890FAB701}"/>
                </a:ext>
              </a:extLst>
            </p:cNvPr>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59" name="Shape 845">
              <a:extLst>
                <a:ext uri="{FF2B5EF4-FFF2-40B4-BE49-F238E27FC236}">
                  <a16:creationId xmlns:a16="http://schemas.microsoft.com/office/drawing/2014/main" id="{6A150BFE-C0E2-4272-B462-AF5C839AADC8}"/>
                </a:ext>
              </a:extLst>
            </p:cNvPr>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60" name="Shape 846">
              <a:extLst>
                <a:ext uri="{FF2B5EF4-FFF2-40B4-BE49-F238E27FC236}">
                  <a16:creationId xmlns:a16="http://schemas.microsoft.com/office/drawing/2014/main" id="{6B73D51A-6E56-40C8-8080-D308E8AAFDBC}"/>
                </a:ext>
              </a:extLst>
            </p:cNvPr>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61" name="Shape 847">
              <a:extLst>
                <a:ext uri="{FF2B5EF4-FFF2-40B4-BE49-F238E27FC236}">
                  <a16:creationId xmlns:a16="http://schemas.microsoft.com/office/drawing/2014/main" id="{BE3347E1-02E9-489B-AA07-BF8F01D327AE}"/>
                </a:ext>
              </a:extLst>
            </p:cNvPr>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62" name="Shape 848">
              <a:extLst>
                <a:ext uri="{FF2B5EF4-FFF2-40B4-BE49-F238E27FC236}">
                  <a16:creationId xmlns:a16="http://schemas.microsoft.com/office/drawing/2014/main" id="{3460CBCE-FB1D-4E7D-85A2-F5627D662270}"/>
                </a:ext>
              </a:extLst>
            </p:cNvPr>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63" name="Shape 849">
              <a:extLst>
                <a:ext uri="{FF2B5EF4-FFF2-40B4-BE49-F238E27FC236}">
                  <a16:creationId xmlns:a16="http://schemas.microsoft.com/office/drawing/2014/main" id="{DA20EBC5-58C8-4DA1-91AC-B54D6CE4415B}"/>
                </a:ext>
              </a:extLst>
            </p:cNvPr>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sp>
          <p:nvSpPr>
            <p:cNvPr id="64" name="Shape 850">
              <a:extLst>
                <a:ext uri="{FF2B5EF4-FFF2-40B4-BE49-F238E27FC236}">
                  <a16:creationId xmlns:a16="http://schemas.microsoft.com/office/drawing/2014/main" id="{A34E075C-20F4-474A-BB85-A1ACD794C3FB}"/>
                </a:ext>
              </a:extLst>
            </p:cNvPr>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a:p>
          </p:txBody>
        </p:sp>
      </p:grpSp>
    </p:spTree>
    <p:extLst>
      <p:ext uri="{BB962C8B-B14F-4D97-AF65-F5344CB8AC3E}">
        <p14:creationId xmlns:p14="http://schemas.microsoft.com/office/powerpoint/2010/main" val="733194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115" y="128470"/>
            <a:ext cx="3542090" cy="610820"/>
          </a:xfrm>
        </p:spPr>
        <p:txBody>
          <a:bodyPr>
            <a:normAutofit fontScale="90000"/>
          </a:bodyPr>
          <a:lstStyle/>
          <a:p>
            <a:r>
              <a:rPr lang="en-US" dirty="0"/>
              <a:t>Acknowledgement</a:t>
            </a:r>
          </a:p>
        </p:txBody>
      </p:sp>
      <p:sp>
        <p:nvSpPr>
          <p:cNvPr id="5" name="مستطيل 3">
            <a:extLst>
              <a:ext uri="{FF2B5EF4-FFF2-40B4-BE49-F238E27FC236}">
                <a16:creationId xmlns:a16="http://schemas.microsoft.com/office/drawing/2014/main" id="{6D217F09-B2FB-4891-A207-9E012AF92906}"/>
              </a:ext>
            </a:extLst>
          </p:cNvPr>
          <p:cNvSpPr/>
          <p:nvPr/>
        </p:nvSpPr>
        <p:spPr>
          <a:xfrm>
            <a:off x="429377" y="1698728"/>
            <a:ext cx="8265658" cy="677108"/>
          </a:xfrm>
          <a:prstGeom prst="rect">
            <a:avLst/>
          </a:prstGeom>
        </p:spPr>
        <p:txBody>
          <a:bodyPr wrap="square">
            <a:spAutoFit/>
          </a:bodyPr>
          <a:lstStyle/>
          <a:p>
            <a:r>
              <a:rPr lang="en-US" altLang="ko-KR" sz="2000" b="1" dirty="0">
                <a:solidFill>
                  <a:srgbClr val="0070C0"/>
                </a:solidFill>
                <a:effectLst/>
                <a:ea typeface="Roboto Condensed Light"/>
                <a:cs typeface="Roboto Condensed Light"/>
                <a:sym typeface="Roboto Condensed Light"/>
              </a:rPr>
              <a:t>Mr. Mikio Harman </a:t>
            </a:r>
            <a:r>
              <a:rPr lang="en-US" altLang="ko-KR" dirty="0">
                <a:solidFill>
                  <a:srgbClr val="002060"/>
                </a:solidFill>
                <a:ea typeface="Roboto Condensed Light"/>
                <a:sym typeface="Roboto Condensed Light"/>
              </a:rPr>
              <a:t>for </a:t>
            </a:r>
            <a:r>
              <a:rPr lang="en-US" altLang="ko-KR" dirty="0">
                <a:solidFill>
                  <a:srgbClr val="002060"/>
                </a:solidFill>
                <a:ea typeface="Roboto Condensed Light"/>
              </a:rPr>
              <a:t>h</a:t>
            </a:r>
            <a:r>
              <a:rPr lang="en-US" dirty="0">
                <a:solidFill>
                  <a:srgbClr val="002060"/>
                </a:solidFill>
                <a:ea typeface="Roboto Condensed Light"/>
              </a:rPr>
              <a:t>is time, effort and dedication to helping us. We learned a lot from him and enjoyed working with him.</a:t>
            </a:r>
          </a:p>
        </p:txBody>
      </p:sp>
      <p:sp>
        <p:nvSpPr>
          <p:cNvPr id="8" name="مستطيل 2">
            <a:extLst>
              <a:ext uri="{FF2B5EF4-FFF2-40B4-BE49-F238E27FC236}">
                <a16:creationId xmlns:a16="http://schemas.microsoft.com/office/drawing/2014/main" id="{4F7FA88C-2FE7-44DC-A676-85C7F80F7393}"/>
              </a:ext>
            </a:extLst>
          </p:cNvPr>
          <p:cNvSpPr/>
          <p:nvPr/>
        </p:nvSpPr>
        <p:spPr>
          <a:xfrm>
            <a:off x="447359" y="2658166"/>
            <a:ext cx="8247675" cy="954107"/>
          </a:xfrm>
          <a:prstGeom prst="rect">
            <a:avLst/>
          </a:prstGeom>
        </p:spPr>
        <p:txBody>
          <a:bodyPr wrap="square">
            <a:spAutoFit/>
          </a:bodyPr>
          <a:lstStyle/>
          <a:p>
            <a:r>
              <a:rPr lang="en-US" sz="2000" b="1" dirty="0">
                <a:solidFill>
                  <a:srgbClr val="0070C0"/>
                </a:solidFill>
                <a:effectLst/>
                <a:latin typeface="Trebuchet MS (النص الأساسي)"/>
              </a:rPr>
              <a:t>Saudi Digital Academy </a:t>
            </a:r>
            <a:r>
              <a:rPr lang="en-US" dirty="0">
                <a:solidFill>
                  <a:srgbClr val="002060"/>
                </a:solidFill>
              </a:rPr>
              <a:t>for supporting us and provide us with this wonderful Data Science Bootcamp that gave us the Strong Background we need so we can take our Careers to the Next level. </a:t>
            </a:r>
            <a:endParaRPr lang="ar-SA" dirty="0"/>
          </a:p>
        </p:txBody>
      </p:sp>
      <p:sp>
        <p:nvSpPr>
          <p:cNvPr id="9" name="مستطيل 2">
            <a:extLst>
              <a:ext uri="{FF2B5EF4-FFF2-40B4-BE49-F238E27FC236}">
                <a16:creationId xmlns:a16="http://schemas.microsoft.com/office/drawing/2014/main" id="{5424A769-4040-4A19-A066-2D604F4F2CFA}"/>
              </a:ext>
            </a:extLst>
          </p:cNvPr>
          <p:cNvSpPr/>
          <p:nvPr/>
        </p:nvSpPr>
        <p:spPr>
          <a:xfrm>
            <a:off x="429377" y="3793390"/>
            <a:ext cx="8247675" cy="677108"/>
          </a:xfrm>
          <a:prstGeom prst="rect">
            <a:avLst/>
          </a:prstGeom>
        </p:spPr>
        <p:txBody>
          <a:bodyPr wrap="square">
            <a:spAutoFit/>
          </a:bodyPr>
          <a:lstStyle/>
          <a:p>
            <a:r>
              <a:rPr lang="en-US" sz="2000" b="1" dirty="0">
                <a:solidFill>
                  <a:srgbClr val="0070C0"/>
                </a:solidFill>
                <a:effectLst/>
                <a:latin typeface="Trebuchet MS (النص الأساسي)"/>
              </a:rPr>
              <a:t>Coding dojo </a:t>
            </a:r>
            <a:r>
              <a:rPr lang="en-US" dirty="0">
                <a:solidFill>
                  <a:srgbClr val="002060"/>
                </a:solidFill>
              </a:rPr>
              <a:t>for supporting us and provide us with all the Resources we need to Increase our knowledge and work practically with different creative new projects.</a:t>
            </a:r>
            <a:endParaRPr lang="ar-SA" dirty="0"/>
          </a:p>
        </p:txBody>
      </p:sp>
      <p:sp>
        <p:nvSpPr>
          <p:cNvPr id="10" name="Shape 515">
            <a:extLst>
              <a:ext uri="{FF2B5EF4-FFF2-40B4-BE49-F238E27FC236}">
                <a16:creationId xmlns:a16="http://schemas.microsoft.com/office/drawing/2014/main" id="{64E55D47-53F9-4E68-ADE4-AC6CCDAB7324}"/>
              </a:ext>
            </a:extLst>
          </p:cNvPr>
          <p:cNvSpPr/>
          <p:nvPr/>
        </p:nvSpPr>
        <p:spPr>
          <a:xfrm>
            <a:off x="4877410" y="244604"/>
            <a:ext cx="412669" cy="42471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dirty="0">
              <a:ln>
                <a:solidFill>
                  <a:schemeClr val="tx1"/>
                </a:solidFill>
              </a:ln>
              <a:solidFill>
                <a:srgbClr val="002060"/>
              </a:solidFill>
            </a:endParaRPr>
          </a:p>
        </p:txBody>
      </p:sp>
    </p:spTree>
    <p:extLst>
      <p:ext uri="{BB962C8B-B14F-4D97-AF65-F5344CB8AC3E}">
        <p14:creationId xmlns:p14="http://schemas.microsoft.com/office/powerpoint/2010/main" val="4001665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4A80AAD-27D0-4308-8F55-27843A3AEE92}"/>
              </a:ext>
            </a:extLst>
          </p:cNvPr>
          <p:cNvSpPr>
            <a:spLocks noGrp="1"/>
          </p:cNvSpPr>
          <p:nvPr>
            <p:ph type="title"/>
          </p:nvPr>
        </p:nvSpPr>
        <p:spPr>
          <a:xfrm>
            <a:off x="3044949" y="2285428"/>
            <a:ext cx="2977747" cy="572644"/>
          </a:xfrm>
        </p:spPr>
        <p:txBody>
          <a:bodyPr>
            <a:noAutofit/>
          </a:bodyPr>
          <a:lstStyle/>
          <a:p>
            <a:r>
              <a:rPr lang="en-US" sz="4400" dirty="0">
                <a:ln>
                  <a:solidFill>
                    <a:srgbClr val="0070C0"/>
                  </a:solidFill>
                </a:ln>
                <a:solidFill>
                  <a:srgbClr val="0070C0"/>
                </a:solidFill>
              </a:rPr>
              <a:t>THANK YOU</a:t>
            </a:r>
          </a:p>
        </p:txBody>
      </p:sp>
      <p:sp>
        <p:nvSpPr>
          <p:cNvPr id="3" name="Title 3">
            <a:extLst>
              <a:ext uri="{FF2B5EF4-FFF2-40B4-BE49-F238E27FC236}">
                <a16:creationId xmlns:a16="http://schemas.microsoft.com/office/drawing/2014/main" id="{3A9B17CB-0A1D-4E42-92B0-879C92D568EB}"/>
              </a:ext>
            </a:extLst>
          </p:cNvPr>
          <p:cNvSpPr txBox="1">
            <a:spLocks/>
          </p:cNvSpPr>
          <p:nvPr/>
        </p:nvSpPr>
        <p:spPr>
          <a:xfrm>
            <a:off x="3579417" y="3335275"/>
            <a:ext cx="1908812" cy="572644"/>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sz="2000" dirty="0">
                <a:ln>
                  <a:solidFill>
                    <a:srgbClr val="0070C0"/>
                  </a:solidFill>
                </a:ln>
                <a:solidFill>
                  <a:srgbClr val="0070C0"/>
                </a:solidFill>
              </a:rPr>
              <a:t>Any Questions ?</a:t>
            </a:r>
          </a:p>
        </p:txBody>
      </p:sp>
    </p:spTree>
    <p:extLst>
      <p:ext uri="{BB962C8B-B14F-4D97-AF65-F5344CB8AC3E}">
        <p14:creationId xmlns:p14="http://schemas.microsoft.com/office/powerpoint/2010/main" val="206009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2450" y="128475"/>
            <a:ext cx="1832460" cy="610820"/>
          </a:xfrm>
        </p:spPr>
        <p:txBody>
          <a:bodyPr>
            <a:normAutofit fontScale="90000"/>
          </a:bodyPr>
          <a:lstStyle/>
          <a:p>
            <a:r>
              <a:rPr lang="en-US" dirty="0"/>
              <a:t>Overview </a:t>
            </a:r>
          </a:p>
        </p:txBody>
      </p:sp>
      <p:sp>
        <p:nvSpPr>
          <p:cNvPr id="3" name="Content Placeholder 2"/>
          <p:cNvSpPr>
            <a:spLocks noGrp="1"/>
          </p:cNvSpPr>
          <p:nvPr>
            <p:ph idx="1"/>
          </p:nvPr>
        </p:nvSpPr>
        <p:spPr>
          <a:xfrm>
            <a:off x="64791" y="2024967"/>
            <a:ext cx="4581150" cy="2267628"/>
          </a:xfrm>
        </p:spPr>
        <p:txBody>
          <a:bodyPr>
            <a:normAutofit lnSpcReduction="10000"/>
          </a:bodyPr>
          <a:lstStyle/>
          <a:p>
            <a:pPr marL="457200" algn="just">
              <a:lnSpc>
                <a:spcPct val="115000"/>
              </a:lnSpc>
            </a:pPr>
            <a:r>
              <a:rPr lang="en-GB" sz="1600" dirty="0">
                <a:effectLst/>
                <a:latin typeface="Arial" panose="020B0604020202020204" pitchFamily="34" charset="0"/>
                <a:ea typeface="Arial" panose="020B0604020202020204" pitchFamily="34" charset="0"/>
              </a:rPr>
              <a:t>The  2030 VISION OF SAUDI ARABIA  seeks to Increase the Country </a:t>
            </a:r>
            <a:r>
              <a:rPr lang="en-US" sz="1600" dirty="0">
                <a:latin typeface="Arial" panose="020B0604020202020204" pitchFamily="34" charset="0"/>
                <a:ea typeface="Arial" panose="020B0604020202020204" pitchFamily="34" charset="0"/>
              </a:rPr>
              <a:t>Income that is not based on Oil that include Information Technology Sector where </a:t>
            </a:r>
            <a:r>
              <a:rPr lang="en-GB" sz="1600" dirty="0">
                <a:effectLst/>
                <a:latin typeface="Arial" panose="020B0604020202020204" pitchFamily="34" charset="0"/>
                <a:ea typeface="Arial" panose="020B0604020202020204" pitchFamily="34" charset="0"/>
              </a:rPr>
              <a:t>decreasing the Internet Security Threats </a:t>
            </a:r>
            <a:r>
              <a:rPr lang="en-US" sz="1600" dirty="0">
                <a:effectLst/>
                <a:latin typeface="Arial" panose="020B0604020202020204" pitchFamily="34" charset="0"/>
                <a:ea typeface="Arial" panose="020B0604020202020204" pitchFamily="34" charset="0"/>
              </a:rPr>
              <a:t>to save the lost Money and to use the lost money in other beneficial areas such as investments and Organizations Development and other.</a:t>
            </a:r>
          </a:p>
          <a:p>
            <a:pPr marL="0" indent="0" algn="just">
              <a:buNone/>
            </a:pPr>
            <a:endParaRPr lang="en-US" sz="2400" dirty="0"/>
          </a:p>
        </p:txBody>
      </p:sp>
      <p:sp>
        <p:nvSpPr>
          <p:cNvPr id="6" name="Oval 5">
            <a:extLst>
              <a:ext uri="{FF2B5EF4-FFF2-40B4-BE49-F238E27FC236}">
                <a16:creationId xmlns:a16="http://schemas.microsoft.com/office/drawing/2014/main" id="{E1E1C4C8-1F56-424C-983A-8C0BC35DA33D}"/>
              </a:ext>
            </a:extLst>
          </p:cNvPr>
          <p:cNvSpPr/>
          <p:nvPr/>
        </p:nvSpPr>
        <p:spPr>
          <a:xfrm>
            <a:off x="7325466" y="2541575"/>
            <a:ext cx="966427" cy="951647"/>
          </a:xfrm>
          <a:prstGeom prst="ellipse">
            <a:avLst/>
          </a:prstGeom>
        </p:spPr>
        <p:style>
          <a:lnRef idx="1">
            <a:schemeClr val="accent1"/>
          </a:lnRef>
          <a:fillRef idx="3">
            <a:schemeClr val="accent1"/>
          </a:fillRef>
          <a:effectRef idx="2">
            <a:schemeClr val="accent1"/>
          </a:effectRef>
          <a:fontRef idx="minor">
            <a:schemeClr val="lt1"/>
          </a:fontRef>
        </p:style>
        <p:txBody>
          <a:bodyPr rtlCol="1" anchor="ctr"/>
          <a:lstStyle/>
          <a:p>
            <a:pPr algn="ctr"/>
            <a:r>
              <a:rPr lang="en-US" dirty="0">
                <a:effectLst>
                  <a:glow rad="228600">
                    <a:schemeClr val="accent1">
                      <a:satMod val="175000"/>
                      <a:alpha val="40000"/>
                    </a:schemeClr>
                  </a:glow>
                </a:effectLst>
              </a:rPr>
              <a:t>300K-1.2M</a:t>
            </a:r>
            <a:endParaRPr lang="ar-SA" dirty="0">
              <a:effectLst>
                <a:glow rad="228600">
                  <a:schemeClr val="accent1">
                    <a:satMod val="175000"/>
                    <a:alpha val="40000"/>
                  </a:schemeClr>
                </a:glow>
              </a:effectLst>
            </a:endParaRPr>
          </a:p>
        </p:txBody>
      </p:sp>
      <p:sp>
        <p:nvSpPr>
          <p:cNvPr id="11" name="Rectangle 10">
            <a:extLst>
              <a:ext uri="{FF2B5EF4-FFF2-40B4-BE49-F238E27FC236}">
                <a16:creationId xmlns:a16="http://schemas.microsoft.com/office/drawing/2014/main" id="{EE6ABFBE-8330-4FC6-8CE1-A63EDC9B9852}"/>
              </a:ext>
            </a:extLst>
          </p:cNvPr>
          <p:cNvSpPr/>
          <p:nvPr/>
        </p:nvSpPr>
        <p:spPr>
          <a:xfrm>
            <a:off x="4987368" y="1414430"/>
            <a:ext cx="1832460" cy="76352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2"/>
                </a:solidFill>
              </a:rPr>
              <a:t>Banks Financial Losses</a:t>
            </a:r>
            <a:endParaRPr lang="ar-SA" dirty="0">
              <a:solidFill>
                <a:schemeClr val="tx2"/>
              </a:solidFill>
            </a:endParaRPr>
          </a:p>
        </p:txBody>
      </p:sp>
      <p:sp>
        <p:nvSpPr>
          <p:cNvPr id="12" name="Rectangle 11">
            <a:extLst>
              <a:ext uri="{FF2B5EF4-FFF2-40B4-BE49-F238E27FC236}">
                <a16:creationId xmlns:a16="http://schemas.microsoft.com/office/drawing/2014/main" id="{32B869AB-D8A2-4704-9180-47E79DD1EF2D}"/>
              </a:ext>
            </a:extLst>
          </p:cNvPr>
          <p:cNvSpPr/>
          <p:nvPr/>
        </p:nvSpPr>
        <p:spPr>
          <a:xfrm>
            <a:off x="4987368" y="2676766"/>
            <a:ext cx="2124227" cy="76352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1" anchor="ctr"/>
          <a:lstStyle/>
          <a:p>
            <a:pPr algn="ctr"/>
            <a:r>
              <a:rPr lang="en-US" dirty="0">
                <a:solidFill>
                  <a:schemeClr val="tx2"/>
                </a:solidFill>
              </a:rPr>
              <a:t>Companies Financial Losses per Case</a:t>
            </a:r>
            <a:endParaRPr lang="ar-SA" dirty="0">
              <a:solidFill>
                <a:schemeClr val="tx2"/>
              </a:solidFill>
            </a:endParaRPr>
          </a:p>
        </p:txBody>
      </p:sp>
      <p:sp>
        <p:nvSpPr>
          <p:cNvPr id="13" name="Rectangle 12">
            <a:extLst>
              <a:ext uri="{FF2B5EF4-FFF2-40B4-BE49-F238E27FC236}">
                <a16:creationId xmlns:a16="http://schemas.microsoft.com/office/drawing/2014/main" id="{57F6F8C8-1ADE-4C8F-A06B-716DF624B3A9}"/>
              </a:ext>
            </a:extLst>
          </p:cNvPr>
          <p:cNvSpPr/>
          <p:nvPr/>
        </p:nvSpPr>
        <p:spPr>
          <a:xfrm>
            <a:off x="4987368" y="3888431"/>
            <a:ext cx="1832460" cy="76352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1" anchor="ctr"/>
          <a:lstStyle/>
          <a:p>
            <a:pPr algn="ctr"/>
            <a:r>
              <a:rPr lang="en-US" dirty="0">
                <a:solidFill>
                  <a:schemeClr val="tx2"/>
                </a:solidFill>
              </a:rPr>
              <a:t>Number of Victims in 2016</a:t>
            </a:r>
            <a:endParaRPr lang="ar-SA" dirty="0">
              <a:solidFill>
                <a:schemeClr val="tx2"/>
              </a:solidFill>
            </a:endParaRPr>
          </a:p>
        </p:txBody>
      </p:sp>
      <p:sp>
        <p:nvSpPr>
          <p:cNvPr id="14" name="Oval 13">
            <a:extLst>
              <a:ext uri="{FF2B5EF4-FFF2-40B4-BE49-F238E27FC236}">
                <a16:creationId xmlns:a16="http://schemas.microsoft.com/office/drawing/2014/main" id="{D5E356D5-4C2C-4F7F-87BE-E797E2546769}"/>
              </a:ext>
            </a:extLst>
          </p:cNvPr>
          <p:cNvSpPr/>
          <p:nvPr/>
        </p:nvSpPr>
        <p:spPr>
          <a:xfrm>
            <a:off x="7338596" y="1315559"/>
            <a:ext cx="966427" cy="961265"/>
          </a:xfrm>
          <a:prstGeom prst="ellipse">
            <a:avLst/>
          </a:prstGeom>
        </p:spPr>
        <p:style>
          <a:lnRef idx="1">
            <a:schemeClr val="accent1"/>
          </a:lnRef>
          <a:fillRef idx="3">
            <a:schemeClr val="accent1"/>
          </a:fillRef>
          <a:effectRef idx="2">
            <a:schemeClr val="accent1"/>
          </a:effectRef>
          <a:fontRef idx="minor">
            <a:schemeClr val="lt1"/>
          </a:fontRef>
        </p:style>
        <p:txBody>
          <a:bodyPr rtlCol="1" anchor="ctr"/>
          <a:lstStyle/>
          <a:p>
            <a:pPr algn="ctr"/>
            <a:r>
              <a:rPr lang="en-US" dirty="0"/>
              <a:t>4.5B</a:t>
            </a:r>
            <a:endParaRPr lang="ar-SA" dirty="0"/>
          </a:p>
        </p:txBody>
      </p:sp>
      <p:sp>
        <p:nvSpPr>
          <p:cNvPr id="16" name="Oval 15">
            <a:extLst>
              <a:ext uri="{FF2B5EF4-FFF2-40B4-BE49-F238E27FC236}">
                <a16:creationId xmlns:a16="http://schemas.microsoft.com/office/drawing/2014/main" id="{700F3146-CD4D-4DCB-99C5-8DA095C57AC2}"/>
              </a:ext>
            </a:extLst>
          </p:cNvPr>
          <p:cNvSpPr/>
          <p:nvPr/>
        </p:nvSpPr>
        <p:spPr>
          <a:xfrm>
            <a:off x="7338595" y="3757974"/>
            <a:ext cx="966428" cy="951648"/>
          </a:xfrm>
          <a:prstGeom prst="ellipse">
            <a:avLst/>
          </a:prstGeom>
        </p:spPr>
        <p:style>
          <a:lnRef idx="1">
            <a:schemeClr val="accent1"/>
          </a:lnRef>
          <a:fillRef idx="3">
            <a:schemeClr val="accent1"/>
          </a:fillRef>
          <a:effectRef idx="2">
            <a:schemeClr val="accent1"/>
          </a:effectRef>
          <a:fontRef idx="minor">
            <a:schemeClr val="lt1"/>
          </a:fontRef>
        </p:style>
        <p:txBody>
          <a:bodyPr rtlCol="1" anchor="ctr"/>
          <a:lstStyle/>
          <a:p>
            <a:pPr algn="ctr"/>
            <a:r>
              <a:rPr lang="en-US" dirty="0"/>
              <a:t>3.6M</a:t>
            </a:r>
            <a:endParaRPr lang="ar-SA" dirty="0"/>
          </a:p>
        </p:txBody>
      </p:sp>
      <p:sp>
        <p:nvSpPr>
          <p:cNvPr id="17" name="Rectangle 16">
            <a:extLst>
              <a:ext uri="{FF2B5EF4-FFF2-40B4-BE49-F238E27FC236}">
                <a16:creationId xmlns:a16="http://schemas.microsoft.com/office/drawing/2014/main" id="{9CD3B6CD-EE85-403A-9665-BA7DEE84731A}"/>
              </a:ext>
            </a:extLst>
          </p:cNvPr>
          <p:cNvSpPr/>
          <p:nvPr/>
        </p:nvSpPr>
        <p:spPr>
          <a:xfrm>
            <a:off x="4419295" y="4763457"/>
            <a:ext cx="4305615" cy="3366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400" dirty="0">
                <a:solidFill>
                  <a:schemeClr val="tx2"/>
                </a:solidFill>
              </a:rPr>
              <a:t>All Financial Losses are in SAR Currency - SAUDI RIYALS</a:t>
            </a:r>
            <a:endParaRPr lang="ar-SA" sz="1400" dirty="0">
              <a:solidFill>
                <a:schemeClr val="tx2"/>
              </a:solidFill>
            </a:endParaRPr>
          </a:p>
        </p:txBody>
      </p:sp>
    </p:spTree>
    <p:extLst>
      <p:ext uri="{BB962C8B-B14F-4D97-AF65-F5344CB8AC3E}">
        <p14:creationId xmlns:p14="http://schemas.microsoft.com/office/powerpoint/2010/main" val="388598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Project Objective </a:t>
            </a:r>
          </a:p>
        </p:txBody>
      </p:sp>
      <p:sp>
        <p:nvSpPr>
          <p:cNvPr id="3" name="Content Placeholder 2"/>
          <p:cNvSpPr>
            <a:spLocks noGrp="1"/>
          </p:cNvSpPr>
          <p:nvPr>
            <p:ph idx="1"/>
          </p:nvPr>
        </p:nvSpPr>
        <p:spPr>
          <a:xfrm>
            <a:off x="0" y="1350110"/>
            <a:ext cx="9000445" cy="916230"/>
          </a:xfrm>
        </p:spPr>
        <p:txBody>
          <a:bodyPr/>
          <a:lstStyle/>
          <a:p>
            <a:pPr marL="457200">
              <a:lnSpc>
                <a:spcPct val="115000"/>
              </a:lnSpc>
            </a:pPr>
            <a:r>
              <a:rPr lang="en-GB" sz="1800" dirty="0">
                <a:effectLst/>
                <a:latin typeface="Arial" panose="020B0604020202020204" pitchFamily="34" charset="0"/>
                <a:ea typeface="Arial" panose="020B0604020202020204" pitchFamily="34" charset="0"/>
              </a:rPr>
              <a:t>measure the awareness of Saudi people about the danger of cyber crimes. </a:t>
            </a:r>
            <a:endParaRPr lang="en-US" sz="1800" dirty="0">
              <a:effectLst/>
              <a:latin typeface="Arial" panose="020B0604020202020204" pitchFamily="34" charset="0"/>
              <a:ea typeface="Arial" panose="020B0604020202020204" pitchFamily="34" charset="0"/>
            </a:endParaRPr>
          </a:p>
        </p:txBody>
      </p:sp>
      <p:sp>
        <p:nvSpPr>
          <p:cNvPr id="4" name="Content Placeholder 2">
            <a:extLst>
              <a:ext uri="{FF2B5EF4-FFF2-40B4-BE49-F238E27FC236}">
                <a16:creationId xmlns:a16="http://schemas.microsoft.com/office/drawing/2014/main" id="{46AB245F-5717-4295-AC91-83A3017C66BC}"/>
              </a:ext>
            </a:extLst>
          </p:cNvPr>
          <p:cNvSpPr txBox="1">
            <a:spLocks/>
          </p:cNvSpPr>
          <p:nvPr/>
        </p:nvSpPr>
        <p:spPr>
          <a:xfrm>
            <a:off x="-1" y="2206450"/>
            <a:ext cx="9000445" cy="9162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a:lnSpc>
                <a:spcPct val="115000"/>
              </a:lnSpc>
            </a:pPr>
            <a:r>
              <a:rPr lang="en-GB" sz="1800" dirty="0">
                <a:latin typeface="Arial" panose="020B0604020202020204" pitchFamily="34" charset="0"/>
                <a:ea typeface="Arial" panose="020B0604020202020204" pitchFamily="34" charset="0"/>
              </a:rPr>
              <a:t>find out the major factors for becoming a potential victim. </a:t>
            </a:r>
            <a:endParaRPr lang="en-US" sz="1800" dirty="0">
              <a:latin typeface="Arial" panose="020B0604020202020204" pitchFamily="34" charset="0"/>
              <a:ea typeface="Arial" panose="020B0604020202020204" pitchFamily="34" charset="0"/>
            </a:endParaRPr>
          </a:p>
        </p:txBody>
      </p:sp>
      <p:sp>
        <p:nvSpPr>
          <p:cNvPr id="5" name="Content Placeholder 2">
            <a:extLst>
              <a:ext uri="{FF2B5EF4-FFF2-40B4-BE49-F238E27FC236}">
                <a16:creationId xmlns:a16="http://schemas.microsoft.com/office/drawing/2014/main" id="{68B0C68D-F297-4FD1-8888-5632325E4B26}"/>
              </a:ext>
            </a:extLst>
          </p:cNvPr>
          <p:cNvSpPr txBox="1">
            <a:spLocks/>
          </p:cNvSpPr>
          <p:nvPr/>
        </p:nvSpPr>
        <p:spPr>
          <a:xfrm>
            <a:off x="0" y="3127553"/>
            <a:ext cx="9000445" cy="9162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a:lnSpc>
                <a:spcPct val="115000"/>
              </a:lnSpc>
            </a:pPr>
            <a:r>
              <a:rPr lang="en-GB" sz="1800" dirty="0">
                <a:latin typeface="Arial" panose="020B0604020202020204" pitchFamily="34" charset="0"/>
                <a:ea typeface="Arial" panose="020B0604020202020204" pitchFamily="34" charset="0"/>
              </a:rPr>
              <a:t>give Solutions for the Main faced issue . </a:t>
            </a:r>
            <a:endParaRPr lang="en-US" sz="1800" dirty="0">
              <a:latin typeface="Arial" panose="020B0604020202020204" pitchFamily="34" charset="0"/>
              <a:ea typeface="Arial" panose="020B0604020202020204" pitchFamily="34" charset="0"/>
            </a:endParaRPr>
          </a:p>
        </p:txBody>
      </p:sp>
      <p:sp>
        <p:nvSpPr>
          <p:cNvPr id="6" name="Content Placeholder 2">
            <a:extLst>
              <a:ext uri="{FF2B5EF4-FFF2-40B4-BE49-F238E27FC236}">
                <a16:creationId xmlns:a16="http://schemas.microsoft.com/office/drawing/2014/main" id="{62F0069B-1404-409F-8429-6A74E34E126C}"/>
              </a:ext>
            </a:extLst>
          </p:cNvPr>
          <p:cNvSpPr txBox="1">
            <a:spLocks/>
          </p:cNvSpPr>
          <p:nvPr/>
        </p:nvSpPr>
        <p:spPr>
          <a:xfrm>
            <a:off x="-3051" y="3979020"/>
            <a:ext cx="9000445" cy="9162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a:lnSpc>
                <a:spcPct val="115000"/>
              </a:lnSpc>
            </a:pPr>
            <a:r>
              <a:rPr lang="en-GB" sz="1800" dirty="0">
                <a:latin typeface="Arial" panose="020B0604020202020204" pitchFamily="34" charset="0"/>
                <a:ea typeface="Arial" panose="020B0604020202020204" pitchFamily="34" charset="0"/>
              </a:rPr>
              <a:t>measure the Risk factors and decrease it . </a:t>
            </a:r>
            <a:endParaRPr lang="en-US" sz="18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7235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Stakeholders</a:t>
            </a:r>
          </a:p>
        </p:txBody>
      </p:sp>
      <p:sp>
        <p:nvSpPr>
          <p:cNvPr id="5" name="TextBox 4">
            <a:extLst>
              <a:ext uri="{FF2B5EF4-FFF2-40B4-BE49-F238E27FC236}">
                <a16:creationId xmlns:a16="http://schemas.microsoft.com/office/drawing/2014/main" id="{24E0CBCA-0802-43D9-83EA-8325A743CE5D}"/>
              </a:ext>
            </a:extLst>
          </p:cNvPr>
          <p:cNvSpPr txBox="1"/>
          <p:nvPr/>
        </p:nvSpPr>
        <p:spPr>
          <a:xfrm>
            <a:off x="296260" y="1502815"/>
            <a:ext cx="8551480" cy="3182923"/>
          </a:xfrm>
          <a:prstGeom prst="rect">
            <a:avLst/>
          </a:prstGeom>
          <a:noFill/>
        </p:spPr>
        <p:txBody>
          <a:bodyPr wrap="square">
            <a:spAutoFit/>
          </a:bodyPr>
          <a:lstStyle/>
          <a:p>
            <a:pPr lvl="0">
              <a:lnSpc>
                <a:spcPct val="115000"/>
              </a:lnSpc>
            </a:pPr>
            <a:r>
              <a:rPr lang="en-GB" sz="1600" b="1" u="none" strike="noStrike" dirty="0">
                <a:solidFill>
                  <a:srgbClr val="002060"/>
                </a:solidFill>
                <a:effectLst/>
                <a:latin typeface="Arial" panose="020B0604020202020204" pitchFamily="34" charset="0"/>
                <a:ea typeface="Arial" panose="020B0604020202020204" pitchFamily="34" charset="0"/>
              </a:rPr>
              <a:t>The </a:t>
            </a:r>
            <a:r>
              <a:rPr lang="en-US" sz="1600" b="1" u="none" strike="noStrike" dirty="0">
                <a:solidFill>
                  <a:srgbClr val="002060"/>
                </a:solidFill>
                <a:latin typeface="Helvetica Neue"/>
                <a:ea typeface="Arial" panose="020B0604020202020204" pitchFamily="34" charset="0"/>
              </a:rPr>
              <a:t>T</a:t>
            </a:r>
            <a:r>
              <a:rPr lang="en-US" sz="1600" b="1" i="0" dirty="0">
                <a:solidFill>
                  <a:srgbClr val="002060"/>
                </a:solidFill>
                <a:effectLst/>
                <a:latin typeface="Helvetica Neue"/>
              </a:rPr>
              <a:t>arget Audience </a:t>
            </a:r>
          </a:p>
          <a:p>
            <a:pPr lvl="0">
              <a:lnSpc>
                <a:spcPct val="115000"/>
              </a:lnSpc>
            </a:pPr>
            <a:endParaRPr lang="en-GB" sz="1600" b="1" u="none" strike="noStrike" dirty="0">
              <a:solidFill>
                <a:srgbClr val="002060"/>
              </a:solidFill>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GB" sz="1600" u="none" strike="noStrike" dirty="0">
                <a:solidFill>
                  <a:srgbClr val="002060"/>
                </a:solidFill>
                <a:effectLst/>
                <a:latin typeface="Arial" panose="020B0604020202020204" pitchFamily="34" charset="0"/>
                <a:ea typeface="Arial" panose="020B0604020202020204" pitchFamily="34" charset="0"/>
              </a:rPr>
              <a:t>Cyber security companies</a:t>
            </a:r>
          </a:p>
          <a:p>
            <a:pPr lvl="0">
              <a:lnSpc>
                <a:spcPct val="115000"/>
              </a:lnSpc>
            </a:pPr>
            <a:endParaRPr lang="en-US" sz="1600" u="none" strike="noStrike" dirty="0">
              <a:solidFill>
                <a:srgbClr val="002060"/>
              </a:solidFill>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GB" sz="1600" u="none" strike="noStrike" dirty="0">
                <a:solidFill>
                  <a:srgbClr val="002060"/>
                </a:solidFill>
                <a:effectLst/>
                <a:latin typeface="Arial" panose="020B0604020202020204" pitchFamily="34" charset="0"/>
                <a:ea typeface="Arial" panose="020B0604020202020204" pitchFamily="34" charset="0"/>
              </a:rPr>
              <a:t>Saudi Federation for Cybersecurity, Programming and Drones Institute (SAFCSP)</a:t>
            </a:r>
          </a:p>
          <a:p>
            <a:pPr lvl="0">
              <a:lnSpc>
                <a:spcPct val="115000"/>
              </a:lnSpc>
            </a:pPr>
            <a:endParaRPr lang="en-US" sz="1600" u="none" strike="noStrike" dirty="0">
              <a:solidFill>
                <a:srgbClr val="002060"/>
              </a:solidFill>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GB" sz="1600" u="none" strike="noStrike" dirty="0">
                <a:solidFill>
                  <a:srgbClr val="002060"/>
                </a:solidFill>
                <a:effectLst/>
                <a:latin typeface="Arial" panose="020B0604020202020204" pitchFamily="34" charset="0"/>
                <a:ea typeface="Arial" panose="020B0604020202020204" pitchFamily="34" charset="0"/>
              </a:rPr>
              <a:t>Businesses (organizations) that want to measure the awareness of their employees</a:t>
            </a:r>
          </a:p>
          <a:p>
            <a:pPr lvl="0">
              <a:lnSpc>
                <a:spcPct val="115000"/>
              </a:lnSpc>
            </a:pPr>
            <a:endParaRPr lang="en-US" sz="1600" u="none" strike="noStrike" dirty="0">
              <a:solidFill>
                <a:srgbClr val="002060"/>
              </a:solidFill>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GB" sz="1600" u="none" strike="noStrike" dirty="0">
                <a:solidFill>
                  <a:srgbClr val="002060"/>
                </a:solidFill>
                <a:effectLst/>
                <a:latin typeface="Arial" panose="020B0604020202020204" pitchFamily="34" charset="0"/>
                <a:ea typeface="Arial" panose="020B0604020202020204" pitchFamily="34" charset="0"/>
              </a:rPr>
              <a:t>Any company that is working remotely, needs to check security applications of their own</a:t>
            </a:r>
          </a:p>
          <a:p>
            <a:pPr marL="342900" lvl="0" indent="-342900">
              <a:lnSpc>
                <a:spcPct val="115000"/>
              </a:lnSpc>
              <a:buFont typeface="Symbol" panose="05050102010706020507" pitchFamily="18" charset="2"/>
              <a:buChar char="-"/>
            </a:pPr>
            <a:endParaRPr lang="en-GB" sz="1600" dirty="0">
              <a:solidFill>
                <a:srgbClr val="002060"/>
              </a:solidFill>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GB" sz="1600" u="none" strike="noStrike" dirty="0">
                <a:solidFill>
                  <a:srgbClr val="002060"/>
                </a:solidFill>
                <a:effectLst/>
                <a:latin typeface="Arial" panose="020B0604020202020204" pitchFamily="34" charset="0"/>
                <a:ea typeface="Arial" panose="020B0604020202020204" pitchFamily="34" charset="0"/>
              </a:rPr>
              <a:t> employees to ensure consistent work</a:t>
            </a:r>
            <a:endParaRPr lang="en-US" sz="1600" u="none" strike="noStrike" dirty="0">
              <a:solidFill>
                <a:srgbClr val="00206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7095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5" y="2285427"/>
            <a:ext cx="6413610" cy="572644"/>
          </a:xfrm>
        </p:spPr>
        <p:txBody>
          <a:bodyPr>
            <a:noAutofit/>
          </a:bodyPr>
          <a:lstStyle/>
          <a:p>
            <a:r>
              <a:rPr lang="en-US" sz="4000" dirty="0"/>
              <a:t>Data Collection &amp; Preparation</a:t>
            </a:r>
          </a:p>
        </p:txBody>
      </p:sp>
      <p:pic>
        <p:nvPicPr>
          <p:cNvPr id="3" name="Picture 2" descr="Arrow&#10;&#10;Description automatically generated with low confidence">
            <a:extLst>
              <a:ext uri="{FF2B5EF4-FFF2-40B4-BE49-F238E27FC236}">
                <a16:creationId xmlns:a16="http://schemas.microsoft.com/office/drawing/2014/main" id="{2FB6CD47-AB0D-41C7-9ECB-8DCD5C2FCDF3}"/>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15526" t="11404" r="15525" b="13631"/>
          <a:stretch/>
        </p:blipFill>
        <p:spPr>
          <a:xfrm>
            <a:off x="1670604" y="2133590"/>
            <a:ext cx="763526" cy="876319"/>
          </a:xfrm>
          <a:prstGeom prst="rect">
            <a:avLst/>
          </a:prstGeom>
        </p:spPr>
      </p:pic>
    </p:spTree>
    <p:extLst>
      <p:ext uri="{BB962C8B-B14F-4D97-AF65-F5344CB8AC3E}">
        <p14:creationId xmlns:p14="http://schemas.microsoft.com/office/powerpoint/2010/main" val="397924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128470"/>
            <a:ext cx="3236680" cy="610820"/>
          </a:xfrm>
        </p:spPr>
        <p:txBody>
          <a:bodyPr>
            <a:normAutofit fontScale="90000"/>
          </a:bodyPr>
          <a:lstStyle/>
          <a:p>
            <a:r>
              <a:rPr lang="en-US" dirty="0"/>
              <a:t>Dataset Overview</a:t>
            </a:r>
          </a:p>
        </p:txBody>
      </p:sp>
      <p:sp>
        <p:nvSpPr>
          <p:cNvPr id="3" name="Content Placeholder 2"/>
          <p:cNvSpPr>
            <a:spLocks noGrp="1"/>
          </p:cNvSpPr>
          <p:nvPr>
            <p:ph idx="1"/>
          </p:nvPr>
        </p:nvSpPr>
        <p:spPr>
          <a:xfrm>
            <a:off x="143555" y="1655520"/>
            <a:ext cx="8246070" cy="916230"/>
          </a:xfrm>
        </p:spPr>
        <p:txBody>
          <a:bodyPr>
            <a:normAutofit/>
          </a:bodyPr>
          <a:lstStyle/>
          <a:p>
            <a:pPr marL="457200" algn="just">
              <a:lnSpc>
                <a:spcPct val="115000"/>
              </a:lnSpc>
            </a:pPr>
            <a:r>
              <a:rPr lang="en-GB" sz="1400" dirty="0">
                <a:effectLst/>
                <a:latin typeface="Arial" panose="020B0604020202020204" pitchFamily="34" charset="0"/>
                <a:ea typeface="Arial" panose="020B0604020202020204" pitchFamily="34" charset="0"/>
              </a:rPr>
              <a:t>It is a survey conducted using Google forms on Saudis whose age is above than 18. It consists of 64 questions, which indicates the number of columns and 1230 number of responses which indicates the number of rows. </a:t>
            </a:r>
            <a:endParaRPr lang="en-US" sz="1400" dirty="0">
              <a:effectLst/>
              <a:latin typeface="Arial" panose="020B0604020202020204" pitchFamily="34" charset="0"/>
              <a:ea typeface="Arial" panose="020B0604020202020204" pitchFamily="34" charset="0"/>
            </a:endParaRPr>
          </a:p>
          <a:p>
            <a:pPr marL="457200" algn="just">
              <a:lnSpc>
                <a:spcPct val="115000"/>
              </a:lnSpc>
            </a:pPr>
            <a:endParaRPr lang="en-US" sz="1400" dirty="0">
              <a:effectLst/>
              <a:latin typeface="Arial" panose="020B0604020202020204" pitchFamily="34" charset="0"/>
              <a:ea typeface="Arial" panose="020B0604020202020204" pitchFamily="34" charset="0"/>
            </a:endParaRPr>
          </a:p>
        </p:txBody>
      </p:sp>
      <p:pic>
        <p:nvPicPr>
          <p:cNvPr id="5" name="Picture 4" descr="Text&#10;&#10;Description automatically generated">
            <a:extLst>
              <a:ext uri="{FF2B5EF4-FFF2-40B4-BE49-F238E27FC236}">
                <a16:creationId xmlns:a16="http://schemas.microsoft.com/office/drawing/2014/main" id="{93C25612-DA45-407E-903C-2E862FA72696}"/>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18660" t="14374" r="24928" b="29217"/>
          <a:stretch/>
        </p:blipFill>
        <p:spPr>
          <a:xfrm>
            <a:off x="907080" y="2724455"/>
            <a:ext cx="1736015" cy="1832460"/>
          </a:xfrm>
          <a:prstGeom prst="rect">
            <a:avLst/>
          </a:prstGeom>
        </p:spPr>
      </p:pic>
      <p:sp>
        <p:nvSpPr>
          <p:cNvPr id="6" name="Rectangle 5">
            <a:extLst>
              <a:ext uri="{FF2B5EF4-FFF2-40B4-BE49-F238E27FC236}">
                <a16:creationId xmlns:a16="http://schemas.microsoft.com/office/drawing/2014/main" id="{9729741B-A3C4-4852-BC87-E12C05C1B08F}"/>
              </a:ext>
            </a:extLst>
          </p:cNvPr>
          <p:cNvSpPr/>
          <p:nvPr/>
        </p:nvSpPr>
        <p:spPr>
          <a:xfrm>
            <a:off x="3961180" y="2724455"/>
            <a:ext cx="3512215" cy="458115"/>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t>64 Questions </a:t>
            </a:r>
            <a:endParaRPr lang="ar-SA" dirty="0"/>
          </a:p>
        </p:txBody>
      </p:sp>
      <p:sp>
        <p:nvSpPr>
          <p:cNvPr id="8" name="Rectangle 7">
            <a:extLst>
              <a:ext uri="{FF2B5EF4-FFF2-40B4-BE49-F238E27FC236}">
                <a16:creationId xmlns:a16="http://schemas.microsoft.com/office/drawing/2014/main" id="{E536A4F2-A807-4F7B-9C39-42510F28074D}"/>
              </a:ext>
            </a:extLst>
          </p:cNvPr>
          <p:cNvSpPr/>
          <p:nvPr/>
        </p:nvSpPr>
        <p:spPr>
          <a:xfrm>
            <a:off x="3961180" y="3411627"/>
            <a:ext cx="3512215" cy="458115"/>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t>1230 Responses</a:t>
            </a:r>
            <a:endParaRPr lang="ar-SA" dirty="0"/>
          </a:p>
        </p:txBody>
      </p:sp>
      <p:sp>
        <p:nvSpPr>
          <p:cNvPr id="9" name="Rectangle 8">
            <a:extLst>
              <a:ext uri="{FF2B5EF4-FFF2-40B4-BE49-F238E27FC236}">
                <a16:creationId xmlns:a16="http://schemas.microsoft.com/office/drawing/2014/main" id="{6A227F8A-78B1-4CC8-BC8F-DF8C02C879B9}"/>
              </a:ext>
            </a:extLst>
          </p:cNvPr>
          <p:cNvSpPr/>
          <p:nvPr/>
        </p:nvSpPr>
        <p:spPr>
          <a:xfrm>
            <a:off x="3961180" y="4098800"/>
            <a:ext cx="3512215" cy="458115"/>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t>Rows : 1230     |    Columns : 64</a:t>
            </a:r>
            <a:endParaRPr lang="ar-SA" dirty="0"/>
          </a:p>
        </p:txBody>
      </p:sp>
    </p:spTree>
    <p:extLst>
      <p:ext uri="{BB962C8B-B14F-4D97-AF65-F5344CB8AC3E}">
        <p14:creationId xmlns:p14="http://schemas.microsoft.com/office/powerpoint/2010/main" val="392942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75F5-8F35-46D5-8EF8-6246383BF4C7}"/>
              </a:ext>
            </a:extLst>
          </p:cNvPr>
          <p:cNvSpPr>
            <a:spLocks noGrp="1"/>
          </p:cNvSpPr>
          <p:nvPr>
            <p:ph type="title"/>
          </p:nvPr>
        </p:nvSpPr>
        <p:spPr/>
        <p:txBody>
          <a:bodyPr>
            <a:normAutofit fontScale="90000"/>
          </a:bodyPr>
          <a:lstStyle/>
          <a:p>
            <a:r>
              <a:rPr lang="en-US" dirty="0"/>
              <a:t>Data Preprocessing</a:t>
            </a:r>
            <a:endParaRPr lang="ar-SA" dirty="0"/>
          </a:p>
        </p:txBody>
      </p:sp>
      <p:sp>
        <p:nvSpPr>
          <p:cNvPr id="10" name="Content Placeholder 2">
            <a:extLst>
              <a:ext uri="{FF2B5EF4-FFF2-40B4-BE49-F238E27FC236}">
                <a16:creationId xmlns:a16="http://schemas.microsoft.com/office/drawing/2014/main" id="{89E5B3CA-415B-4E89-972B-BFE1EA82FCE0}"/>
              </a:ext>
            </a:extLst>
          </p:cNvPr>
          <p:cNvSpPr>
            <a:spLocks noGrp="1"/>
          </p:cNvSpPr>
          <p:nvPr>
            <p:ph idx="1"/>
          </p:nvPr>
        </p:nvSpPr>
        <p:spPr>
          <a:xfrm>
            <a:off x="143555" y="1434760"/>
            <a:ext cx="3198879" cy="1747809"/>
          </a:xfrm>
        </p:spPr>
        <p:txBody>
          <a:bodyPr>
            <a:normAutofit fontScale="92500" lnSpcReduction="10000"/>
          </a:bodyPr>
          <a:lstStyle/>
          <a:p>
            <a:pPr marL="114300" indent="0" algn="just">
              <a:lnSpc>
                <a:spcPct val="115000"/>
              </a:lnSpc>
              <a:buNone/>
            </a:pPr>
            <a:r>
              <a:rPr lang="en-US" sz="1500" b="1" dirty="0">
                <a:effectLst/>
                <a:latin typeface="Arial" panose="020B0604020202020204" pitchFamily="34" charset="0"/>
                <a:ea typeface="Arial" panose="020B0604020202020204" pitchFamily="34" charset="0"/>
              </a:rPr>
              <a:t>The applied Approaches :</a:t>
            </a:r>
          </a:p>
          <a:p>
            <a:pPr marL="114300" indent="0" algn="just">
              <a:lnSpc>
                <a:spcPct val="115000"/>
              </a:lnSpc>
              <a:buNone/>
            </a:pPr>
            <a:r>
              <a:rPr lang="en-US" sz="1500" dirty="0">
                <a:effectLst/>
                <a:latin typeface="Arial" panose="020B0604020202020204" pitchFamily="34" charset="0"/>
                <a:ea typeface="Arial" panose="020B0604020202020204" pitchFamily="34" charset="0"/>
              </a:rPr>
              <a:t>- Filling with zeros</a:t>
            </a:r>
          </a:p>
          <a:p>
            <a:pPr marL="114300" indent="0" algn="just">
              <a:lnSpc>
                <a:spcPct val="115000"/>
              </a:lnSpc>
              <a:buNone/>
            </a:pPr>
            <a:r>
              <a:rPr lang="en-US" sz="1500" dirty="0">
                <a:latin typeface="Arial" panose="020B0604020202020204" pitchFamily="34" charset="0"/>
                <a:ea typeface="Arial" panose="020B0604020202020204" pitchFamily="34" charset="0"/>
              </a:rPr>
              <a:t>- Filling with Values</a:t>
            </a:r>
          </a:p>
          <a:p>
            <a:pPr marL="114300" indent="0" algn="just">
              <a:lnSpc>
                <a:spcPct val="115000"/>
              </a:lnSpc>
              <a:buNone/>
            </a:pPr>
            <a:r>
              <a:rPr lang="en-US" sz="1500" dirty="0">
                <a:latin typeface="Arial" panose="020B0604020202020204" pitchFamily="34" charset="0"/>
                <a:ea typeface="Arial" panose="020B0604020202020204" pitchFamily="34" charset="0"/>
              </a:rPr>
              <a:t>- Dropping The Null Values</a:t>
            </a:r>
          </a:p>
          <a:p>
            <a:pPr marL="114300" indent="0" algn="just">
              <a:lnSpc>
                <a:spcPct val="115000"/>
              </a:lnSpc>
              <a:buNone/>
            </a:pPr>
            <a:r>
              <a:rPr lang="en-US" sz="1500" dirty="0">
                <a:latin typeface="Arial" panose="020B0604020202020204" pitchFamily="34" charset="0"/>
                <a:ea typeface="Arial" panose="020B0604020202020204" pitchFamily="34" charset="0"/>
              </a:rPr>
              <a:t>- Filing with Forward Filling</a:t>
            </a:r>
          </a:p>
          <a:p>
            <a:pPr marL="114300" indent="0" algn="just">
              <a:lnSpc>
                <a:spcPct val="115000"/>
              </a:lnSpc>
              <a:buNone/>
            </a:pPr>
            <a:r>
              <a:rPr lang="en-US" sz="1500" dirty="0">
                <a:latin typeface="Arial" panose="020B0604020202020204" pitchFamily="34" charset="0"/>
                <a:ea typeface="Arial" panose="020B0604020202020204" pitchFamily="34" charset="0"/>
              </a:rPr>
              <a:t>- Filling with Backward Filling </a:t>
            </a:r>
          </a:p>
          <a:p>
            <a:pPr marL="114300" indent="0" algn="just">
              <a:lnSpc>
                <a:spcPct val="115000"/>
              </a:lnSpc>
              <a:buNone/>
            </a:pPr>
            <a:endParaRPr lang="en-US" sz="1000" dirty="0">
              <a:effectLst/>
              <a:latin typeface="Arial" panose="020B0604020202020204" pitchFamily="34" charset="0"/>
              <a:ea typeface="Arial" panose="020B0604020202020204" pitchFamily="34" charset="0"/>
            </a:endParaRPr>
          </a:p>
        </p:txBody>
      </p:sp>
      <p:sp>
        <p:nvSpPr>
          <p:cNvPr id="11" name="Content Placeholder 2">
            <a:extLst>
              <a:ext uri="{FF2B5EF4-FFF2-40B4-BE49-F238E27FC236}">
                <a16:creationId xmlns:a16="http://schemas.microsoft.com/office/drawing/2014/main" id="{9E0BFA04-BF57-4D31-ACE4-5C70E6110719}"/>
              </a:ext>
            </a:extLst>
          </p:cNvPr>
          <p:cNvSpPr txBox="1">
            <a:spLocks/>
          </p:cNvSpPr>
          <p:nvPr/>
        </p:nvSpPr>
        <p:spPr>
          <a:xfrm>
            <a:off x="143555" y="3487979"/>
            <a:ext cx="2797870" cy="100414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lnSpc>
                <a:spcPct val="115000"/>
              </a:lnSpc>
              <a:buFont typeface="Arial" pitchFamily="34" charset="0"/>
              <a:buNone/>
            </a:pPr>
            <a:r>
              <a:rPr lang="en-US" sz="1400" dirty="0">
                <a:latin typeface="Arial" panose="020B0604020202020204" pitchFamily="34" charset="0"/>
                <a:ea typeface="Arial" panose="020B0604020202020204" pitchFamily="34" charset="0"/>
              </a:rPr>
              <a:t>After conducting the different approaches, we continue with the best fit which is the </a:t>
            </a:r>
            <a:r>
              <a:rPr lang="en-US" sz="1400" b="1" dirty="0">
                <a:latin typeface="Arial" panose="020B0604020202020204" pitchFamily="34" charset="0"/>
                <a:ea typeface="Arial" panose="020B0604020202020204" pitchFamily="34" charset="0"/>
              </a:rPr>
              <a:t>Dropping The Null values. </a:t>
            </a:r>
            <a:endParaRPr lang="en-US" sz="1100" b="1" dirty="0">
              <a:latin typeface="Arial" panose="020B0604020202020204" pitchFamily="34" charset="0"/>
              <a:ea typeface="Arial" panose="020B0604020202020204" pitchFamily="34" charset="0"/>
            </a:endParaRPr>
          </a:p>
        </p:txBody>
      </p:sp>
      <p:sp>
        <p:nvSpPr>
          <p:cNvPr id="8" name="Arrow: Curved Left 7">
            <a:extLst>
              <a:ext uri="{FF2B5EF4-FFF2-40B4-BE49-F238E27FC236}">
                <a16:creationId xmlns:a16="http://schemas.microsoft.com/office/drawing/2014/main" id="{7667C334-4E33-477B-8F48-40E7891EC97A}"/>
              </a:ext>
            </a:extLst>
          </p:cNvPr>
          <p:cNvSpPr/>
          <p:nvPr/>
        </p:nvSpPr>
        <p:spPr>
          <a:xfrm>
            <a:off x="8590975" y="2724453"/>
            <a:ext cx="448965" cy="91623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pic>
        <p:nvPicPr>
          <p:cNvPr id="12" name="Picture 11">
            <a:extLst>
              <a:ext uri="{FF2B5EF4-FFF2-40B4-BE49-F238E27FC236}">
                <a16:creationId xmlns:a16="http://schemas.microsoft.com/office/drawing/2014/main" id="{3FF43422-E5E6-40D9-9D45-2EF48028D9DB}"/>
              </a:ext>
            </a:extLst>
          </p:cNvPr>
          <p:cNvPicPr>
            <a:picLocks noChangeAspect="1"/>
          </p:cNvPicPr>
          <p:nvPr/>
        </p:nvPicPr>
        <p:blipFill rotWithShape="1">
          <a:blip r:embed="rId2"/>
          <a:srcRect l="21610" t="29218" r="1569" b="32187"/>
          <a:stretch/>
        </p:blipFill>
        <p:spPr>
          <a:xfrm>
            <a:off x="3085669" y="1589852"/>
            <a:ext cx="5505305" cy="1510452"/>
          </a:xfrm>
          <a:prstGeom prst="rect">
            <a:avLst/>
          </a:prstGeom>
          <a:ln w="12700">
            <a:solidFill>
              <a:schemeClr val="accent1"/>
            </a:solidFill>
          </a:ln>
        </p:spPr>
      </p:pic>
      <p:pic>
        <p:nvPicPr>
          <p:cNvPr id="14" name="Picture 13">
            <a:extLst>
              <a:ext uri="{FF2B5EF4-FFF2-40B4-BE49-F238E27FC236}">
                <a16:creationId xmlns:a16="http://schemas.microsoft.com/office/drawing/2014/main" id="{62DEB33D-8EDD-4547-B147-B316989F6326}"/>
              </a:ext>
            </a:extLst>
          </p:cNvPr>
          <p:cNvPicPr>
            <a:picLocks noChangeAspect="1"/>
          </p:cNvPicPr>
          <p:nvPr/>
        </p:nvPicPr>
        <p:blipFill rotWithShape="1">
          <a:blip r:embed="rId3"/>
          <a:srcRect l="24950" t="35156" r="1569" b="38124"/>
          <a:stretch/>
        </p:blipFill>
        <p:spPr>
          <a:xfrm>
            <a:off x="3085669" y="3337661"/>
            <a:ext cx="5505305" cy="1126086"/>
          </a:xfrm>
          <a:prstGeom prst="rect">
            <a:avLst/>
          </a:prstGeom>
          <a:ln w="12700">
            <a:solidFill>
              <a:schemeClr val="accent1"/>
            </a:solidFill>
          </a:ln>
        </p:spPr>
      </p:pic>
    </p:spTree>
    <p:extLst>
      <p:ext uri="{BB962C8B-B14F-4D97-AF65-F5344CB8AC3E}">
        <p14:creationId xmlns:p14="http://schemas.microsoft.com/office/powerpoint/2010/main" val="831794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2093</TotalTime>
  <Words>1087</Words>
  <Application>Microsoft Office PowerPoint</Application>
  <PresentationFormat>On-screen Show (16:9)</PresentationFormat>
  <Paragraphs>167</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Helvetica Neue</vt:lpstr>
      <vt:lpstr>Symbol</vt:lpstr>
      <vt:lpstr>Trebuchet MS (النص الأساسي)</vt:lpstr>
      <vt:lpstr>Wingdings</vt:lpstr>
      <vt:lpstr>Office Theme</vt:lpstr>
      <vt:lpstr>CYBER CRIMES IN SAUDI ARABIA</vt:lpstr>
      <vt:lpstr>Business Understanding</vt:lpstr>
      <vt:lpstr>Overview </vt:lpstr>
      <vt:lpstr>Overview </vt:lpstr>
      <vt:lpstr>Project Objective </vt:lpstr>
      <vt:lpstr>Stakeholders</vt:lpstr>
      <vt:lpstr>Data Collection &amp; Preparation</vt:lpstr>
      <vt:lpstr>Dataset Overview</vt:lpstr>
      <vt:lpstr>Data Preprocessing</vt:lpstr>
      <vt:lpstr>Data Preprocessing</vt:lpstr>
      <vt:lpstr>Data Preprocessing</vt:lpstr>
      <vt:lpstr>Exploratory Data Analysis</vt:lpstr>
      <vt:lpstr>EDA (Factors) </vt:lpstr>
      <vt:lpstr>EDA (Factors) </vt:lpstr>
      <vt:lpstr>EDA (Factors) </vt:lpstr>
      <vt:lpstr>EDA (Factors) </vt:lpstr>
      <vt:lpstr>EDA(Awareness)</vt:lpstr>
      <vt:lpstr>EDA(Awareness)</vt:lpstr>
      <vt:lpstr>EDA(Awareness)</vt:lpstr>
      <vt:lpstr>EDA(Awareness)</vt:lpstr>
      <vt:lpstr>EDA(Awareness)</vt:lpstr>
      <vt:lpstr>Modeling </vt:lpstr>
      <vt:lpstr>Modeling Overview </vt:lpstr>
      <vt:lpstr>Feature Engineering</vt:lpstr>
      <vt:lpstr>Challenges &amp; Solutions</vt:lpstr>
      <vt:lpstr>Models</vt:lpstr>
      <vt:lpstr>Models</vt:lpstr>
      <vt:lpstr>Tableau Dashboard</vt:lpstr>
      <vt:lpstr>Conclusion</vt:lpstr>
      <vt:lpstr>Future Work</vt:lpstr>
      <vt:lpstr>Acknowledgement</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ABDULRAHMAN,HAMAD,ABDULLAH,ALJUBAYLAN</cp:lastModifiedBy>
  <cp:revision>323</cp:revision>
  <dcterms:created xsi:type="dcterms:W3CDTF">2013-08-21T19:17:07Z</dcterms:created>
  <dcterms:modified xsi:type="dcterms:W3CDTF">2021-07-14T13:50:54Z</dcterms:modified>
</cp:coreProperties>
</file>