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1" r:id="rId4"/>
    <p:sldId id="266" r:id="rId5"/>
    <p:sldId id="260" r:id="rId6"/>
    <p:sldId id="258" r:id="rId7"/>
    <p:sldId id="267" r:id="rId8"/>
    <p:sldId id="268" r:id="rId9"/>
    <p:sldId id="262" r:id="rId10"/>
    <p:sldId id="264" r:id="rId11"/>
    <p:sldId id="269" r:id="rId12"/>
    <p:sldId id="263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2"/>
  </p:normalViewPr>
  <p:slideViewPr>
    <p:cSldViewPr snapToGrid="0" snapToObjects="1">
      <p:cViewPr varScale="1">
        <p:scale>
          <a:sx n="76" d="100"/>
          <a:sy n="76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85FAB-39F7-E44C-B7DA-D2C8AC934800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E2D40-B8BB-6E49-98FE-2E609A246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E2D40-B8BB-6E49-98FE-2E609A2462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7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E2D40-B8BB-6E49-98FE-2E609A2462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9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E2D40-B8BB-6E49-98FE-2E609A2462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5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441B-0C3A-F64C-A758-1EFB46573BF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0DA-BB7B-B347-9D83-5EB7B05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5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441B-0C3A-F64C-A758-1EFB46573BF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0DA-BB7B-B347-9D83-5EB7B05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9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441B-0C3A-F64C-A758-1EFB46573BF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0DA-BB7B-B347-9D83-5EB7B05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441B-0C3A-F64C-A758-1EFB46573BF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0DA-BB7B-B347-9D83-5EB7B05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1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441B-0C3A-F64C-A758-1EFB46573BF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0DA-BB7B-B347-9D83-5EB7B05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7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441B-0C3A-F64C-A758-1EFB46573BF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0DA-BB7B-B347-9D83-5EB7B05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0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441B-0C3A-F64C-A758-1EFB46573BF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0DA-BB7B-B347-9D83-5EB7B05B69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5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441B-0C3A-F64C-A758-1EFB46573BF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0DA-BB7B-B347-9D83-5EB7B05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4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441B-0C3A-F64C-A758-1EFB46573BF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0DA-BB7B-B347-9D83-5EB7B05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1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441B-0C3A-F64C-A758-1EFB46573BF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0DA-BB7B-B347-9D83-5EB7B05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1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6DD441B-0C3A-F64C-A758-1EFB46573BF9}" type="datetimeFigureOut">
              <a:rPr lang="en-US" smtClean="0"/>
              <a:t>9/17/19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60DA-BB7B-B347-9D83-5EB7B05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8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1654" y="228599"/>
            <a:ext cx="2784617" cy="71457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dirty="0"/>
              <a:t>Purpose of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3962" y="2038700"/>
            <a:ext cx="3920356" cy="323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79582" y="228599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6DD441B-0C3A-F64C-A758-1EFB46573BF9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65160DA-BB7B-B347-9D83-5EB7B05B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000" kern="1200" cap="none" spc="200" baseline="0">
          <a:solidFill>
            <a:srgbClr val="262626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Garamond" panose="02020404030301010803" pitchFamily="18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Garamond" panose="02020404030301010803" pitchFamily="18" charset="0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Garamond" panose="02020404030301010803" pitchFamily="18" charset="0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Garamond" panose="02020404030301010803" pitchFamily="18" charset="0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Garamond" panose="02020404030301010803" pitchFamily="18" charset="0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E143-DA8E-FF4C-896A-7471845F6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Investigating the predictive ability of LSTMs on</a:t>
            </a:r>
            <a:br>
              <a:rPr lang="en-GB" sz="2800" dirty="0"/>
            </a:br>
            <a:r>
              <a:rPr lang="en-GB" sz="2800" dirty="0"/>
              <a:t>industrial metal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E80F2-C81D-1840-8001-33C7890BD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3383" y="4312203"/>
            <a:ext cx="4875500" cy="569080"/>
          </a:xfrm>
        </p:spPr>
        <p:txBody>
          <a:bodyPr/>
          <a:lstStyle/>
          <a:p>
            <a:r>
              <a:rPr lang="en-US" dirty="0"/>
              <a:t>Oliver Boom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86FE2E-A244-034C-9A7D-A2A2917E13D1}"/>
              </a:ext>
            </a:extLst>
          </p:cNvPr>
          <p:cNvSpPr txBox="1">
            <a:spLocks/>
          </p:cNvSpPr>
          <p:nvPr/>
        </p:nvSpPr>
        <p:spPr bwMode="blackWhite">
          <a:xfrm>
            <a:off x="2969559" y="5344513"/>
            <a:ext cx="6252882" cy="567805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none" spc="200" baseline="0">
                <a:solidFill>
                  <a:srgbClr val="262626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en-GB" sz="2800" dirty="0"/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384315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013D-455C-1D41-B2BB-779C941A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184FCB-8811-0B4B-90FD-BE9DC1338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08289"/>
            <a:ext cx="10475495" cy="50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7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E34F-88DC-B546-B85D-7B2E3624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A47189-87E0-BA43-B334-EE6AC3A12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0147" y="1468538"/>
            <a:ext cx="6333980" cy="477184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149E23-CD9D-9540-B959-C35D144D5835}"/>
              </a:ext>
            </a:extLst>
          </p:cNvPr>
          <p:cNvSpPr txBox="1">
            <a:spLocks/>
          </p:cNvSpPr>
          <p:nvPr/>
        </p:nvSpPr>
        <p:spPr>
          <a:xfrm>
            <a:off x="1120404" y="2279333"/>
            <a:ext cx="4269743" cy="240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Hyperparameter Tuning </a:t>
            </a:r>
          </a:p>
          <a:p>
            <a:pPr marL="0" indent="0">
              <a:buNone/>
            </a:pPr>
            <a:r>
              <a:rPr lang="en-US" dirty="0"/>
              <a:t>→ Begin with simplest model and add complexity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Window size of inputs</a:t>
            </a:r>
          </a:p>
          <a:p>
            <a:pPr marL="0" indent="0">
              <a:buNone/>
            </a:pPr>
            <a:r>
              <a:rPr lang="en-US" dirty="0"/>
              <a:t>→ How far back is relevant for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0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0573-2B23-404E-96AF-AA0CA875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074A72-C893-584D-A098-3C1EFFA8A484}"/>
              </a:ext>
            </a:extLst>
          </p:cNvPr>
          <p:cNvSpPr txBox="1"/>
          <p:nvPr/>
        </p:nvSpPr>
        <p:spPr>
          <a:xfrm>
            <a:off x="6077508" y="1094964"/>
            <a:ext cx="278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MV MTL LSTM Predictions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6A4E6F-D805-5D45-B76C-260A2E66C72A}"/>
              </a:ext>
            </a:extLst>
          </p:cNvPr>
          <p:cNvSpPr txBox="1"/>
          <p:nvPr/>
        </p:nvSpPr>
        <p:spPr>
          <a:xfrm>
            <a:off x="6282608" y="3650745"/>
            <a:ext cx="237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Naïve Predictions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1B5BB62-0068-F049-90A8-E559F420F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810321"/>
              </p:ext>
            </p:extLst>
          </p:nvPr>
        </p:nvGraphicFramePr>
        <p:xfrm>
          <a:off x="592110" y="3320716"/>
          <a:ext cx="3208421" cy="2423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1524">
                  <a:extLst>
                    <a:ext uri="{9D8B030D-6E8A-4147-A177-3AD203B41FA5}">
                      <a16:colId xmlns:a16="http://schemas.microsoft.com/office/drawing/2014/main" val="100626005"/>
                    </a:ext>
                  </a:extLst>
                </a:gridCol>
                <a:gridCol w="1375515">
                  <a:extLst>
                    <a:ext uri="{9D8B030D-6E8A-4147-A177-3AD203B41FA5}">
                      <a16:colId xmlns:a16="http://schemas.microsoft.com/office/drawing/2014/main" val="2538131722"/>
                    </a:ext>
                  </a:extLst>
                </a:gridCol>
                <a:gridCol w="871382">
                  <a:extLst>
                    <a:ext uri="{9D8B030D-6E8A-4147-A177-3AD203B41FA5}">
                      <a16:colId xmlns:a16="http://schemas.microsoft.com/office/drawing/2014/main" val="2217580723"/>
                    </a:ext>
                  </a:extLst>
                </a:gridCol>
              </a:tblGrid>
              <a:tr h="346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Framework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MAE/MSE Only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All</a:t>
                      </a:r>
                      <a:endParaRPr lang="en-GB" sz="1200" b="1" i="0" u="none" strike="noStrike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115325"/>
                  </a:ext>
                </a:extLst>
              </a:tr>
              <a:tr h="346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AR MTL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754303"/>
                  </a:ext>
                </a:extLst>
              </a:tr>
              <a:tr h="346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MV MTL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578147"/>
                  </a:ext>
                </a:extLst>
              </a:tr>
              <a:tr h="346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Naïve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39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625247"/>
                  </a:ext>
                </a:extLst>
              </a:tr>
              <a:tr h="346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ARIMA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345137"/>
                  </a:ext>
                </a:extLst>
              </a:tr>
              <a:tr h="346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AR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807635"/>
                  </a:ext>
                </a:extLst>
              </a:tr>
              <a:tr h="34626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solidFill>
                            <a:schemeClr val="tx1"/>
                          </a:solidFill>
                          <a:effectLst/>
                        </a:rPr>
                        <a:t>MV</a:t>
                      </a:r>
                      <a:endParaRPr lang="en-GB" sz="1200" b="0" i="0" u="none" strike="noStrike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endParaRPr lang="en-GB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606254"/>
                  </a:ext>
                </a:extLst>
              </a:tr>
            </a:tbl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2A5F432-5129-B041-8612-676FF643D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29" y="1884153"/>
            <a:ext cx="3043802" cy="11423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Ranked for each metric on each forecast length and summed the ranking number</a:t>
            </a:r>
          </a:p>
          <a:p>
            <a:pPr marL="0" indent="0">
              <a:buNone/>
            </a:pPr>
            <a:r>
              <a:rPr lang="en-US" dirty="0"/>
              <a:t>→ Low score = Highly ranked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CD36F-4ED2-EA4C-9806-3D08F1B5F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544" y="1820223"/>
            <a:ext cx="7533960" cy="1611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3DFD65-2854-3C4B-850C-FB0171D1C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544" y="4231078"/>
            <a:ext cx="7533960" cy="16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4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6989-A924-C746-B709-8B5DA881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learnt?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6E066-5B28-7845-AF39-44D458C52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7296" y="1819759"/>
            <a:ext cx="8949745" cy="4143159"/>
          </a:xfrm>
        </p:spPr>
        <p:txBody>
          <a:bodyPr>
            <a:normAutofit/>
          </a:bodyPr>
          <a:lstStyle/>
          <a:p>
            <a:r>
              <a:rPr lang="en-US" dirty="0"/>
              <a:t>Across all metrics LSTMs outperformed benchmarks, but can be framed in different ways (regression only, cumulative sum etc.)</a:t>
            </a:r>
          </a:p>
          <a:p>
            <a:r>
              <a:rPr lang="en-US" dirty="0"/>
              <a:t>Multi task is effective over longer time frames</a:t>
            </a:r>
          </a:p>
          <a:p>
            <a:r>
              <a:rPr lang="en-US" dirty="0"/>
              <a:t>Multivariate outperforms autoregressive but only in the multi task case.</a:t>
            </a:r>
          </a:p>
          <a:p>
            <a:r>
              <a:rPr lang="en-US" dirty="0"/>
              <a:t>Feature spawn not effective for LSTMs but PCA is</a:t>
            </a:r>
          </a:p>
          <a:p>
            <a:r>
              <a:rPr lang="en-US" dirty="0"/>
              <a:t>Scaling shown to be more effective than the naturally transforming log returns</a:t>
            </a:r>
          </a:p>
          <a:p>
            <a:r>
              <a:rPr lang="en-US" dirty="0"/>
              <a:t>Optimal window size:</a:t>
            </a:r>
          </a:p>
          <a:p>
            <a:pPr lvl="1"/>
            <a:r>
              <a:rPr lang="en-US" dirty="0"/>
              <a:t>Short term (1 week-1 month) 	→ ½ a year</a:t>
            </a:r>
          </a:p>
          <a:p>
            <a:pPr lvl="1"/>
            <a:r>
              <a:rPr lang="en-US" dirty="0"/>
              <a:t>Long term (1 month to half a year) 	→ 1 year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14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0ACC7C-1823-EE47-A5C4-8F7110665EDB}"/>
              </a:ext>
            </a:extLst>
          </p:cNvPr>
          <p:cNvSpPr txBox="1">
            <a:spLocks/>
          </p:cNvSpPr>
          <p:nvPr/>
        </p:nvSpPr>
        <p:spPr bwMode="black">
          <a:xfrm>
            <a:off x="2910625" y="2386744"/>
            <a:ext cx="6825804" cy="16459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cap="none" spc="200" baseline="0">
                <a:solidFill>
                  <a:srgbClr val="262626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en-GB" sz="2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62824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43358-2269-B340-9003-E44C9737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54" y="228599"/>
            <a:ext cx="2784617" cy="71457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79635-3848-EE49-9CAB-94FB0716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714" y="1782210"/>
            <a:ext cx="6233250" cy="4270860"/>
          </a:xfrm>
        </p:spPr>
        <p:txBody>
          <a:bodyPr>
            <a:normAutofit/>
          </a:bodyPr>
          <a:lstStyle/>
          <a:p>
            <a:r>
              <a:rPr lang="en-US" dirty="0"/>
              <a:t>Highly desired information </a:t>
            </a:r>
          </a:p>
          <a:p>
            <a:endParaRPr lang="en-US" dirty="0"/>
          </a:p>
          <a:p>
            <a:r>
              <a:rPr lang="en-US" dirty="0"/>
              <a:t>Price forecasting is challenging → Non-linear, volatile, dynamic</a:t>
            </a:r>
          </a:p>
          <a:p>
            <a:endParaRPr lang="en-US" dirty="0"/>
          </a:p>
          <a:p>
            <a:r>
              <a:rPr lang="en-US" dirty="0"/>
              <a:t>Traditional techniques limited → ML can address challenges</a:t>
            </a:r>
          </a:p>
          <a:p>
            <a:endParaRPr lang="en-US" dirty="0"/>
          </a:p>
          <a:p>
            <a:r>
              <a:rPr lang="en-US" dirty="0"/>
              <a:t>Long Short-Term Memory networks (LSTMs) achieve best-in-class results on other sequence predictions problems. </a:t>
            </a:r>
          </a:p>
          <a:p>
            <a:endParaRPr lang="en-US" dirty="0"/>
          </a:p>
          <a:p>
            <a:r>
              <a:rPr lang="en-US" dirty="0"/>
              <a:t>Limited data, exogenous driving factors. Are LSTMs relevant for this context?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EEFD6-7678-7441-94FF-F281EFE91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163" y="1782210"/>
            <a:ext cx="4225929" cy="316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568C-2A3D-E54A-90C2-7C0E776D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Co-movement of commodities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D2F6-E9E3-884C-B779-EE1BB0DAC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997" y="2603476"/>
            <a:ext cx="3920356" cy="3232547"/>
          </a:xfrm>
        </p:spPr>
        <p:txBody>
          <a:bodyPr>
            <a:normAutofit/>
          </a:bodyPr>
          <a:lstStyle/>
          <a:p>
            <a:r>
              <a:rPr lang="en-US" dirty="0"/>
              <a:t>Common Factor + Idiosyncratic factor</a:t>
            </a:r>
          </a:p>
          <a:p>
            <a:endParaRPr lang="en-US" dirty="0"/>
          </a:p>
          <a:p>
            <a:r>
              <a:rPr lang="en-US" dirty="0"/>
              <a:t>Excessive co-movement of prices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Commodity sub-universe → Industrial Metals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92A92-FA45-E74C-82FA-5684F424C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071" y="1983191"/>
            <a:ext cx="5475278" cy="328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8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78D5-A2E7-5C41-A473-ABE77776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54" y="228599"/>
            <a:ext cx="2784617" cy="714577"/>
          </a:xfrm>
        </p:spPr>
        <p:txBody>
          <a:bodyPr/>
          <a:lstStyle/>
          <a:p>
            <a:r>
              <a:rPr lang="en-US" dirty="0"/>
              <a:t>Multi-Task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24A3-7407-8D46-82F9-F3EF58887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702" y="2038700"/>
            <a:ext cx="4748832" cy="3232547"/>
          </a:xfrm>
        </p:spPr>
        <p:txBody>
          <a:bodyPr/>
          <a:lstStyle/>
          <a:p>
            <a:r>
              <a:rPr lang="en-US" dirty="0"/>
              <a:t>Multi-Task Learning: </a:t>
            </a:r>
            <a:r>
              <a:rPr lang="en-GB" dirty="0"/>
              <a:t>A machine learning framework which aims to leverage shared information between a collection of related tasks to improve the predictive performance in all tasks</a:t>
            </a:r>
          </a:p>
          <a:p>
            <a:endParaRPr lang="en-GB" dirty="0"/>
          </a:p>
          <a:p>
            <a:r>
              <a:rPr lang="en-GB" dirty="0"/>
              <a:t>Individual Tasks</a:t>
            </a:r>
            <a:r>
              <a:rPr lang="en-US" dirty="0"/>
              <a:t> →</a:t>
            </a:r>
            <a:r>
              <a:rPr lang="en-GB" dirty="0"/>
              <a:t> Price of individual metals</a:t>
            </a:r>
          </a:p>
          <a:p>
            <a:endParaRPr lang="en-GB" dirty="0"/>
          </a:p>
          <a:p>
            <a:r>
              <a:rPr lang="en-GB" dirty="0"/>
              <a:t>Shared layers </a:t>
            </a:r>
            <a:r>
              <a:rPr lang="en-US" dirty="0"/>
              <a:t>→ Neural network architecture</a:t>
            </a:r>
            <a:endParaRPr lang="en-GB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D55A9C-BABF-8341-9526-101C5914F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681" y="2038700"/>
            <a:ext cx="3695700" cy="2794000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5541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75DB-5E81-FC45-948F-76E46067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869C0-E33A-754D-9DA3-BC98CE50D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ARIMA forecast - Decomposes signal into different temporal components</a:t>
            </a:r>
          </a:p>
          <a:p>
            <a:endParaRPr lang="en-US" dirty="0"/>
          </a:p>
          <a:p>
            <a:r>
              <a:rPr lang="en-US" dirty="0"/>
              <a:t>ARIMA </a:t>
            </a:r>
          </a:p>
          <a:p>
            <a:pPr lvl="1"/>
            <a:r>
              <a:rPr lang="en-US" dirty="0"/>
              <a:t>Autoregressive Model → Target depends linearly on it’s own previous values</a:t>
            </a:r>
          </a:p>
          <a:p>
            <a:pPr lvl="1"/>
            <a:r>
              <a:rPr lang="en-US" dirty="0"/>
              <a:t>Moving Average Model → Uses the past errors as explanatory variables in the model</a:t>
            </a:r>
          </a:p>
          <a:p>
            <a:endParaRPr lang="en-US" dirty="0"/>
          </a:p>
          <a:p>
            <a:r>
              <a:rPr lang="en-US" dirty="0"/>
              <a:t>Naïve forecast - Take the price today as the price for the next forecast length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7B295-C8D2-BE40-8A49-D6D7DE78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239" y="1848254"/>
            <a:ext cx="4563990" cy="342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84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A22B-E244-7E4D-9975-4B1F61E4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3BA3-7B32-9249-8DAA-1C83F7384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338" y="2146276"/>
            <a:ext cx="5355707" cy="4087099"/>
          </a:xfrm>
        </p:spPr>
        <p:txBody>
          <a:bodyPr>
            <a:normAutofit/>
          </a:bodyPr>
          <a:lstStyle/>
          <a:p>
            <a:r>
              <a:rPr lang="en-US" dirty="0"/>
              <a:t>Do LSTMs outperform ARIMA and naïve forecasts?</a:t>
            </a:r>
          </a:p>
          <a:p>
            <a:endParaRPr lang="en-US" dirty="0"/>
          </a:p>
          <a:p>
            <a:r>
              <a:rPr lang="en-US" dirty="0"/>
              <a:t>Does Multi-Task Leaning outperform single task?</a:t>
            </a:r>
          </a:p>
          <a:p>
            <a:endParaRPr lang="en-US" dirty="0"/>
          </a:p>
          <a:p>
            <a:r>
              <a:rPr lang="en-US" dirty="0"/>
              <a:t>Does a multi-variate outperform autoregressive?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Foresight is a collection of tools built to investigate the predictive ability of LSTMs on industrial metal prices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377F5-92F1-9E41-9C62-037B33449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045" y="2023533"/>
            <a:ext cx="4981222" cy="298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1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6CBE-C1DB-FD4D-9FF4-BB8E2ECE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Frameworks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504CA1-41E9-0542-AC55-691B19CB6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3862" y="4488074"/>
            <a:ext cx="2159000" cy="177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051A30-E438-154A-92AD-265E61EA4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862" y="2107266"/>
            <a:ext cx="2159000" cy="149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5DAF5A-3550-C84A-BD92-A5473EEB5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870" y="4488074"/>
            <a:ext cx="2159000" cy="177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232902-2907-004D-915B-774BDE872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870" y="2107266"/>
            <a:ext cx="2159000" cy="1422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194013-1F59-C541-B9AA-3DC29D3DF396}"/>
              </a:ext>
            </a:extLst>
          </p:cNvPr>
          <p:cNvSpPr txBox="1"/>
          <p:nvPr/>
        </p:nvSpPr>
        <p:spPr>
          <a:xfrm>
            <a:off x="2603770" y="161166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Single Input Single Output</a:t>
            </a:r>
          </a:p>
          <a:p>
            <a:pPr algn="ctr"/>
            <a:r>
              <a:rPr lang="en-US" dirty="0"/>
              <a:t>Autoregressive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45F135-4631-6447-A756-6FC22E3BA5DB}"/>
              </a:ext>
            </a:extLst>
          </p:cNvPr>
          <p:cNvSpPr txBox="1"/>
          <p:nvPr/>
        </p:nvSpPr>
        <p:spPr>
          <a:xfrm>
            <a:off x="2603770" y="3913443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 Input Multi Output</a:t>
            </a:r>
          </a:p>
          <a:p>
            <a:pPr algn="ctr"/>
            <a:r>
              <a:rPr lang="en-US" dirty="0"/>
              <a:t>Autoregressive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9FD005-8C06-9041-9253-A67318B6BAC9}"/>
              </a:ext>
            </a:extLst>
          </p:cNvPr>
          <p:cNvSpPr txBox="1"/>
          <p:nvPr/>
        </p:nvSpPr>
        <p:spPr>
          <a:xfrm>
            <a:off x="6961762" y="158585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 Input Single Output</a:t>
            </a:r>
          </a:p>
          <a:p>
            <a:pPr algn="ctr"/>
            <a:r>
              <a:rPr lang="en-US" dirty="0"/>
              <a:t>Multivariate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8377B6-52AB-2445-8B8F-481AEAE45077}"/>
              </a:ext>
            </a:extLst>
          </p:cNvPr>
          <p:cNvSpPr txBox="1"/>
          <p:nvPr/>
        </p:nvSpPr>
        <p:spPr>
          <a:xfrm>
            <a:off x="6961762" y="391001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 Input Multi Output</a:t>
            </a:r>
          </a:p>
          <a:p>
            <a:pPr algn="ctr"/>
            <a:r>
              <a:rPr lang="en-US" dirty="0"/>
              <a:t>Multivariate</a:t>
            </a:r>
          </a:p>
        </p:txBody>
      </p:sp>
    </p:spTree>
    <p:extLst>
      <p:ext uri="{BB962C8B-B14F-4D97-AF65-F5344CB8AC3E}">
        <p14:creationId xmlns:p14="http://schemas.microsoft.com/office/powerpoint/2010/main" val="205409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6B60-8AD7-E34F-A904-2BFBC698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3345-D2F6-BE4A-ADD2-F93410C8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58" y="4476200"/>
            <a:ext cx="5040760" cy="1908559"/>
          </a:xfrm>
        </p:spPr>
        <p:txBody>
          <a:bodyPr/>
          <a:lstStyle/>
          <a:p>
            <a:r>
              <a:rPr lang="en-US" dirty="0"/>
              <a:t>Mean Squared Error (MSE) → Higher impact of outliers</a:t>
            </a:r>
          </a:p>
          <a:p>
            <a:r>
              <a:rPr lang="en-US" dirty="0"/>
              <a:t>Mean Absolute Error (MAE) → More robust to outliers</a:t>
            </a:r>
          </a:p>
          <a:p>
            <a:r>
              <a:rPr lang="en-US" dirty="0"/>
              <a:t>Mean Directional Accuracy (MDA)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F60FB6-F11A-FC4F-95CB-1F54BDA96F4B}"/>
                  </a:ext>
                </a:extLst>
              </p:cNvPr>
              <p:cNvSpPr txBox="1"/>
              <p:nvPr/>
            </p:nvSpPr>
            <p:spPr>
              <a:xfrm>
                <a:off x="5992681" y="4331821"/>
                <a:ext cx="2276071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F60FB6-F11A-FC4F-95CB-1F54BDA96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681" y="4331821"/>
                <a:ext cx="2276071" cy="756233"/>
              </a:xfrm>
              <a:prstGeom prst="rect">
                <a:avLst/>
              </a:prstGeom>
              <a:blipFill>
                <a:blip r:embed="rId2"/>
                <a:stretch>
                  <a:fillRect l="-1111"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C59E55-D999-2145-8C71-0D25A4F355EA}"/>
                  </a:ext>
                </a:extLst>
              </p:cNvPr>
              <p:cNvSpPr txBox="1"/>
              <p:nvPr/>
            </p:nvSpPr>
            <p:spPr>
              <a:xfrm>
                <a:off x="8767965" y="4331820"/>
                <a:ext cx="2276071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C59E55-D999-2145-8C71-0D25A4F35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965" y="4331820"/>
                <a:ext cx="2276071" cy="756233"/>
              </a:xfrm>
              <a:prstGeom prst="rect">
                <a:avLst/>
              </a:prstGeom>
              <a:blipFill>
                <a:blip r:embed="rId3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64597A-6627-0F43-BF00-73FDC8FB3381}"/>
                  </a:ext>
                </a:extLst>
              </p:cNvPr>
              <p:cNvSpPr txBox="1"/>
              <p:nvPr/>
            </p:nvSpPr>
            <p:spPr>
              <a:xfrm>
                <a:off x="5634318" y="5336240"/>
                <a:ext cx="5582652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𝑀𝐷𝐴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==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𝑠𝑖𝑔𝑛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64597A-6627-0F43-BF00-73FDC8FB3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18" y="5336240"/>
                <a:ext cx="5582652" cy="756233"/>
              </a:xfrm>
              <a:prstGeom prst="rect">
                <a:avLst/>
              </a:prstGeom>
              <a:blipFill>
                <a:blip r:embed="rId4"/>
                <a:stretch>
                  <a:fillRect t="-120000" b="-17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90151E-2207-BC4C-AC70-167436356C5B}"/>
              </a:ext>
            </a:extLst>
          </p:cNvPr>
          <p:cNvSpPr txBox="1">
            <a:spLocks/>
          </p:cNvSpPr>
          <p:nvPr/>
        </p:nvSpPr>
        <p:spPr>
          <a:xfrm>
            <a:off x="593558" y="1803216"/>
            <a:ext cx="7017856" cy="190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Forecast lengths: 1 Week, 1 Month, 1 Quarter, ½ year</a:t>
            </a:r>
          </a:p>
          <a:p>
            <a:endParaRPr lang="en-US" dirty="0"/>
          </a:p>
          <a:p>
            <a:r>
              <a:rPr lang="en-US" dirty="0"/>
              <a:t>Commodity Selected: Copper</a:t>
            </a:r>
          </a:p>
          <a:p>
            <a:r>
              <a:rPr lang="en-US" dirty="0"/>
              <a:t>Multi Task Learning Complex: Copper, </a:t>
            </a:r>
            <a:r>
              <a:rPr lang="en-US" dirty="0" err="1"/>
              <a:t>Aluminium</a:t>
            </a:r>
            <a:r>
              <a:rPr lang="en-US" dirty="0"/>
              <a:t>, Tin, Lead, Nickel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7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EF7F-7559-994D-904B-7E8D7F01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FDFEA-B846-2341-8D0E-E44CA1F913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020" y="1934992"/>
                <a:ext cx="5329081" cy="353852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Normalization → Log returns vs Scaling</a:t>
                </a:r>
              </a:p>
              <a:p>
                <a:pPr marL="0" indent="0">
                  <a:buNone/>
                </a:pPr>
                <a:r>
                  <a:rPr lang="en-US" dirty="0"/>
                  <a:t>→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𝐿𝑅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Feature Engineering </a:t>
                </a:r>
              </a:p>
              <a:p>
                <a:pPr lvl="1"/>
                <a:r>
                  <a:rPr lang="en-US" dirty="0"/>
                  <a:t>Feature Spawning</a:t>
                </a:r>
              </a:p>
              <a:p>
                <a:pPr marL="228600" lvl="1" indent="0">
                  <a:buNone/>
                </a:pPr>
                <a:r>
                  <a:rPr lang="en-US" dirty="0"/>
                  <a:t>→ Exponentially weighted moving average</a:t>
                </a:r>
              </a:p>
              <a:p>
                <a:pPr marL="228600" lvl="1" indent="0">
                  <a:buNone/>
                </a:pPr>
                <a:r>
                  <a:rPr lang="en-US" dirty="0"/>
                  <a:t>→ Rolling volatility </a:t>
                </a:r>
              </a:p>
              <a:p>
                <a:endParaRPr lang="en-US" dirty="0"/>
              </a:p>
              <a:p>
                <a:r>
                  <a:rPr lang="en-US" dirty="0"/>
                  <a:t>PCA → Do LSTMs improve of suffer from the extra variance.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FDFEA-B846-2341-8D0E-E44CA1F91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020" y="1934992"/>
                <a:ext cx="5329081" cy="3538529"/>
              </a:xfrm>
              <a:blipFill>
                <a:blip r:embed="rId2"/>
                <a:stretch>
                  <a:fillRect l="-713" t="-1071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CCDDFFAD-55B3-1F4F-B5E8-3680F39A3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23" y="1234251"/>
            <a:ext cx="5588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37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{C45919A3-9D07-7F42-B997-3A30454188CB}tf10001120</Template>
  <TotalTime>15288</TotalTime>
  <Words>505</Words>
  <Application>Microsoft Macintosh PowerPoint</Application>
  <PresentationFormat>Widescreen</PresentationFormat>
  <Paragraphs>121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Garamond</vt:lpstr>
      <vt:lpstr>Helvetica</vt:lpstr>
      <vt:lpstr>Parcel</vt:lpstr>
      <vt:lpstr>Investigating the predictive ability of LSTMs on industrial metal prices</vt:lpstr>
      <vt:lpstr>Introduction</vt:lpstr>
      <vt:lpstr>Co-movement of commodities</vt:lpstr>
      <vt:lpstr>Multi-Task Learning</vt:lpstr>
      <vt:lpstr>Benchmarks</vt:lpstr>
      <vt:lpstr>Objectives</vt:lpstr>
      <vt:lpstr>Regression Frameworks</vt:lpstr>
      <vt:lpstr>Evaluation Metrics</vt:lpstr>
      <vt:lpstr>Preprocessing</vt:lpstr>
      <vt:lpstr>Architecture</vt:lpstr>
      <vt:lpstr>Neural Architecture</vt:lpstr>
      <vt:lpstr>Results</vt:lpstr>
      <vt:lpstr>What has been learnt?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predictive ability of LSTMs on industrial metal prices</dc:title>
  <dc:creator>Microsoft Office User</dc:creator>
  <cp:lastModifiedBy>Microsoft Office User</cp:lastModifiedBy>
  <cp:revision>59</cp:revision>
  <dcterms:created xsi:type="dcterms:W3CDTF">2019-08-29T16:19:25Z</dcterms:created>
  <dcterms:modified xsi:type="dcterms:W3CDTF">2019-09-17T06:07:51Z</dcterms:modified>
</cp:coreProperties>
</file>