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56" r:id="rId2"/>
    <p:sldId id="277" r:id="rId3"/>
    <p:sldId id="258" r:id="rId4"/>
    <p:sldId id="273" r:id="rId5"/>
    <p:sldId id="274" r:id="rId6"/>
    <p:sldId id="275" r:id="rId7"/>
    <p:sldId id="276" r:id="rId8"/>
    <p:sldId id="288" r:id="rId9"/>
    <p:sldId id="279" r:id="rId10"/>
    <p:sldId id="280" r:id="rId11"/>
    <p:sldId id="281" r:id="rId12"/>
    <p:sldId id="285" r:id="rId13"/>
    <p:sldId id="289" r:id="rId14"/>
    <p:sldId id="282" r:id="rId15"/>
    <p:sldId id="283" r:id="rId16"/>
    <p:sldId id="284" r:id="rId17"/>
    <p:sldId id="286" r:id="rId1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87C9"/>
    <a:srgbClr val="9D9D9D"/>
    <a:srgbClr val="003E74"/>
    <a:srgbClr val="0085CA"/>
    <a:srgbClr val="00254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27" autoAdjust="0"/>
    <p:restoredTop sz="71958" autoAdjust="0"/>
  </p:normalViewPr>
  <p:slideViewPr>
    <p:cSldViewPr snapToGrid="0" snapToObjects="1">
      <p:cViewPr varScale="1">
        <p:scale>
          <a:sx n="65" d="100"/>
          <a:sy n="65" d="100"/>
        </p:scale>
        <p:origin x="1404" y="44"/>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109" d="100"/>
          <a:sy n="109" d="100"/>
        </p:scale>
        <p:origin x="-253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b="1" dirty="0">
                <a:solidFill>
                  <a:srgbClr val="003E74"/>
                </a:solidFill>
              </a:rPr>
              <a:t>Name of presentation</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6B0EE2D-335A-3546-9D75-E17F32E16FE9}" type="datetime3">
              <a:rPr lang="en-GB" smtClean="0">
                <a:solidFill>
                  <a:srgbClr val="003E74"/>
                </a:solidFill>
              </a:rPr>
              <a:t>10 September, 2019</a:t>
            </a:fld>
            <a:endParaRPr lang="en-US" dirty="0">
              <a:solidFill>
                <a:srgbClr val="003E74"/>
              </a:solidFill>
            </a:endParaRPr>
          </a:p>
        </p:txBody>
      </p:sp>
    </p:spTree>
    <p:extLst>
      <p:ext uri="{BB962C8B-B14F-4D97-AF65-F5344CB8AC3E}">
        <p14:creationId xmlns:p14="http://schemas.microsoft.com/office/powerpoint/2010/main" val="3306949037"/>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1">
                <a:solidFill>
                  <a:srgbClr val="003E74"/>
                </a:solidFill>
              </a:defRPr>
            </a:lvl1pPr>
          </a:lstStyle>
          <a:p>
            <a:r>
              <a:rPr lang="en-US" dirty="0"/>
              <a:t>Name of presentation</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rgbClr val="003E74"/>
                </a:solidFill>
              </a:defRPr>
            </a:lvl1pPr>
          </a:lstStyle>
          <a:p>
            <a:fld id="{8D35C32B-10D1-1447-A35B-280119DE9D12}" type="datetime3">
              <a:rPr lang="en-GB" smtClean="0"/>
              <a:pPr/>
              <a:t>10 September, 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Tree>
    <p:extLst>
      <p:ext uri="{BB962C8B-B14F-4D97-AF65-F5344CB8AC3E}">
        <p14:creationId xmlns:p14="http://schemas.microsoft.com/office/powerpoint/2010/main" val="2133265648"/>
      </p:ext>
    </p:extLst>
  </p:cSld>
  <p:clrMap bg1="lt1" tx1="dk1" bg2="lt2" tx2="dk2" accent1="accent1" accent2="accent2" accent3="accent3" accent4="accent4" accent5="accent5" accent6="accent6" hlink="hlink" folHlink="folHlink"/>
  <p:hf sldNum="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GB" sz="1200" kern="1200" dirty="0">
                <a:solidFill>
                  <a:schemeClr val="tx1"/>
                </a:solidFill>
                <a:effectLst/>
                <a:latin typeface="+mn-lt"/>
                <a:ea typeface="+mn-ea"/>
                <a:cs typeface="+mn-cs"/>
              </a:rPr>
              <a:t>Dongzhen Li, an MSC student from the course Applied Computational Science and Engineering</a:t>
            </a:r>
          </a:p>
          <a:p>
            <a:r>
              <a:rPr lang="en-GB" sz="1200" kern="1200" dirty="0">
                <a:solidFill>
                  <a:schemeClr val="tx1"/>
                </a:solidFill>
                <a:effectLst/>
                <a:latin typeface="+mn-lt"/>
                <a:ea typeface="+mn-ea"/>
                <a:cs typeface="+mn-cs"/>
              </a:rPr>
              <a:t>This is a presentation for my ACSE-9 independent research project, which has the title:</a:t>
            </a:r>
          </a:p>
          <a:p>
            <a:r>
              <a:rPr lang="en-GB" sz="1200" kern="1200" dirty="0">
                <a:solidFill>
                  <a:schemeClr val="tx1"/>
                </a:solidFill>
                <a:effectLst/>
                <a:latin typeface="+mn-lt"/>
                <a:ea typeface="+mn-ea"/>
                <a:cs typeface="+mn-cs"/>
              </a:rPr>
              <a:t>Integration of CFD Modelling Framework IC-FERST for Industrial Application in BP: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Automation of pre- and post-processing using Python.</a:t>
            </a:r>
          </a:p>
          <a:p>
            <a:r>
              <a:rPr lang="en-GB" sz="1200" kern="1200" dirty="0">
                <a:solidFill>
                  <a:schemeClr val="tx1"/>
                </a:solidFill>
                <a:effectLst/>
                <a:latin typeface="+mn-lt"/>
                <a:ea typeface="+mn-ea"/>
                <a:cs typeface="+mn-cs"/>
              </a:rPr>
              <a:t>My supervisors are </a:t>
            </a:r>
            <a:r>
              <a:rPr lang="en-GB" sz="1200" kern="1200" dirty="0" err="1">
                <a:solidFill>
                  <a:schemeClr val="tx1"/>
                </a:solidFill>
                <a:effectLst/>
                <a:latin typeface="+mn-lt"/>
                <a:ea typeface="+mn-ea"/>
                <a:cs typeface="+mn-cs"/>
              </a:rPr>
              <a:t>Dr.</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Asiri</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Dr.</a:t>
            </a:r>
            <a:r>
              <a:rPr lang="en-GB" sz="1200" kern="1200" dirty="0">
                <a:solidFill>
                  <a:schemeClr val="tx1"/>
                </a:solidFill>
                <a:effectLst/>
                <a:latin typeface="+mn-lt"/>
                <a:ea typeface="+mn-ea"/>
                <a:cs typeface="+mn-cs"/>
              </a:rPr>
              <a:t> Andre and Prof. Chris Pain.</a:t>
            </a:r>
          </a:p>
          <a:p>
            <a:r>
              <a:rPr lang="en-GB" sz="1200" kern="1200" dirty="0">
                <a:solidFill>
                  <a:schemeClr val="tx1"/>
                </a:solidFill>
                <a:effectLst/>
                <a:latin typeface="+mn-lt"/>
                <a:ea typeface="+mn-ea"/>
                <a:cs typeface="+mn-cs"/>
              </a:rPr>
              <a:t>Here, I did the work focusing on the post-processing part, and the pre-processing work was as what your found in the last project of another student Duncan Hunter.</a:t>
            </a:r>
          </a:p>
          <a:p>
            <a:endParaRPr lang="en-GB" dirty="0"/>
          </a:p>
        </p:txBody>
      </p:sp>
      <p:sp>
        <p:nvSpPr>
          <p:cNvPr id="4" name="Header Placeholder 3"/>
          <p:cNvSpPr>
            <a:spLocks noGrp="1"/>
          </p:cNvSpPr>
          <p:nvPr>
            <p:ph type="hdr" sz="quarter"/>
          </p:nvPr>
        </p:nvSpPr>
        <p:spPr/>
        <p:txBody>
          <a:bodyPr/>
          <a:lstStyle/>
          <a:p>
            <a:r>
              <a:rPr lang="en-US"/>
              <a:t>Name of presentation</a:t>
            </a:r>
            <a:endParaRPr lang="en-US" dirty="0"/>
          </a:p>
        </p:txBody>
      </p:sp>
      <p:sp>
        <p:nvSpPr>
          <p:cNvPr id="5" name="Date Placeholder 4"/>
          <p:cNvSpPr>
            <a:spLocks noGrp="1"/>
          </p:cNvSpPr>
          <p:nvPr>
            <p:ph type="dt" idx="1"/>
          </p:nvPr>
        </p:nvSpPr>
        <p:spPr/>
        <p:txBody>
          <a:bodyPr/>
          <a:lstStyle/>
          <a:p>
            <a:fld id="{8D35C32B-10D1-1447-A35B-280119DE9D12}" type="datetime3">
              <a:rPr lang="en-GB" smtClean="0"/>
              <a:pPr/>
              <a:t>10 September, 2019</a:t>
            </a:fld>
            <a:endParaRPr lang="en-US" dirty="0"/>
          </a:p>
        </p:txBody>
      </p:sp>
    </p:spTree>
    <p:extLst>
      <p:ext uri="{BB962C8B-B14F-4D97-AF65-F5344CB8AC3E}">
        <p14:creationId xmlns:p14="http://schemas.microsoft.com/office/powerpoint/2010/main" val="22570004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GB" sz="1200" kern="1200" dirty="0">
                <a:solidFill>
                  <a:schemeClr val="tx1"/>
                </a:solidFill>
                <a:effectLst/>
                <a:latin typeface="+mn-lt"/>
                <a:ea typeface="+mn-ea"/>
                <a:cs typeface="+mn-cs"/>
              </a:rPr>
              <a:t>And this is an overview of the structure of the 3 classes.</a:t>
            </a:r>
          </a:p>
          <a:p>
            <a:r>
              <a:rPr lang="en-GB" sz="1200" kern="1200" dirty="0">
                <a:solidFill>
                  <a:schemeClr val="tx1"/>
                </a:solidFill>
                <a:effectLst/>
                <a:latin typeface="+mn-lt"/>
                <a:ea typeface="+mn-ea"/>
                <a:cs typeface="+mn-cs"/>
              </a:rPr>
              <a:t>Those methods in each class are used for different functions of different objectives, and there are two supplement methods as the options for users to call after the simulation and filters, before the plotting.</a:t>
            </a:r>
          </a:p>
          <a:p>
            <a:r>
              <a:rPr lang="en-GB" sz="1200" kern="1200" dirty="0">
                <a:solidFill>
                  <a:schemeClr val="tx1"/>
                </a:solidFill>
                <a:effectLst/>
                <a:latin typeface="+mn-lt"/>
                <a:ea typeface="+mn-ea"/>
                <a:cs typeface="+mn-cs"/>
              </a:rPr>
              <a:t>In every class, the constructor contains some useful functions for further automation purpose. For example, in the simulation class there is an attribute parallel for the options of running the simulation in serial or parallel. And in filters class there is also has an attribute parallel to read the serial output </a:t>
            </a:r>
            <a:r>
              <a:rPr lang="en-GB" sz="1200" kern="1200" dirty="0" err="1">
                <a:solidFill>
                  <a:schemeClr val="tx1"/>
                </a:solidFill>
                <a:effectLst/>
                <a:latin typeface="+mn-lt"/>
                <a:ea typeface="+mn-ea"/>
                <a:cs typeface="+mn-cs"/>
              </a:rPr>
              <a:t>vtu</a:t>
            </a:r>
            <a:r>
              <a:rPr lang="en-GB" sz="1200" kern="1200" dirty="0">
                <a:solidFill>
                  <a:schemeClr val="tx1"/>
                </a:solidFill>
                <a:effectLst/>
                <a:latin typeface="+mn-lt"/>
                <a:ea typeface="+mn-ea"/>
                <a:cs typeface="+mn-cs"/>
              </a:rPr>
              <a:t> or the parallel output </a:t>
            </a:r>
            <a:r>
              <a:rPr lang="en-GB" sz="1200" kern="1200" dirty="0" err="1">
                <a:solidFill>
                  <a:schemeClr val="tx1"/>
                </a:solidFill>
                <a:effectLst/>
                <a:latin typeface="+mn-lt"/>
                <a:ea typeface="+mn-ea"/>
                <a:cs typeface="+mn-cs"/>
              </a:rPr>
              <a:t>pvtu</a:t>
            </a:r>
            <a:r>
              <a:rPr lang="en-GB" sz="1200" kern="1200" dirty="0">
                <a:solidFill>
                  <a:schemeClr val="tx1"/>
                </a:solidFill>
                <a:effectLst/>
                <a:latin typeface="+mn-lt"/>
                <a:ea typeface="+mn-ea"/>
                <a:cs typeface="+mn-cs"/>
              </a:rPr>
              <a:t> file. Another example of the automation is that the constructor provide a method of reading the .geo file automatically and find the position and diameter of the cylinder, or the bluff body.</a:t>
            </a:r>
          </a:p>
          <a:p>
            <a:pPr marL="0" indent="0">
              <a:buNone/>
            </a:pPr>
            <a:endParaRPr lang="en-GB" sz="1200" dirty="0"/>
          </a:p>
        </p:txBody>
      </p:sp>
      <p:sp>
        <p:nvSpPr>
          <p:cNvPr id="4" name="Header Placeholder 3"/>
          <p:cNvSpPr>
            <a:spLocks noGrp="1"/>
          </p:cNvSpPr>
          <p:nvPr>
            <p:ph type="hdr" sz="quarter"/>
          </p:nvPr>
        </p:nvSpPr>
        <p:spPr/>
        <p:txBody>
          <a:bodyPr/>
          <a:lstStyle/>
          <a:p>
            <a:r>
              <a:rPr lang="en-US"/>
              <a:t>Name of presentation</a:t>
            </a:r>
            <a:endParaRPr lang="en-US" dirty="0"/>
          </a:p>
        </p:txBody>
      </p:sp>
      <p:sp>
        <p:nvSpPr>
          <p:cNvPr id="5" name="Date Placeholder 4"/>
          <p:cNvSpPr>
            <a:spLocks noGrp="1"/>
          </p:cNvSpPr>
          <p:nvPr>
            <p:ph type="dt" idx="1"/>
          </p:nvPr>
        </p:nvSpPr>
        <p:spPr/>
        <p:txBody>
          <a:bodyPr/>
          <a:lstStyle/>
          <a:p>
            <a:fld id="{8D35C32B-10D1-1447-A35B-280119DE9D12}" type="datetime3">
              <a:rPr lang="en-GB" smtClean="0"/>
              <a:pPr/>
              <a:t>10 September, 2019</a:t>
            </a:fld>
            <a:endParaRPr lang="en-US" dirty="0"/>
          </a:p>
        </p:txBody>
      </p:sp>
    </p:spTree>
    <p:extLst>
      <p:ext uri="{BB962C8B-B14F-4D97-AF65-F5344CB8AC3E}">
        <p14:creationId xmlns:p14="http://schemas.microsoft.com/office/powerpoint/2010/main" val="360452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In the pytest.py file, there are 8 tests for 8 important functionalities of the post-processing tool. When they are all passed one by one, it means the tool is with good functionalities. And if there are any further development by future developers or users who want to modify this tool on their preference, these unit tests are still a helpful way to test the modified pieces and the code functionality.</a:t>
            </a:r>
          </a:p>
          <a:p>
            <a:endParaRPr lang="en-GB" dirty="0"/>
          </a:p>
        </p:txBody>
      </p:sp>
      <p:sp>
        <p:nvSpPr>
          <p:cNvPr id="4" name="Header Placeholder 3"/>
          <p:cNvSpPr>
            <a:spLocks noGrp="1"/>
          </p:cNvSpPr>
          <p:nvPr>
            <p:ph type="hdr" sz="quarter"/>
          </p:nvPr>
        </p:nvSpPr>
        <p:spPr/>
        <p:txBody>
          <a:bodyPr/>
          <a:lstStyle/>
          <a:p>
            <a:r>
              <a:rPr lang="en-US"/>
              <a:t>Name of presentation</a:t>
            </a:r>
            <a:endParaRPr lang="en-US" dirty="0"/>
          </a:p>
        </p:txBody>
      </p:sp>
      <p:sp>
        <p:nvSpPr>
          <p:cNvPr id="5" name="Date Placeholder 4"/>
          <p:cNvSpPr>
            <a:spLocks noGrp="1"/>
          </p:cNvSpPr>
          <p:nvPr>
            <p:ph type="dt" idx="1"/>
          </p:nvPr>
        </p:nvSpPr>
        <p:spPr/>
        <p:txBody>
          <a:bodyPr/>
          <a:lstStyle/>
          <a:p>
            <a:fld id="{8D35C32B-10D1-1447-A35B-280119DE9D12}" type="datetime3">
              <a:rPr lang="en-GB" smtClean="0"/>
              <a:pPr/>
              <a:t>10 September, 2019</a:t>
            </a:fld>
            <a:endParaRPr lang="en-US" dirty="0"/>
          </a:p>
        </p:txBody>
      </p:sp>
    </p:spTree>
    <p:extLst>
      <p:ext uri="{BB962C8B-B14F-4D97-AF65-F5344CB8AC3E}">
        <p14:creationId xmlns:p14="http://schemas.microsoft.com/office/powerpoint/2010/main" val="3335505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 integrated tests test the functionality of the integrated code. Here is what the tests look like: from the 3 files to simulation, and to each filters, and to further processing, and then to plotting and making graphs. There is an example scripts in the </a:t>
            </a:r>
            <a:r>
              <a:rPr lang="en-GB" sz="1200" kern="1200" dirty="0" err="1">
                <a:solidFill>
                  <a:schemeClr val="tx1"/>
                </a:solidFill>
                <a:effectLst/>
                <a:latin typeface="+mn-lt"/>
                <a:ea typeface="+mn-ea"/>
                <a:cs typeface="+mn-cs"/>
              </a:rPr>
              <a:t>github</a:t>
            </a:r>
            <a:r>
              <a:rPr lang="en-GB" sz="1200" kern="1200" dirty="0">
                <a:solidFill>
                  <a:schemeClr val="tx1"/>
                </a:solidFill>
                <a:effectLst/>
                <a:latin typeface="+mn-lt"/>
                <a:ea typeface="+mn-ea"/>
                <a:cs typeface="+mn-cs"/>
              </a:rPr>
              <a:t> repository like this to guide the users to use this tool.</a:t>
            </a:r>
          </a:p>
          <a:p>
            <a:endParaRPr lang="en-GB" dirty="0"/>
          </a:p>
        </p:txBody>
      </p:sp>
      <p:sp>
        <p:nvSpPr>
          <p:cNvPr id="4" name="Header Placeholder 3"/>
          <p:cNvSpPr>
            <a:spLocks noGrp="1"/>
          </p:cNvSpPr>
          <p:nvPr>
            <p:ph type="hdr" sz="quarter"/>
          </p:nvPr>
        </p:nvSpPr>
        <p:spPr/>
        <p:txBody>
          <a:bodyPr/>
          <a:lstStyle/>
          <a:p>
            <a:r>
              <a:rPr lang="en-US"/>
              <a:t>Name of presentation</a:t>
            </a:r>
            <a:endParaRPr lang="en-US" dirty="0"/>
          </a:p>
        </p:txBody>
      </p:sp>
      <p:sp>
        <p:nvSpPr>
          <p:cNvPr id="5" name="Date Placeholder 4"/>
          <p:cNvSpPr>
            <a:spLocks noGrp="1"/>
          </p:cNvSpPr>
          <p:nvPr>
            <p:ph type="dt" idx="1"/>
          </p:nvPr>
        </p:nvSpPr>
        <p:spPr/>
        <p:txBody>
          <a:bodyPr/>
          <a:lstStyle/>
          <a:p>
            <a:fld id="{8D35C32B-10D1-1447-A35B-280119DE9D12}" type="datetime3">
              <a:rPr lang="en-GB" smtClean="0"/>
              <a:pPr/>
              <a:t>10 September, 2019</a:t>
            </a:fld>
            <a:endParaRPr lang="en-US" dirty="0"/>
          </a:p>
        </p:txBody>
      </p:sp>
    </p:spTree>
    <p:extLst>
      <p:ext uri="{BB962C8B-B14F-4D97-AF65-F5344CB8AC3E}">
        <p14:creationId xmlns:p14="http://schemas.microsoft.com/office/powerpoint/2010/main" val="3029705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There are some pictures of the test results of the FPC 2D case. And those also are example results of the post-processing tool. These four pictures are the mean streamwise velocity along wake </a:t>
            </a:r>
            <a:r>
              <a:rPr lang="en-GB" sz="1200" kern="1200" dirty="0" err="1">
                <a:solidFill>
                  <a:schemeClr val="tx1"/>
                </a:solidFill>
                <a:effectLst/>
                <a:latin typeface="+mn-lt"/>
                <a:ea typeface="+mn-ea"/>
                <a:cs typeface="+mn-cs"/>
              </a:rPr>
              <a:t>centerline</a:t>
            </a:r>
            <a:r>
              <a:rPr lang="en-GB" sz="1200" kern="1200" dirty="0">
                <a:solidFill>
                  <a:schemeClr val="tx1"/>
                </a:solidFill>
                <a:effectLst/>
                <a:latin typeface="+mn-lt"/>
                <a:ea typeface="+mn-ea"/>
                <a:cs typeface="+mn-cs"/>
              </a:rPr>
              <a:t>, transverse profiles of mean streamwise and cross-stream velocity and the computed surface pressure coefficient distribution.</a:t>
            </a:r>
          </a:p>
          <a:p>
            <a:endParaRPr lang="en-GB" dirty="0"/>
          </a:p>
        </p:txBody>
      </p:sp>
      <p:sp>
        <p:nvSpPr>
          <p:cNvPr id="4" name="Header Placeholder 3"/>
          <p:cNvSpPr>
            <a:spLocks noGrp="1"/>
          </p:cNvSpPr>
          <p:nvPr>
            <p:ph type="hdr" sz="quarter"/>
          </p:nvPr>
        </p:nvSpPr>
        <p:spPr/>
        <p:txBody>
          <a:bodyPr/>
          <a:lstStyle/>
          <a:p>
            <a:r>
              <a:rPr lang="en-US"/>
              <a:t>Name of presentation</a:t>
            </a:r>
            <a:endParaRPr lang="en-US" dirty="0"/>
          </a:p>
        </p:txBody>
      </p:sp>
      <p:sp>
        <p:nvSpPr>
          <p:cNvPr id="5" name="Date Placeholder 4"/>
          <p:cNvSpPr>
            <a:spLocks noGrp="1"/>
          </p:cNvSpPr>
          <p:nvPr>
            <p:ph type="dt" idx="1"/>
          </p:nvPr>
        </p:nvSpPr>
        <p:spPr/>
        <p:txBody>
          <a:bodyPr/>
          <a:lstStyle/>
          <a:p>
            <a:fld id="{8D35C32B-10D1-1447-A35B-280119DE9D12}" type="datetime3">
              <a:rPr lang="en-GB" smtClean="0"/>
              <a:pPr/>
              <a:t>10 September, 2019</a:t>
            </a:fld>
            <a:endParaRPr lang="en-US" dirty="0"/>
          </a:p>
        </p:txBody>
      </p:sp>
    </p:spTree>
    <p:extLst>
      <p:ext uri="{BB962C8B-B14F-4D97-AF65-F5344CB8AC3E}">
        <p14:creationId xmlns:p14="http://schemas.microsoft.com/office/powerpoint/2010/main" val="3606857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GB" dirty="0"/>
              <a:t>Validation evidence</a:t>
            </a:r>
          </a:p>
        </p:txBody>
      </p:sp>
      <p:sp>
        <p:nvSpPr>
          <p:cNvPr id="4" name="Header Placeholder 3"/>
          <p:cNvSpPr>
            <a:spLocks noGrp="1"/>
          </p:cNvSpPr>
          <p:nvPr>
            <p:ph type="hdr" sz="quarter"/>
          </p:nvPr>
        </p:nvSpPr>
        <p:spPr/>
        <p:txBody>
          <a:bodyPr/>
          <a:lstStyle/>
          <a:p>
            <a:r>
              <a:rPr lang="en-US"/>
              <a:t>Name of presentation</a:t>
            </a:r>
            <a:endParaRPr lang="en-US" dirty="0"/>
          </a:p>
        </p:txBody>
      </p:sp>
      <p:sp>
        <p:nvSpPr>
          <p:cNvPr id="5" name="Date Placeholder 4"/>
          <p:cNvSpPr>
            <a:spLocks noGrp="1"/>
          </p:cNvSpPr>
          <p:nvPr>
            <p:ph type="dt" idx="1"/>
          </p:nvPr>
        </p:nvSpPr>
        <p:spPr/>
        <p:txBody>
          <a:bodyPr/>
          <a:lstStyle/>
          <a:p>
            <a:fld id="{8D35C32B-10D1-1447-A35B-280119DE9D12}" type="datetime3">
              <a:rPr lang="en-GB" smtClean="0"/>
              <a:pPr/>
              <a:t>10 September, 2019</a:t>
            </a:fld>
            <a:endParaRPr lang="en-US" dirty="0"/>
          </a:p>
        </p:txBody>
      </p:sp>
    </p:spTree>
    <p:extLst>
      <p:ext uri="{BB962C8B-B14F-4D97-AF65-F5344CB8AC3E}">
        <p14:creationId xmlns:p14="http://schemas.microsoft.com/office/powerpoint/2010/main" val="3305534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GB" dirty="0"/>
          </a:p>
        </p:txBody>
      </p:sp>
      <p:sp>
        <p:nvSpPr>
          <p:cNvPr id="4" name="Header Placeholder 3"/>
          <p:cNvSpPr>
            <a:spLocks noGrp="1"/>
          </p:cNvSpPr>
          <p:nvPr>
            <p:ph type="hdr" sz="quarter"/>
          </p:nvPr>
        </p:nvSpPr>
        <p:spPr/>
        <p:txBody>
          <a:bodyPr/>
          <a:lstStyle/>
          <a:p>
            <a:r>
              <a:rPr lang="en-US"/>
              <a:t>Name of presentation</a:t>
            </a:r>
            <a:endParaRPr lang="en-US" dirty="0"/>
          </a:p>
        </p:txBody>
      </p:sp>
      <p:sp>
        <p:nvSpPr>
          <p:cNvPr id="5" name="Date Placeholder 4"/>
          <p:cNvSpPr>
            <a:spLocks noGrp="1"/>
          </p:cNvSpPr>
          <p:nvPr>
            <p:ph type="dt" idx="1"/>
          </p:nvPr>
        </p:nvSpPr>
        <p:spPr/>
        <p:txBody>
          <a:bodyPr/>
          <a:lstStyle/>
          <a:p>
            <a:fld id="{8D35C32B-10D1-1447-A35B-280119DE9D12}" type="datetime3">
              <a:rPr lang="en-GB" smtClean="0"/>
              <a:pPr/>
              <a:t>10 September, 2019</a:t>
            </a:fld>
            <a:endParaRPr lang="en-US" dirty="0"/>
          </a:p>
        </p:txBody>
      </p:sp>
    </p:spTree>
    <p:extLst>
      <p:ext uri="{BB962C8B-B14F-4D97-AF65-F5344CB8AC3E}">
        <p14:creationId xmlns:p14="http://schemas.microsoft.com/office/powerpoint/2010/main" val="4240341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GB" sz="1200" kern="1200" dirty="0">
                <a:solidFill>
                  <a:schemeClr val="tx1"/>
                </a:solidFill>
                <a:effectLst/>
                <a:latin typeface="+mn-lt"/>
                <a:ea typeface="+mn-ea"/>
                <a:cs typeface="+mn-cs"/>
              </a:rPr>
              <a:t>To conclude this project, there are some strengths I’ve already mentioned as the integration and good functionality and some attempts to generalization as well, and also some limitations.</a:t>
            </a:r>
          </a:p>
          <a:p>
            <a:r>
              <a:rPr lang="en-GB" sz="1200" kern="1200" dirty="0">
                <a:solidFill>
                  <a:schemeClr val="tx1"/>
                </a:solidFill>
                <a:effectLst/>
                <a:latin typeface="+mn-lt"/>
                <a:ea typeface="+mn-ea"/>
                <a:cs typeface="+mn-cs"/>
              </a:rPr>
              <a:t>Like the General tool is not actually complete and accessible and there is no more test on the general cases like the industrial problems.</a:t>
            </a:r>
          </a:p>
          <a:p>
            <a:r>
              <a:rPr lang="en-GB" sz="1200" kern="1200" dirty="0">
                <a:solidFill>
                  <a:schemeClr val="tx1"/>
                </a:solidFill>
                <a:effectLst/>
                <a:latin typeface="+mn-lt"/>
                <a:ea typeface="+mn-ea"/>
                <a:cs typeface="+mn-cs"/>
              </a:rPr>
              <a:t>And the tools needs Further Generalization and Further automation in reading .geo file and body approximation. The future work of </a:t>
            </a:r>
          </a:p>
          <a:p>
            <a:r>
              <a:rPr lang="en-GB" sz="1200" kern="1200" dirty="0">
                <a:solidFill>
                  <a:schemeClr val="tx1"/>
                </a:solidFill>
                <a:effectLst/>
                <a:latin typeface="+mn-lt"/>
                <a:ea typeface="+mn-ea"/>
                <a:cs typeface="+mn-cs"/>
              </a:rPr>
              <a:t>	Generalization and test are on aspects like: adapted to</a:t>
            </a:r>
          </a:p>
          <a:p>
            <a:r>
              <a:rPr lang="en-GB" sz="1200" kern="1200" dirty="0">
                <a:solidFill>
                  <a:schemeClr val="tx1"/>
                </a:solidFill>
                <a:effectLst/>
                <a:latin typeface="+mn-lt"/>
                <a:ea typeface="+mn-ea"/>
                <a:cs typeface="+mn-cs"/>
              </a:rPr>
              <a:t>	1). The bluff body with non-circular transverse shape (3D, 2D done but without tests).</a:t>
            </a:r>
          </a:p>
          <a:p>
            <a:r>
              <a:rPr lang="en-GB" sz="1200" kern="1200" dirty="0">
                <a:solidFill>
                  <a:schemeClr val="tx1"/>
                </a:solidFill>
                <a:effectLst/>
                <a:latin typeface="+mn-lt"/>
                <a:ea typeface="+mn-ea"/>
                <a:cs typeface="+mn-cs"/>
              </a:rPr>
              <a:t>	2). The bluff body with various transverse shape along the body length(3D).</a:t>
            </a:r>
          </a:p>
          <a:p>
            <a:endParaRPr lang="en-GB" dirty="0"/>
          </a:p>
        </p:txBody>
      </p:sp>
      <p:sp>
        <p:nvSpPr>
          <p:cNvPr id="4" name="Header Placeholder 3"/>
          <p:cNvSpPr>
            <a:spLocks noGrp="1"/>
          </p:cNvSpPr>
          <p:nvPr>
            <p:ph type="hdr" sz="quarter"/>
          </p:nvPr>
        </p:nvSpPr>
        <p:spPr/>
        <p:txBody>
          <a:bodyPr/>
          <a:lstStyle/>
          <a:p>
            <a:r>
              <a:rPr lang="en-US"/>
              <a:t>Name of presentation</a:t>
            </a:r>
            <a:endParaRPr lang="en-US" dirty="0"/>
          </a:p>
        </p:txBody>
      </p:sp>
      <p:sp>
        <p:nvSpPr>
          <p:cNvPr id="5" name="Date Placeholder 4"/>
          <p:cNvSpPr>
            <a:spLocks noGrp="1"/>
          </p:cNvSpPr>
          <p:nvPr>
            <p:ph type="dt" idx="1"/>
          </p:nvPr>
        </p:nvSpPr>
        <p:spPr/>
        <p:txBody>
          <a:bodyPr/>
          <a:lstStyle/>
          <a:p>
            <a:fld id="{8D35C32B-10D1-1447-A35B-280119DE9D12}" type="datetime3">
              <a:rPr lang="en-GB" smtClean="0"/>
              <a:pPr/>
              <a:t>10 September, 2019</a:t>
            </a:fld>
            <a:endParaRPr lang="en-US" dirty="0"/>
          </a:p>
        </p:txBody>
      </p:sp>
    </p:spTree>
    <p:extLst>
      <p:ext uri="{BB962C8B-B14F-4D97-AF65-F5344CB8AC3E}">
        <p14:creationId xmlns:p14="http://schemas.microsoft.com/office/powerpoint/2010/main" val="2777102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Today I will go through the project in 5 sections: firstly, an introduction of the project objectives, then some necessary context and motivation to give a background of the industrial problem, next along the work flow to explain the methodology and implementation, finally to some results with analysis and conclusions of this project.</a:t>
            </a:r>
          </a:p>
          <a:p>
            <a:endParaRPr lang="en-GB" dirty="0"/>
          </a:p>
        </p:txBody>
      </p:sp>
      <p:sp>
        <p:nvSpPr>
          <p:cNvPr id="4" name="Header Placeholder 3"/>
          <p:cNvSpPr>
            <a:spLocks noGrp="1"/>
          </p:cNvSpPr>
          <p:nvPr>
            <p:ph type="hdr" sz="quarter"/>
          </p:nvPr>
        </p:nvSpPr>
        <p:spPr/>
        <p:txBody>
          <a:bodyPr/>
          <a:lstStyle/>
          <a:p>
            <a:r>
              <a:rPr lang="en-US"/>
              <a:t>Name of presentation</a:t>
            </a:r>
            <a:endParaRPr lang="en-US" dirty="0"/>
          </a:p>
        </p:txBody>
      </p:sp>
      <p:sp>
        <p:nvSpPr>
          <p:cNvPr id="5" name="Date Placeholder 4"/>
          <p:cNvSpPr>
            <a:spLocks noGrp="1"/>
          </p:cNvSpPr>
          <p:nvPr>
            <p:ph type="dt" idx="1"/>
          </p:nvPr>
        </p:nvSpPr>
        <p:spPr/>
        <p:txBody>
          <a:bodyPr/>
          <a:lstStyle/>
          <a:p>
            <a:fld id="{8D35C32B-10D1-1447-A35B-280119DE9D12}" type="datetime3">
              <a:rPr lang="en-GB" smtClean="0"/>
              <a:pPr/>
              <a:t>10 September, 2019</a:t>
            </a:fld>
            <a:endParaRPr lang="en-US" dirty="0"/>
          </a:p>
        </p:txBody>
      </p:sp>
    </p:spTree>
    <p:extLst>
      <p:ext uri="{BB962C8B-B14F-4D97-AF65-F5344CB8AC3E}">
        <p14:creationId xmlns:p14="http://schemas.microsoft.com/office/powerpoint/2010/main" val="4136638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GB" sz="1200" kern="1200" dirty="0">
                <a:solidFill>
                  <a:schemeClr val="tx1"/>
                </a:solidFill>
                <a:effectLst/>
                <a:latin typeface="+mn-lt"/>
                <a:ea typeface="+mn-ea"/>
                <a:cs typeface="+mn-cs"/>
              </a:rPr>
              <a:t>The proposed work in this project is related to a research project between Imperial College and BP to evaluate the advanced CFD codes IC-FERST developed in Imperial College by Applied Modelling and Computation Group (AMCG). The IC-FERST, </a:t>
            </a:r>
            <a:r>
              <a:rPr lang="en-GB" sz="1200" b="1" kern="1200" dirty="0">
                <a:solidFill>
                  <a:schemeClr val="tx1"/>
                </a:solidFill>
                <a:effectLst/>
                <a:latin typeface="+mn-lt"/>
                <a:ea typeface="+mn-ea"/>
                <a:cs typeface="+mn-cs"/>
              </a:rPr>
              <a:t>Imperial College Finite Element Reservoir Simulator (IC-FERST)</a:t>
            </a:r>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It is a general-purpose code for simulating multiphase flow and transport in some complex geological problems; also some turbulent flow modelling issues.</a:t>
            </a:r>
          </a:p>
          <a:p>
            <a:r>
              <a:rPr lang="en-GB" sz="1200" kern="1200" dirty="0">
                <a:solidFill>
                  <a:schemeClr val="tx1"/>
                </a:solidFill>
                <a:effectLst/>
                <a:latin typeface="+mn-lt"/>
                <a:ea typeface="+mn-ea"/>
                <a:cs typeface="+mn-cs"/>
              </a:rPr>
              <a:t>And it is Based on an open-source CFD code Fluidity, using the Control-Volume Finite Element methods, dynamic unstructured mesh optimization and already be parallelized using MPI.</a:t>
            </a:r>
          </a:p>
          <a:p>
            <a:endParaRPr lang="en-GB" dirty="0"/>
          </a:p>
        </p:txBody>
      </p:sp>
      <p:sp>
        <p:nvSpPr>
          <p:cNvPr id="4" name="Header Placeholder 3"/>
          <p:cNvSpPr>
            <a:spLocks noGrp="1"/>
          </p:cNvSpPr>
          <p:nvPr>
            <p:ph type="hdr" sz="quarter"/>
          </p:nvPr>
        </p:nvSpPr>
        <p:spPr/>
        <p:txBody>
          <a:bodyPr/>
          <a:lstStyle/>
          <a:p>
            <a:r>
              <a:rPr lang="en-US"/>
              <a:t>Name of presentation</a:t>
            </a:r>
            <a:endParaRPr lang="en-US" dirty="0"/>
          </a:p>
        </p:txBody>
      </p:sp>
      <p:sp>
        <p:nvSpPr>
          <p:cNvPr id="5" name="Date Placeholder 4"/>
          <p:cNvSpPr>
            <a:spLocks noGrp="1"/>
          </p:cNvSpPr>
          <p:nvPr>
            <p:ph type="dt" idx="1"/>
          </p:nvPr>
        </p:nvSpPr>
        <p:spPr/>
        <p:txBody>
          <a:bodyPr/>
          <a:lstStyle/>
          <a:p>
            <a:fld id="{8D35C32B-10D1-1447-A35B-280119DE9D12}" type="datetime3">
              <a:rPr lang="en-GB" smtClean="0"/>
              <a:pPr/>
              <a:t>10 September, 2019</a:t>
            </a:fld>
            <a:endParaRPr lang="en-US" dirty="0"/>
          </a:p>
        </p:txBody>
      </p:sp>
    </p:spTree>
    <p:extLst>
      <p:ext uri="{BB962C8B-B14F-4D97-AF65-F5344CB8AC3E}">
        <p14:creationId xmlns:p14="http://schemas.microsoft.com/office/powerpoint/2010/main" val="2004681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After CFD simulations, to analyse the simulation results, it comes to the stage post-processing. A traditional visualisation platform is </a:t>
            </a:r>
            <a:r>
              <a:rPr lang="en-GB" sz="1200" kern="1200" dirty="0" err="1">
                <a:solidFill>
                  <a:schemeClr val="tx1"/>
                </a:solidFill>
                <a:effectLst/>
                <a:latin typeface="+mn-lt"/>
                <a:ea typeface="+mn-ea"/>
                <a:cs typeface="+mn-cs"/>
              </a:rPr>
              <a:t>ParaView</a:t>
            </a:r>
            <a:r>
              <a:rPr lang="en-GB" sz="1200" kern="1200" dirty="0">
                <a:solidFill>
                  <a:schemeClr val="tx1"/>
                </a:solidFill>
                <a:effectLst/>
                <a:latin typeface="+mn-lt"/>
                <a:ea typeface="+mn-ea"/>
                <a:cs typeface="+mn-cs"/>
              </a:rPr>
              <a:t>. There are some useful filters for the data visualisation, but it needs to be implemented on GUI, the graphical user interface.</a:t>
            </a:r>
          </a:p>
          <a:p>
            <a:endParaRPr lang="en-GB" dirty="0"/>
          </a:p>
        </p:txBody>
      </p:sp>
      <p:sp>
        <p:nvSpPr>
          <p:cNvPr id="4" name="Header Placeholder 3"/>
          <p:cNvSpPr>
            <a:spLocks noGrp="1"/>
          </p:cNvSpPr>
          <p:nvPr>
            <p:ph type="hdr" sz="quarter"/>
          </p:nvPr>
        </p:nvSpPr>
        <p:spPr/>
        <p:txBody>
          <a:bodyPr/>
          <a:lstStyle/>
          <a:p>
            <a:r>
              <a:rPr lang="en-US"/>
              <a:t>Name of presentation</a:t>
            </a:r>
            <a:endParaRPr lang="en-US" dirty="0"/>
          </a:p>
        </p:txBody>
      </p:sp>
      <p:sp>
        <p:nvSpPr>
          <p:cNvPr id="5" name="Date Placeholder 4"/>
          <p:cNvSpPr>
            <a:spLocks noGrp="1"/>
          </p:cNvSpPr>
          <p:nvPr>
            <p:ph type="dt" idx="1"/>
          </p:nvPr>
        </p:nvSpPr>
        <p:spPr/>
        <p:txBody>
          <a:bodyPr/>
          <a:lstStyle/>
          <a:p>
            <a:fld id="{8D35C32B-10D1-1447-A35B-280119DE9D12}" type="datetime3">
              <a:rPr lang="en-GB" smtClean="0"/>
              <a:pPr/>
              <a:t>10 September, 2019</a:t>
            </a:fld>
            <a:endParaRPr lang="en-US" dirty="0"/>
          </a:p>
        </p:txBody>
      </p:sp>
    </p:spTree>
    <p:extLst>
      <p:ext uri="{BB962C8B-B14F-4D97-AF65-F5344CB8AC3E}">
        <p14:creationId xmlns:p14="http://schemas.microsoft.com/office/powerpoint/2010/main" val="3785486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GB" sz="1200" kern="1200" dirty="0">
                <a:solidFill>
                  <a:schemeClr val="tx1"/>
                </a:solidFill>
                <a:effectLst/>
                <a:latin typeface="+mn-lt"/>
                <a:ea typeface="+mn-ea"/>
                <a:cs typeface="+mn-cs"/>
              </a:rPr>
              <a:t>And that is what I try to change and develop in this project: it is the main objective here: the Integration of IC-FERST and post-processing tools using Python scripts. </a:t>
            </a:r>
          </a:p>
          <a:p>
            <a:r>
              <a:rPr lang="en-GB" sz="1200" kern="1200" dirty="0">
                <a:solidFill>
                  <a:schemeClr val="tx1"/>
                </a:solidFill>
                <a:effectLst/>
                <a:latin typeface="+mn-lt"/>
                <a:ea typeface="+mn-ea"/>
                <a:cs typeface="+mn-cs"/>
              </a:rPr>
              <a:t>The integrated tool aims to implement similar functions as </a:t>
            </a:r>
            <a:r>
              <a:rPr lang="en-GB" sz="1200" kern="1200" dirty="0" err="1">
                <a:solidFill>
                  <a:schemeClr val="tx1"/>
                </a:solidFill>
                <a:effectLst/>
                <a:latin typeface="+mn-lt"/>
                <a:ea typeface="+mn-ea"/>
                <a:cs typeface="+mn-cs"/>
              </a:rPr>
              <a:t>Paraview</a:t>
            </a:r>
            <a:r>
              <a:rPr lang="en-GB" sz="1200" kern="1200" dirty="0">
                <a:solidFill>
                  <a:schemeClr val="tx1"/>
                </a:solidFill>
                <a:effectLst/>
                <a:latin typeface="+mn-lt"/>
                <a:ea typeface="+mn-ea"/>
                <a:cs typeface="+mn-cs"/>
              </a:rPr>
              <a:t> filters in scripts, due to further commercial application in HPC context of industry partner’s preference, and to more convenience and efficiency of analysing and testing purposes. This development is based on the circumstance of prepared .geo, .</a:t>
            </a:r>
            <a:r>
              <a:rPr lang="en-GB" sz="1200" kern="1200" dirty="0" err="1">
                <a:solidFill>
                  <a:schemeClr val="tx1"/>
                </a:solidFill>
                <a:effectLst/>
                <a:latin typeface="+mn-lt"/>
                <a:ea typeface="+mn-ea"/>
                <a:cs typeface="+mn-cs"/>
              </a:rPr>
              <a:t>msh</a:t>
            </a:r>
            <a:r>
              <a:rPr lang="en-GB" sz="1200" kern="1200" dirty="0">
                <a:solidFill>
                  <a:schemeClr val="tx1"/>
                </a:solidFill>
                <a:effectLst/>
                <a:latin typeface="+mn-lt"/>
                <a:ea typeface="+mn-ea"/>
                <a:cs typeface="+mn-cs"/>
              </a:rPr>
              <a:t> and .</a:t>
            </a:r>
            <a:r>
              <a:rPr lang="en-GB" sz="1200" kern="1200" dirty="0" err="1">
                <a:solidFill>
                  <a:schemeClr val="tx1"/>
                </a:solidFill>
                <a:effectLst/>
                <a:latin typeface="+mn-lt"/>
                <a:ea typeface="+mn-ea"/>
                <a:cs typeface="+mn-cs"/>
              </a:rPr>
              <a:t>mpml</a:t>
            </a:r>
            <a:r>
              <a:rPr lang="en-GB" sz="1200" kern="1200" dirty="0">
                <a:solidFill>
                  <a:schemeClr val="tx1"/>
                </a:solidFill>
                <a:effectLst/>
                <a:latin typeface="+mn-lt"/>
                <a:ea typeface="+mn-ea"/>
                <a:cs typeface="+mn-cs"/>
              </a:rPr>
              <a:t> file which means the pre-processing is done.</a:t>
            </a:r>
          </a:p>
          <a:p>
            <a:endParaRPr lang="en-GB" dirty="0"/>
          </a:p>
        </p:txBody>
      </p:sp>
      <p:sp>
        <p:nvSpPr>
          <p:cNvPr id="4" name="Header Placeholder 3"/>
          <p:cNvSpPr>
            <a:spLocks noGrp="1"/>
          </p:cNvSpPr>
          <p:nvPr>
            <p:ph type="hdr" sz="quarter"/>
          </p:nvPr>
        </p:nvSpPr>
        <p:spPr/>
        <p:txBody>
          <a:bodyPr/>
          <a:lstStyle/>
          <a:p>
            <a:r>
              <a:rPr lang="en-US"/>
              <a:t>Name of presentation</a:t>
            </a:r>
            <a:endParaRPr lang="en-US" dirty="0"/>
          </a:p>
        </p:txBody>
      </p:sp>
      <p:sp>
        <p:nvSpPr>
          <p:cNvPr id="5" name="Date Placeholder 4"/>
          <p:cNvSpPr>
            <a:spLocks noGrp="1"/>
          </p:cNvSpPr>
          <p:nvPr>
            <p:ph type="dt" idx="1"/>
          </p:nvPr>
        </p:nvSpPr>
        <p:spPr/>
        <p:txBody>
          <a:bodyPr/>
          <a:lstStyle/>
          <a:p>
            <a:fld id="{8D35C32B-10D1-1447-A35B-280119DE9D12}" type="datetime3">
              <a:rPr lang="en-GB" smtClean="0"/>
              <a:pPr/>
              <a:t>10 September, 2019</a:t>
            </a:fld>
            <a:endParaRPr lang="en-US" dirty="0"/>
          </a:p>
        </p:txBody>
      </p:sp>
    </p:spTree>
    <p:extLst>
      <p:ext uri="{BB962C8B-B14F-4D97-AF65-F5344CB8AC3E}">
        <p14:creationId xmlns:p14="http://schemas.microsoft.com/office/powerpoint/2010/main" val="1718935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GB" sz="1200" kern="1200" dirty="0">
                <a:solidFill>
                  <a:schemeClr val="tx1"/>
                </a:solidFill>
                <a:effectLst/>
                <a:latin typeface="+mn-lt"/>
                <a:ea typeface="+mn-ea"/>
                <a:cs typeface="+mn-cs"/>
              </a:rPr>
              <a:t>To the motivation of this project, there is a example of engineering problem about the </a:t>
            </a:r>
            <a:r>
              <a:rPr lang="en-GB" sz="1200" b="1" kern="1200" dirty="0">
                <a:solidFill>
                  <a:schemeClr val="tx1"/>
                </a:solidFill>
                <a:effectLst/>
                <a:latin typeface="+mn-lt"/>
                <a:ea typeface="+mn-ea"/>
                <a:cs typeface="+mn-cs"/>
              </a:rPr>
              <a:t>Blowout Preventer B.O.P</a:t>
            </a:r>
            <a:r>
              <a:rPr lang="en-GB" sz="1200" kern="1200" dirty="0">
                <a:solidFill>
                  <a:schemeClr val="tx1"/>
                </a:solidFill>
                <a:effectLst/>
                <a:latin typeface="+mn-lt"/>
                <a:ea typeface="+mn-ea"/>
                <a:cs typeface="+mn-cs"/>
              </a:rPr>
              <a:t> in </a:t>
            </a:r>
            <a:r>
              <a:rPr lang="en-GB" sz="1200" kern="1200" dirty="0" err="1">
                <a:solidFill>
                  <a:schemeClr val="tx1"/>
                </a:solidFill>
                <a:effectLst/>
                <a:latin typeface="+mn-lt"/>
                <a:ea typeface="+mn-ea"/>
                <a:cs typeface="+mn-cs"/>
              </a:rPr>
              <a:t>deepwater</a:t>
            </a:r>
            <a:r>
              <a:rPr lang="en-GB" sz="1200" kern="1200" dirty="0">
                <a:solidFill>
                  <a:schemeClr val="tx1"/>
                </a:solidFill>
                <a:effectLst/>
                <a:latin typeface="+mn-lt"/>
                <a:ea typeface="+mn-ea"/>
                <a:cs typeface="+mn-cs"/>
              </a:rPr>
              <a:t> as the picture shown here. B.O.P is a mechanical device used to seal, control and monitor oil and gas wells to prevent blowouts. When it is in the underwater condition, it can be approximated as a bluff body, like a cylinder, and this case has similar patterns as the classic benchmark case </a:t>
            </a:r>
            <a:r>
              <a:rPr lang="en-GB" sz="1200" b="1" kern="1200" dirty="0">
                <a:solidFill>
                  <a:schemeClr val="tx1"/>
                </a:solidFill>
                <a:effectLst/>
                <a:latin typeface="+mn-lt"/>
                <a:ea typeface="+mn-ea"/>
                <a:cs typeface="+mn-cs"/>
              </a:rPr>
              <a:t>Flow Past a Cylinder (FPC) in a turbulence condition</a:t>
            </a:r>
            <a:r>
              <a:rPr lang="en-GB" sz="1200" kern="1200" dirty="0">
                <a:solidFill>
                  <a:schemeClr val="tx1"/>
                </a:solidFill>
                <a:effectLst/>
                <a:latin typeface="+mn-lt"/>
                <a:ea typeface="+mn-ea"/>
                <a:cs typeface="+mn-cs"/>
              </a:rPr>
              <a:t>. </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To find out and quantify the conditions that the B.O.P suffered, I reviewed some literature about FPC.</a:t>
            </a:r>
          </a:p>
          <a:p>
            <a:r>
              <a:rPr lang="en-GB" sz="1200" kern="1200" dirty="0">
                <a:solidFill>
                  <a:schemeClr val="tx1"/>
                </a:solidFill>
                <a:effectLst/>
                <a:latin typeface="+mn-lt"/>
                <a:ea typeface="+mn-ea"/>
                <a:cs typeface="+mn-cs"/>
              </a:rPr>
              <a:t>In the FPC case, the dimensionless value Reynolds number, which is related to the flow velocity( the u in the expression), has important influences on the flow patterns like the picture. As many research work is about flow at the important lower sub-critical value Reynolds number 3900, here I choose those experimental research results at this value to be the theoretical basis.</a:t>
            </a:r>
          </a:p>
        </p:txBody>
      </p:sp>
      <p:sp>
        <p:nvSpPr>
          <p:cNvPr id="4" name="Header Placeholder 3"/>
          <p:cNvSpPr>
            <a:spLocks noGrp="1"/>
          </p:cNvSpPr>
          <p:nvPr>
            <p:ph type="hdr" sz="quarter"/>
          </p:nvPr>
        </p:nvSpPr>
        <p:spPr/>
        <p:txBody>
          <a:bodyPr/>
          <a:lstStyle/>
          <a:p>
            <a:r>
              <a:rPr lang="en-US"/>
              <a:t>Name of presentation</a:t>
            </a:r>
            <a:endParaRPr lang="en-US" dirty="0"/>
          </a:p>
        </p:txBody>
      </p:sp>
      <p:sp>
        <p:nvSpPr>
          <p:cNvPr id="5" name="Date Placeholder 4"/>
          <p:cNvSpPr>
            <a:spLocks noGrp="1"/>
          </p:cNvSpPr>
          <p:nvPr>
            <p:ph type="dt" idx="1"/>
          </p:nvPr>
        </p:nvSpPr>
        <p:spPr/>
        <p:txBody>
          <a:bodyPr/>
          <a:lstStyle/>
          <a:p>
            <a:fld id="{8D35C32B-10D1-1447-A35B-280119DE9D12}" type="datetime3">
              <a:rPr lang="en-GB" smtClean="0"/>
              <a:pPr/>
              <a:t>10 September, 2019</a:t>
            </a:fld>
            <a:endParaRPr lang="en-US" dirty="0"/>
          </a:p>
        </p:txBody>
      </p:sp>
    </p:spTree>
    <p:extLst>
      <p:ext uri="{BB962C8B-B14F-4D97-AF65-F5344CB8AC3E}">
        <p14:creationId xmlns:p14="http://schemas.microsoft.com/office/powerpoint/2010/main" val="1584506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GB" sz="1200" kern="1200" dirty="0">
                <a:solidFill>
                  <a:schemeClr val="tx1"/>
                </a:solidFill>
                <a:effectLst/>
                <a:latin typeface="+mn-lt"/>
                <a:ea typeface="+mn-ea"/>
                <a:cs typeface="+mn-cs"/>
              </a:rPr>
              <a:t>From the literature, there are several important quantities in analysing the FPC. As these 3 pictures shown, there are velocities along the flow centreline, and the velocities in the transverse profiles in different region at the wake, and the drag coefficient along the body surface.</a:t>
            </a:r>
          </a:p>
          <a:p>
            <a:r>
              <a:rPr lang="en-GB" sz="1200" kern="1200" dirty="0">
                <a:solidFill>
                  <a:schemeClr val="tx1"/>
                </a:solidFill>
                <a:effectLst/>
                <a:latin typeface="+mn-lt"/>
                <a:ea typeface="+mn-ea"/>
                <a:cs typeface="+mn-cs"/>
              </a:rPr>
              <a:t>Here, the velocities chosen are the streamwise </a:t>
            </a:r>
            <a:r>
              <a:rPr lang="en-GB" sz="1200" kern="1200" dirty="0" err="1">
                <a:solidFill>
                  <a:schemeClr val="tx1"/>
                </a:solidFill>
                <a:effectLst/>
                <a:latin typeface="+mn-lt"/>
                <a:ea typeface="+mn-ea"/>
                <a:cs typeface="+mn-cs"/>
              </a:rPr>
              <a:t>velo</a:t>
            </a:r>
            <a:r>
              <a:rPr lang="en-GB" sz="1200" kern="1200" dirty="0">
                <a:solidFill>
                  <a:schemeClr val="tx1"/>
                </a:solidFill>
                <a:effectLst/>
                <a:latin typeface="+mn-lt"/>
                <a:ea typeface="+mn-ea"/>
                <a:cs typeface="+mn-cs"/>
              </a:rPr>
              <a:t> in centreline, streamwise and cross-stream </a:t>
            </a:r>
            <a:r>
              <a:rPr lang="en-GB" sz="1200" kern="1200" dirty="0" err="1">
                <a:solidFill>
                  <a:schemeClr val="tx1"/>
                </a:solidFill>
                <a:effectLst/>
                <a:latin typeface="+mn-lt"/>
                <a:ea typeface="+mn-ea"/>
                <a:cs typeface="+mn-cs"/>
              </a:rPr>
              <a:t>velo</a:t>
            </a:r>
            <a:r>
              <a:rPr lang="en-GB" sz="1200" kern="1200" dirty="0">
                <a:solidFill>
                  <a:schemeClr val="tx1"/>
                </a:solidFill>
                <a:effectLst/>
                <a:latin typeface="+mn-lt"/>
                <a:ea typeface="+mn-ea"/>
                <a:cs typeface="+mn-cs"/>
              </a:rPr>
              <a:t> in wake transverse profile, the drag coefficient in pressure expression which is called pressure coefficient.</a:t>
            </a:r>
          </a:p>
          <a:p>
            <a:endParaRPr lang="en-GB" dirty="0"/>
          </a:p>
        </p:txBody>
      </p:sp>
      <p:sp>
        <p:nvSpPr>
          <p:cNvPr id="4" name="Header Placeholder 3"/>
          <p:cNvSpPr>
            <a:spLocks noGrp="1"/>
          </p:cNvSpPr>
          <p:nvPr>
            <p:ph type="hdr" sz="quarter"/>
          </p:nvPr>
        </p:nvSpPr>
        <p:spPr/>
        <p:txBody>
          <a:bodyPr/>
          <a:lstStyle/>
          <a:p>
            <a:r>
              <a:rPr lang="en-US"/>
              <a:t>Name of presentation</a:t>
            </a:r>
            <a:endParaRPr lang="en-US" dirty="0"/>
          </a:p>
        </p:txBody>
      </p:sp>
      <p:sp>
        <p:nvSpPr>
          <p:cNvPr id="5" name="Date Placeholder 4"/>
          <p:cNvSpPr>
            <a:spLocks noGrp="1"/>
          </p:cNvSpPr>
          <p:nvPr>
            <p:ph type="dt" idx="1"/>
          </p:nvPr>
        </p:nvSpPr>
        <p:spPr/>
        <p:txBody>
          <a:bodyPr/>
          <a:lstStyle/>
          <a:p>
            <a:fld id="{8D35C32B-10D1-1447-A35B-280119DE9D12}" type="datetime3">
              <a:rPr lang="en-GB" smtClean="0"/>
              <a:pPr/>
              <a:t>10 September, 2019</a:t>
            </a:fld>
            <a:endParaRPr lang="en-US" dirty="0"/>
          </a:p>
        </p:txBody>
      </p:sp>
    </p:spTree>
    <p:extLst>
      <p:ext uri="{BB962C8B-B14F-4D97-AF65-F5344CB8AC3E}">
        <p14:creationId xmlns:p14="http://schemas.microsoft.com/office/powerpoint/2010/main" val="1158727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GB" sz="1200" kern="1200" dirty="0">
                <a:solidFill>
                  <a:schemeClr val="tx1"/>
                </a:solidFill>
                <a:effectLst/>
                <a:latin typeface="+mn-lt"/>
                <a:ea typeface="+mn-ea"/>
                <a:cs typeface="+mn-cs"/>
              </a:rPr>
              <a:t>After the context, the development in this project is like this flow chart. Based on the objectives, it </a:t>
            </a:r>
            <a:r>
              <a:rPr lang="en-GB" sz="1200" kern="1200" dirty="0" err="1">
                <a:solidFill>
                  <a:schemeClr val="tx1"/>
                </a:solidFill>
                <a:effectLst/>
                <a:latin typeface="+mn-lt"/>
                <a:ea typeface="+mn-ea"/>
                <a:cs typeface="+mn-cs"/>
              </a:rPr>
              <a:t>begined</a:t>
            </a:r>
            <a:r>
              <a:rPr lang="en-GB" sz="1200" kern="1200" dirty="0">
                <a:solidFill>
                  <a:schemeClr val="tx1"/>
                </a:solidFill>
                <a:effectLst/>
                <a:latin typeface="+mn-lt"/>
                <a:ea typeface="+mn-ea"/>
                <a:cs typeface="+mn-cs"/>
              </a:rPr>
              <a:t> with some code units for each function, then is the integration and tests in every stage to a draft tool. With the FPC 2D and 3D test cases, there are some comparison to the experimental results for benchmarking </a:t>
            </a:r>
            <a:r>
              <a:rPr lang="en-GB" sz="1200" kern="1200">
                <a:solidFill>
                  <a:schemeClr val="tx1"/>
                </a:solidFill>
                <a:effectLst/>
                <a:latin typeface="+mn-lt"/>
                <a:ea typeface="+mn-ea"/>
                <a:cs typeface="+mn-cs"/>
              </a:rPr>
              <a:t>and for testing </a:t>
            </a:r>
            <a:r>
              <a:rPr lang="en-GB" sz="1200" kern="1200" dirty="0">
                <a:solidFill>
                  <a:schemeClr val="tx1"/>
                </a:solidFill>
                <a:effectLst/>
                <a:latin typeface="+mn-lt"/>
                <a:ea typeface="+mn-ea"/>
                <a:cs typeface="+mn-cs"/>
              </a:rPr>
              <a:t>its functionality.</a:t>
            </a:r>
          </a:p>
          <a:p>
            <a:r>
              <a:rPr lang="en-GB" sz="1200" kern="1200" dirty="0">
                <a:solidFill>
                  <a:schemeClr val="tx1"/>
                </a:solidFill>
                <a:effectLst/>
                <a:latin typeface="+mn-lt"/>
                <a:ea typeface="+mn-ea"/>
                <a:cs typeface="+mn-cs"/>
              </a:rPr>
              <a:t>I will go over this work flow in the rest of this presentation, as the objectives of the code, unit tests, integrated test, benchmarking test and the 3D test results.</a:t>
            </a:r>
          </a:p>
          <a:p>
            <a:endParaRPr lang="en-GB" dirty="0"/>
          </a:p>
        </p:txBody>
      </p:sp>
      <p:sp>
        <p:nvSpPr>
          <p:cNvPr id="4" name="Header Placeholder 3"/>
          <p:cNvSpPr>
            <a:spLocks noGrp="1"/>
          </p:cNvSpPr>
          <p:nvPr>
            <p:ph type="hdr" sz="quarter"/>
          </p:nvPr>
        </p:nvSpPr>
        <p:spPr/>
        <p:txBody>
          <a:bodyPr/>
          <a:lstStyle/>
          <a:p>
            <a:r>
              <a:rPr lang="en-US"/>
              <a:t>Name of presentation</a:t>
            </a:r>
            <a:endParaRPr lang="en-US" dirty="0"/>
          </a:p>
        </p:txBody>
      </p:sp>
      <p:sp>
        <p:nvSpPr>
          <p:cNvPr id="5" name="Date Placeholder 4"/>
          <p:cNvSpPr>
            <a:spLocks noGrp="1"/>
          </p:cNvSpPr>
          <p:nvPr>
            <p:ph type="dt" idx="1"/>
          </p:nvPr>
        </p:nvSpPr>
        <p:spPr/>
        <p:txBody>
          <a:bodyPr/>
          <a:lstStyle/>
          <a:p>
            <a:fld id="{8D35C32B-10D1-1447-A35B-280119DE9D12}" type="datetime3">
              <a:rPr lang="en-GB" smtClean="0"/>
              <a:pPr/>
              <a:t>10 September, 2019</a:t>
            </a:fld>
            <a:endParaRPr lang="en-US" dirty="0"/>
          </a:p>
        </p:txBody>
      </p:sp>
    </p:spTree>
    <p:extLst>
      <p:ext uri="{BB962C8B-B14F-4D97-AF65-F5344CB8AC3E}">
        <p14:creationId xmlns:p14="http://schemas.microsoft.com/office/powerpoint/2010/main" val="2589848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r>
              <a:rPr lang="en-GB" sz="1200" kern="1200" dirty="0">
                <a:solidFill>
                  <a:schemeClr val="tx1"/>
                </a:solidFill>
                <a:effectLst/>
                <a:latin typeface="+mn-lt"/>
                <a:ea typeface="+mn-ea"/>
                <a:cs typeface="+mn-cs"/>
              </a:rPr>
              <a:t>As I mentioned before in the existing ecosystem of IC-FERST, see the flow chart here, the main objective is the integration code. There are 3 main objectives of this code:</a:t>
            </a:r>
          </a:p>
          <a:p>
            <a:r>
              <a:rPr lang="en-GB" sz="1200" kern="1200" dirty="0">
                <a:solidFill>
                  <a:schemeClr val="tx1"/>
                </a:solidFill>
                <a:effectLst/>
                <a:latin typeface="+mn-lt"/>
                <a:ea typeface="+mn-ea"/>
                <a:cs typeface="+mn-cs"/>
              </a:rPr>
              <a:t>1) Run the simulation and get output files; (run the .</a:t>
            </a:r>
            <a:r>
              <a:rPr lang="en-GB" sz="1200" kern="1200" dirty="0" err="1">
                <a:solidFill>
                  <a:schemeClr val="tx1"/>
                </a:solidFill>
                <a:effectLst/>
                <a:latin typeface="+mn-lt"/>
                <a:ea typeface="+mn-ea"/>
                <a:cs typeface="+mn-cs"/>
              </a:rPr>
              <a:t>mpml</a:t>
            </a:r>
            <a:r>
              <a:rPr lang="en-GB" sz="1200" kern="1200" dirty="0">
                <a:solidFill>
                  <a:schemeClr val="tx1"/>
                </a:solidFill>
                <a:effectLst/>
                <a:latin typeface="+mn-lt"/>
                <a:ea typeface="+mn-ea"/>
                <a:cs typeface="+mn-cs"/>
              </a:rPr>
              <a:t> file with .geo and .</a:t>
            </a:r>
            <a:r>
              <a:rPr lang="en-GB" sz="1200" kern="1200" dirty="0" err="1">
                <a:solidFill>
                  <a:schemeClr val="tx1"/>
                </a:solidFill>
                <a:effectLst/>
                <a:latin typeface="+mn-lt"/>
                <a:ea typeface="+mn-ea"/>
                <a:cs typeface="+mn-cs"/>
              </a:rPr>
              <a:t>msh</a:t>
            </a:r>
            <a:r>
              <a:rPr lang="en-GB" sz="1200" kern="1200" dirty="0">
                <a:solidFill>
                  <a:schemeClr val="tx1"/>
                </a:solidFill>
                <a:effectLst/>
                <a:latin typeface="+mn-lt"/>
                <a:ea typeface="+mn-ea"/>
                <a:cs typeface="+mn-cs"/>
              </a:rPr>
              <a:t>)</a:t>
            </a:r>
          </a:p>
          <a:p>
            <a:r>
              <a:rPr lang="en-GB" sz="1200" kern="1200" dirty="0">
                <a:solidFill>
                  <a:schemeClr val="tx1"/>
                </a:solidFill>
                <a:effectLst/>
                <a:latin typeface="+mn-lt"/>
                <a:ea typeface="+mn-ea"/>
                <a:cs typeface="+mn-cs"/>
              </a:rPr>
              <a:t>2) Read data from output and implement filters to process the data;</a:t>
            </a:r>
          </a:p>
          <a:p>
            <a:r>
              <a:rPr lang="en-GB" sz="1200" kern="1200" dirty="0">
                <a:solidFill>
                  <a:schemeClr val="tx1"/>
                </a:solidFill>
                <a:effectLst/>
                <a:latin typeface="+mn-lt"/>
                <a:ea typeface="+mn-ea"/>
                <a:cs typeface="+mn-cs"/>
              </a:rPr>
              <a:t>3) Plotting the data after filters.</a:t>
            </a:r>
          </a:p>
          <a:p>
            <a:r>
              <a:rPr lang="en-GB" sz="1200" kern="1200" dirty="0">
                <a:solidFill>
                  <a:schemeClr val="tx1"/>
                </a:solidFill>
                <a:effectLst/>
                <a:latin typeface="+mn-lt"/>
                <a:ea typeface="+mn-ea"/>
                <a:cs typeface="+mn-cs"/>
              </a:rPr>
              <a:t>For these 3 objectives, I created 3 classes for each corresponding purpose. They are 1) class simulation(), 2) class filters(), 3) class plotting().</a:t>
            </a:r>
          </a:p>
          <a:p>
            <a:r>
              <a:rPr lang="en-GB" sz="1200" kern="1200" dirty="0">
                <a:solidFill>
                  <a:schemeClr val="tx1"/>
                </a:solidFill>
                <a:effectLst/>
                <a:latin typeface="+mn-lt"/>
                <a:ea typeface="+mn-ea"/>
                <a:cs typeface="+mn-cs"/>
              </a:rPr>
              <a:t>And the libraries used in the code are: </a:t>
            </a:r>
            <a:r>
              <a:rPr lang="en-GB" sz="1200" kern="1200" dirty="0" err="1">
                <a:solidFill>
                  <a:schemeClr val="tx1"/>
                </a:solidFill>
                <a:effectLst/>
                <a:latin typeface="+mn-lt"/>
                <a:ea typeface="+mn-ea"/>
                <a:cs typeface="+mn-cs"/>
              </a:rPr>
              <a:t>vtk</a:t>
            </a:r>
            <a:r>
              <a:rPr lang="en-GB" sz="1200" kern="1200" dirty="0">
                <a:solidFill>
                  <a:schemeClr val="tx1"/>
                </a:solidFill>
                <a:effectLst/>
                <a:latin typeface="+mn-lt"/>
                <a:ea typeface="+mn-ea"/>
                <a:cs typeface="+mn-cs"/>
              </a:rPr>
              <a:t> – reading (p)</a:t>
            </a:r>
            <a:r>
              <a:rPr lang="en-GB" sz="1200" kern="1200" dirty="0" err="1">
                <a:solidFill>
                  <a:schemeClr val="tx1"/>
                </a:solidFill>
                <a:effectLst/>
                <a:latin typeface="+mn-lt"/>
                <a:ea typeface="+mn-ea"/>
                <a:cs typeface="+mn-cs"/>
              </a:rPr>
              <a:t>vtu</a:t>
            </a:r>
            <a:r>
              <a:rPr lang="en-GB" sz="1200" kern="1200" dirty="0">
                <a:solidFill>
                  <a:schemeClr val="tx1"/>
                </a:solidFill>
                <a:effectLst/>
                <a:latin typeface="+mn-lt"/>
                <a:ea typeface="+mn-ea"/>
                <a:cs typeface="+mn-cs"/>
              </a:rPr>
              <a:t>, </a:t>
            </a:r>
            <a:r>
              <a:rPr lang="en-GB" sz="1200" kern="1200" dirty="0" err="1">
                <a:solidFill>
                  <a:schemeClr val="tx1"/>
                </a:solidFill>
                <a:effectLst/>
                <a:latin typeface="+mn-lt"/>
                <a:ea typeface="+mn-ea"/>
                <a:cs typeface="+mn-cs"/>
              </a:rPr>
              <a:t>numpy</a:t>
            </a:r>
            <a:r>
              <a:rPr lang="en-GB" sz="1200" kern="1200" dirty="0">
                <a:solidFill>
                  <a:schemeClr val="tx1"/>
                </a:solidFill>
                <a:effectLst/>
                <a:latin typeface="+mn-lt"/>
                <a:ea typeface="+mn-ea"/>
                <a:cs typeface="+mn-cs"/>
              </a:rPr>
              <a:t> – processing data in arrays, matplotlib – plotting figures.</a:t>
            </a:r>
          </a:p>
          <a:p>
            <a:endParaRPr lang="en-GB" dirty="0"/>
          </a:p>
        </p:txBody>
      </p:sp>
      <p:sp>
        <p:nvSpPr>
          <p:cNvPr id="4" name="Header Placeholder 3"/>
          <p:cNvSpPr>
            <a:spLocks noGrp="1"/>
          </p:cNvSpPr>
          <p:nvPr>
            <p:ph type="hdr" sz="quarter"/>
          </p:nvPr>
        </p:nvSpPr>
        <p:spPr/>
        <p:txBody>
          <a:bodyPr/>
          <a:lstStyle/>
          <a:p>
            <a:r>
              <a:rPr lang="en-US"/>
              <a:t>Name of presentation</a:t>
            </a:r>
            <a:endParaRPr lang="en-US" dirty="0"/>
          </a:p>
        </p:txBody>
      </p:sp>
      <p:sp>
        <p:nvSpPr>
          <p:cNvPr id="5" name="Date Placeholder 4"/>
          <p:cNvSpPr>
            <a:spLocks noGrp="1"/>
          </p:cNvSpPr>
          <p:nvPr>
            <p:ph type="dt" idx="1"/>
          </p:nvPr>
        </p:nvSpPr>
        <p:spPr/>
        <p:txBody>
          <a:bodyPr/>
          <a:lstStyle/>
          <a:p>
            <a:fld id="{8D35C32B-10D1-1447-A35B-280119DE9D12}" type="datetime3">
              <a:rPr lang="en-GB" smtClean="0"/>
              <a:pPr/>
              <a:t>10 September, 2019</a:t>
            </a:fld>
            <a:endParaRPr lang="en-US" dirty="0"/>
          </a:p>
        </p:txBody>
      </p:sp>
    </p:spTree>
    <p:extLst>
      <p:ext uri="{BB962C8B-B14F-4D97-AF65-F5344CB8AC3E}">
        <p14:creationId xmlns:p14="http://schemas.microsoft.com/office/powerpoint/2010/main" val="1518609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no imag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2957124"/>
            <a:ext cx="6400800" cy="453385"/>
          </a:xfrm>
        </p:spPr>
        <p:txBody>
          <a:bodyPr/>
          <a:lstStyle>
            <a:lvl1pPr marL="0" indent="0" algn="l">
              <a:buNone/>
              <a:defRPr sz="2400">
                <a:solidFill>
                  <a:srgbClr val="00000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13" name="Title 12"/>
          <p:cNvSpPr>
            <a:spLocks noGrp="1"/>
          </p:cNvSpPr>
          <p:nvPr>
            <p:ph type="title"/>
          </p:nvPr>
        </p:nvSpPr>
        <p:spPr>
          <a:xfrm>
            <a:off x="457200" y="1572517"/>
            <a:ext cx="8229600" cy="857250"/>
          </a:xfrm>
        </p:spPr>
        <p:txBody>
          <a:bodyPr/>
          <a:lstStyle>
            <a:lvl1pPr algn="l">
              <a:defRPr sz="4000" b="0">
                <a:solidFill>
                  <a:srgbClr val="003E74"/>
                </a:solidFill>
              </a:defRPr>
            </a:lvl1pPr>
          </a:lstStyle>
          <a:p>
            <a:r>
              <a:rPr lang="en-GB" dirty="0"/>
              <a:t>Click to edit Master title style</a:t>
            </a:r>
            <a:endParaRPr lang="en-US" dirty="0"/>
          </a:p>
        </p:txBody>
      </p:sp>
      <p:sp>
        <p:nvSpPr>
          <p:cNvPr id="10" name="Text Placeholder 9"/>
          <p:cNvSpPr>
            <a:spLocks noGrp="1"/>
          </p:cNvSpPr>
          <p:nvPr>
            <p:ph type="body" sz="quarter" idx="11" hasCustomPrompt="1"/>
          </p:nvPr>
        </p:nvSpPr>
        <p:spPr>
          <a:xfrm>
            <a:off x="457200" y="3955186"/>
            <a:ext cx="6400800" cy="254858"/>
          </a:xfrm>
        </p:spPr>
        <p:txBody>
          <a:bodyPr/>
          <a:lstStyle>
            <a:lvl1pPr marL="0" indent="0" algn="l">
              <a:buNone/>
              <a:defRPr sz="1200" baseline="0">
                <a:solidFill>
                  <a:srgbClr val="9D9D9D"/>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a:t>Click to edit author name</a:t>
            </a:r>
            <a:endParaRPr lang="en-US" dirty="0"/>
          </a:p>
        </p:txBody>
      </p:sp>
      <p:sp>
        <p:nvSpPr>
          <p:cNvPr id="9"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a:t>Click to edit presentation title</a:t>
            </a:r>
            <a:endParaRPr lang="en-US" dirty="0"/>
          </a:p>
        </p:txBody>
      </p:sp>
      <p:sp>
        <p:nvSpPr>
          <p:cNvPr id="11"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a:t>Click to add the date</a:t>
            </a:r>
          </a:p>
        </p:txBody>
      </p:sp>
    </p:spTree>
    <p:extLst>
      <p:ext uri="{BB962C8B-B14F-4D97-AF65-F5344CB8AC3E}">
        <p14:creationId xmlns:p14="http://schemas.microsoft.com/office/powerpoint/2010/main" val="37180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3082581"/>
            <a:ext cx="3711608" cy="718386"/>
          </a:xfrm>
        </p:spPr>
        <p:txBody>
          <a:bodyPr/>
          <a:lstStyle>
            <a:lvl1pPr marL="0" indent="0" algn="l">
              <a:buNone/>
              <a:defRPr sz="2400">
                <a:solidFill>
                  <a:srgbClr val="000000"/>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
        <p:nvSpPr>
          <p:cNvPr id="4" name="Title 12"/>
          <p:cNvSpPr>
            <a:spLocks noGrp="1"/>
          </p:cNvSpPr>
          <p:nvPr>
            <p:ph type="title"/>
          </p:nvPr>
        </p:nvSpPr>
        <p:spPr>
          <a:xfrm>
            <a:off x="457200" y="1159487"/>
            <a:ext cx="3711608" cy="1615001"/>
          </a:xfrm>
        </p:spPr>
        <p:txBody>
          <a:bodyPr/>
          <a:lstStyle>
            <a:lvl1pPr>
              <a:defRPr sz="4000" b="0">
                <a:solidFill>
                  <a:srgbClr val="003E74"/>
                </a:solidFill>
              </a:defRPr>
            </a:lvl1pPr>
          </a:lstStyle>
          <a:p>
            <a:r>
              <a:rPr lang="en-GB" dirty="0"/>
              <a:t>Click to edit Master title style</a:t>
            </a:r>
            <a:endParaRPr lang="en-US" dirty="0"/>
          </a:p>
        </p:txBody>
      </p:sp>
      <p:sp>
        <p:nvSpPr>
          <p:cNvPr id="5" name="Text Placeholder 9"/>
          <p:cNvSpPr>
            <a:spLocks noGrp="1"/>
          </p:cNvSpPr>
          <p:nvPr>
            <p:ph type="body" sz="quarter" idx="11" hasCustomPrompt="1"/>
          </p:nvPr>
        </p:nvSpPr>
        <p:spPr>
          <a:xfrm>
            <a:off x="457200" y="4118513"/>
            <a:ext cx="3601176" cy="254858"/>
          </a:xfrm>
        </p:spPr>
        <p:txBody>
          <a:bodyPr/>
          <a:lstStyle>
            <a:lvl1pPr marL="0" indent="0" algn="l">
              <a:buNone/>
              <a:defRPr sz="1200" baseline="0">
                <a:solidFill>
                  <a:srgbClr val="9D9D9D"/>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GB" dirty="0"/>
              <a:t>Click to edit author name</a:t>
            </a:r>
            <a:endParaRPr lang="en-US" dirty="0"/>
          </a:p>
        </p:txBody>
      </p:sp>
      <p:sp>
        <p:nvSpPr>
          <p:cNvPr id="7" name="Picture Placeholder 6"/>
          <p:cNvSpPr>
            <a:spLocks noGrp="1"/>
          </p:cNvSpPr>
          <p:nvPr>
            <p:ph type="pic" sz="quarter" idx="12"/>
          </p:nvPr>
        </p:nvSpPr>
        <p:spPr>
          <a:xfrm>
            <a:off x="4756151" y="1159669"/>
            <a:ext cx="3930650" cy="3213702"/>
          </a:xfrm>
        </p:spPr>
        <p:txBody>
          <a:bodyPr/>
          <a:lstStyle>
            <a:lvl1pPr>
              <a:buClr>
                <a:srgbClr val="0085CA"/>
              </a:buClr>
              <a:defRPr/>
            </a:lvl1pPr>
          </a:lstStyle>
          <a:p>
            <a:endParaRPr lang="en-US" dirty="0"/>
          </a:p>
        </p:txBody>
      </p:sp>
      <p:sp>
        <p:nvSpPr>
          <p:cNvPr id="11"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a:t>Click to edit presentation title</a:t>
            </a:r>
            <a:endParaRPr lang="en-US" dirty="0"/>
          </a:p>
        </p:txBody>
      </p:sp>
      <p:sp>
        <p:nvSpPr>
          <p:cNvPr id="12" name="Text Placeholder 3"/>
          <p:cNvSpPr>
            <a:spLocks noGrp="1"/>
          </p:cNvSpPr>
          <p:nvPr>
            <p:ph type="body" sz="quarter" idx="13"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a:t>Click to add the date</a:t>
            </a:r>
          </a:p>
        </p:txBody>
      </p:sp>
    </p:spTree>
    <p:extLst>
      <p:ext uri="{BB962C8B-B14F-4D97-AF65-F5344CB8AC3E}">
        <p14:creationId xmlns:p14="http://schemas.microsoft.com/office/powerpoint/2010/main" val="1372030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GB" dirty="0"/>
              <a:t>Click to edit Master title style</a:t>
            </a:r>
            <a:endParaRPr lang="en-US" dirty="0"/>
          </a:p>
        </p:txBody>
      </p:sp>
      <p:sp>
        <p:nvSpPr>
          <p:cNvPr id="3" name="Content Placeholder 2"/>
          <p:cNvSpPr>
            <a:spLocks noGrp="1"/>
          </p:cNvSpPr>
          <p:nvPr>
            <p:ph idx="1"/>
          </p:nvPr>
        </p:nvSpPr>
        <p:spPr>
          <a:xfrm>
            <a:off x="457200" y="1759936"/>
            <a:ext cx="8229600" cy="2613435"/>
          </a:xfrm>
        </p:spPr>
        <p:txBody>
          <a:bodyPr/>
          <a:lstStyle>
            <a:lvl1pPr>
              <a:buClr>
                <a:srgbClr val="0085CA"/>
              </a:buClr>
              <a:defRPr/>
            </a:lvl1pPr>
            <a:lvl2pPr>
              <a:buClr>
                <a:srgbClr val="0085CA"/>
              </a:buClr>
              <a:defRPr/>
            </a:lvl2pPr>
            <a:lvl3pPr>
              <a:buClr>
                <a:srgbClr val="0085CA"/>
              </a:buClr>
              <a:defRPr sz="1200"/>
            </a:lvl3pPr>
            <a:lvl4pPr>
              <a:buClr>
                <a:srgbClr val="0085CA"/>
              </a:buClr>
              <a:defRPr sz="1200"/>
            </a:lvl4pPr>
            <a:lvl5pPr>
              <a:buClr>
                <a:srgbClr val="0085CA"/>
              </a:buClr>
              <a:defRPr sz="1200">
                <a:latin typeface="+mn-lt"/>
              </a:defRPr>
            </a:lvl5pPr>
            <a:lvl6pPr marL="2286000" indent="0">
              <a:buNone/>
              <a:defRPr sz="1400" baseline="0">
                <a:latin typeface="+mn-lt"/>
              </a:defRPr>
            </a:lvl6pPr>
            <a:lvl7pPr>
              <a:defRPr/>
            </a:lvl7pPr>
            <a:lvl8pPr>
              <a:defRPr/>
            </a:lvl8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a:t>Click to edit presentation title</a:t>
            </a:r>
            <a:endParaRPr lang="en-US" dirty="0"/>
          </a:p>
        </p:txBody>
      </p:sp>
      <p:sp>
        <p:nvSpPr>
          <p:cNvPr id="9"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a:t>Click to add the date</a:t>
            </a:r>
          </a:p>
        </p:txBody>
      </p:sp>
    </p:spTree>
    <p:extLst>
      <p:ext uri="{BB962C8B-B14F-4D97-AF65-F5344CB8AC3E}">
        <p14:creationId xmlns:p14="http://schemas.microsoft.com/office/powerpoint/2010/main" val="1569259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10" name="Content Placeholder 2"/>
          <p:cNvSpPr>
            <a:spLocks noGrp="1"/>
          </p:cNvSpPr>
          <p:nvPr>
            <p:ph idx="11"/>
          </p:nvPr>
        </p:nvSpPr>
        <p:spPr>
          <a:xfrm>
            <a:off x="457200" y="1759936"/>
            <a:ext cx="3950877" cy="2613435"/>
          </a:xfrm>
        </p:spPr>
        <p:txBody>
          <a:bodyPr/>
          <a:lstStyle>
            <a:lvl1pPr>
              <a:buClr>
                <a:srgbClr val="0085CA"/>
              </a:buClr>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Title 1"/>
          <p:cNvSpPr>
            <a:spLocks noGrp="1"/>
          </p:cNvSpPr>
          <p:nvPr>
            <p:ph type="title"/>
          </p:nvPr>
        </p:nvSpPr>
        <p:spPr/>
        <p:txBody>
          <a:bodyPr/>
          <a:lstStyle>
            <a:lvl1pPr>
              <a:defRPr sz="2400"/>
            </a:lvl1pPr>
          </a:lstStyle>
          <a:p>
            <a:r>
              <a:rPr lang="en-GB" dirty="0"/>
              <a:t>Click to edit Master title style</a:t>
            </a:r>
            <a:endParaRPr lang="en-US" dirty="0"/>
          </a:p>
        </p:txBody>
      </p:sp>
      <p:sp>
        <p:nvSpPr>
          <p:cNvPr id="12" name="Content Placeholder 2"/>
          <p:cNvSpPr>
            <a:spLocks noGrp="1"/>
          </p:cNvSpPr>
          <p:nvPr>
            <p:ph idx="12"/>
          </p:nvPr>
        </p:nvSpPr>
        <p:spPr>
          <a:xfrm>
            <a:off x="4735923" y="1759936"/>
            <a:ext cx="3950878" cy="2613435"/>
          </a:xfrm>
        </p:spPr>
        <p:txBody>
          <a:bodyPr/>
          <a:lstStyle>
            <a:lvl1pPr>
              <a:buClr>
                <a:srgbClr val="0085CA"/>
              </a:buClr>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3"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a:t>Click to edit presentation title</a:t>
            </a:r>
            <a:endParaRPr lang="en-US" dirty="0"/>
          </a:p>
        </p:txBody>
      </p:sp>
      <p:sp>
        <p:nvSpPr>
          <p:cNvPr id="14" name="Text Placeholder 3"/>
          <p:cNvSpPr>
            <a:spLocks noGrp="1"/>
          </p:cNvSpPr>
          <p:nvPr>
            <p:ph type="body" sz="quarter" idx="13"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a:t>Click to add the date</a:t>
            </a:r>
          </a:p>
        </p:txBody>
      </p:sp>
    </p:spTree>
    <p:extLst>
      <p:ext uri="{BB962C8B-B14F-4D97-AF65-F5344CB8AC3E}">
        <p14:creationId xmlns:p14="http://schemas.microsoft.com/office/powerpoint/2010/main" val="2622752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quote)">
    <p:spTree>
      <p:nvGrpSpPr>
        <p:cNvPr id="1" name=""/>
        <p:cNvGrpSpPr/>
        <p:nvPr/>
      </p:nvGrpSpPr>
      <p:grpSpPr>
        <a:xfrm>
          <a:off x="0" y="0"/>
          <a:ext cx="0" cy="0"/>
          <a:chOff x="0" y="0"/>
          <a:chExt cx="0" cy="0"/>
        </a:xfrm>
      </p:grpSpPr>
      <p:sp>
        <p:nvSpPr>
          <p:cNvPr id="3" name="Content Placeholder 2"/>
          <p:cNvSpPr>
            <a:spLocks noGrp="1"/>
          </p:cNvSpPr>
          <p:nvPr>
            <p:ph idx="11"/>
          </p:nvPr>
        </p:nvSpPr>
        <p:spPr>
          <a:xfrm>
            <a:off x="457200" y="1759936"/>
            <a:ext cx="3950877" cy="2613435"/>
          </a:xfrm>
        </p:spPr>
        <p:txBody>
          <a:bodyPr/>
          <a:lstStyle>
            <a:lvl1pPr>
              <a:buClr>
                <a:srgbClr val="0085CA"/>
              </a:buClr>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itle 1"/>
          <p:cNvSpPr>
            <a:spLocks noGrp="1"/>
          </p:cNvSpPr>
          <p:nvPr>
            <p:ph type="title"/>
          </p:nvPr>
        </p:nvSpPr>
        <p:spPr>
          <a:xfrm>
            <a:off x="457200" y="1115931"/>
            <a:ext cx="8229600" cy="380667"/>
          </a:xfrm>
        </p:spPr>
        <p:txBody>
          <a:bodyPr/>
          <a:lstStyle>
            <a:lvl1pPr>
              <a:defRPr sz="2400"/>
            </a:lvl1pPr>
          </a:lstStyle>
          <a:p>
            <a:r>
              <a:rPr lang="en-GB" dirty="0"/>
              <a:t>Click to edit Master title style</a:t>
            </a:r>
            <a:endParaRPr lang="en-US" dirty="0"/>
          </a:p>
        </p:txBody>
      </p:sp>
      <p:sp>
        <p:nvSpPr>
          <p:cNvPr id="6" name="Content Placeholder 2"/>
          <p:cNvSpPr>
            <a:spLocks noGrp="1"/>
          </p:cNvSpPr>
          <p:nvPr>
            <p:ph idx="12" hasCustomPrompt="1"/>
          </p:nvPr>
        </p:nvSpPr>
        <p:spPr>
          <a:xfrm>
            <a:off x="4735923" y="1759936"/>
            <a:ext cx="3950878" cy="1948997"/>
          </a:xfrm>
        </p:spPr>
        <p:txBody>
          <a:bodyPr/>
          <a:lstStyle>
            <a:lvl1pPr marL="0" indent="0">
              <a:buClr>
                <a:srgbClr val="0085CA"/>
              </a:buClr>
              <a:buNone/>
              <a:defRPr sz="2800" b="0" i="1" baseline="0">
                <a:solidFill>
                  <a:srgbClr val="003E74"/>
                </a:solidFill>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dirty="0"/>
              <a:t>“Click to add a quote”</a:t>
            </a:r>
            <a:endParaRPr lang="en-US" dirty="0"/>
          </a:p>
        </p:txBody>
      </p:sp>
      <p:sp>
        <p:nvSpPr>
          <p:cNvPr id="8" name="Text Placeholder 12"/>
          <p:cNvSpPr>
            <a:spLocks noGrp="1"/>
          </p:cNvSpPr>
          <p:nvPr>
            <p:ph type="body" sz="quarter" idx="14" hasCustomPrompt="1"/>
          </p:nvPr>
        </p:nvSpPr>
        <p:spPr>
          <a:xfrm>
            <a:off x="4735514" y="3890251"/>
            <a:ext cx="3951287" cy="483120"/>
          </a:xfrm>
        </p:spPr>
        <p:txBody>
          <a:bodyPr/>
          <a:lstStyle>
            <a:lvl1pPr marL="0" marR="0" indent="0" algn="l" defTabSz="457200" rtl="0" eaLnBrk="1" fontAlgn="auto" latinLnBrk="0" hangingPunct="1">
              <a:lnSpc>
                <a:spcPct val="100000"/>
              </a:lnSpc>
              <a:spcBef>
                <a:spcPct val="20000"/>
              </a:spcBef>
              <a:spcAft>
                <a:spcPts val="0"/>
              </a:spcAft>
              <a:buClr>
                <a:srgbClr val="0085CA"/>
              </a:buClr>
              <a:buSzTx/>
              <a:buFont typeface="Arial"/>
              <a:buNone/>
              <a:tabLst/>
              <a:defRPr sz="1200" baseline="0">
                <a:solidFill>
                  <a:srgbClr val="0085CA"/>
                </a:solidFill>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457200" rtl="0" eaLnBrk="1" fontAlgn="auto" latinLnBrk="0" hangingPunct="1">
              <a:lnSpc>
                <a:spcPct val="100000"/>
              </a:lnSpc>
              <a:spcBef>
                <a:spcPct val="20000"/>
              </a:spcBef>
              <a:spcAft>
                <a:spcPts val="0"/>
              </a:spcAft>
              <a:buClr>
                <a:srgbClr val="0085CA"/>
              </a:buClr>
              <a:buSzTx/>
              <a:buFont typeface="Arial"/>
              <a:buNone/>
              <a:tabLst/>
              <a:defRPr/>
            </a:pPr>
            <a:r>
              <a:rPr lang="en-GB" dirty="0"/>
              <a:t>Click to add quote attribution</a:t>
            </a:r>
            <a:endParaRPr lang="en-US" dirty="0"/>
          </a:p>
        </p:txBody>
      </p:sp>
      <p:sp>
        <p:nvSpPr>
          <p:cNvPr id="10"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a:t>Click to edit presentation title</a:t>
            </a:r>
            <a:endParaRPr lang="en-US" dirty="0"/>
          </a:p>
        </p:txBody>
      </p:sp>
      <p:sp>
        <p:nvSpPr>
          <p:cNvPr id="11" name="Text Placeholder 3"/>
          <p:cNvSpPr>
            <a:spLocks noGrp="1"/>
          </p:cNvSpPr>
          <p:nvPr>
            <p:ph type="body" sz="quarter" idx="15"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a:t>Click to add the date</a:t>
            </a:r>
          </a:p>
        </p:txBody>
      </p:sp>
    </p:spTree>
    <p:extLst>
      <p:ext uri="{BB962C8B-B14F-4D97-AF65-F5344CB8AC3E}">
        <p14:creationId xmlns:p14="http://schemas.microsoft.com/office/powerpoint/2010/main" val="3128024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two columns with image)">
    <p:spTree>
      <p:nvGrpSpPr>
        <p:cNvPr id="1" name=""/>
        <p:cNvGrpSpPr/>
        <p:nvPr/>
      </p:nvGrpSpPr>
      <p:grpSpPr>
        <a:xfrm>
          <a:off x="0" y="0"/>
          <a:ext cx="0" cy="0"/>
          <a:chOff x="0" y="0"/>
          <a:chExt cx="0" cy="0"/>
        </a:xfrm>
      </p:grpSpPr>
      <p:sp>
        <p:nvSpPr>
          <p:cNvPr id="3" name="Content Placeholder 2"/>
          <p:cNvSpPr>
            <a:spLocks noGrp="1"/>
          </p:cNvSpPr>
          <p:nvPr>
            <p:ph idx="11"/>
          </p:nvPr>
        </p:nvSpPr>
        <p:spPr>
          <a:xfrm>
            <a:off x="457200" y="1759936"/>
            <a:ext cx="3950877" cy="2613435"/>
          </a:xfrm>
        </p:spPr>
        <p:txBody>
          <a:bodyPr/>
          <a:lstStyle>
            <a:lvl1pPr>
              <a:buClr>
                <a:srgbClr val="0085CA"/>
              </a:buClr>
              <a:defRPr/>
            </a:lvl1pPr>
            <a:lvl2pPr>
              <a:buClr>
                <a:srgbClr val="0085CA"/>
              </a:buClr>
              <a:defRPr/>
            </a:lvl2pPr>
            <a:lvl3pPr>
              <a:buClr>
                <a:srgbClr val="0085CA"/>
              </a:buClr>
              <a:defRPr/>
            </a:lvl3pPr>
            <a:lvl4pPr>
              <a:buClr>
                <a:srgbClr val="0085CA"/>
              </a:buClr>
              <a:defRPr/>
            </a:lvl4pPr>
            <a:lvl5pPr>
              <a:buClr>
                <a:srgbClr val="0085CA"/>
              </a:buCl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itle 1"/>
          <p:cNvSpPr>
            <a:spLocks noGrp="1"/>
          </p:cNvSpPr>
          <p:nvPr>
            <p:ph type="title"/>
          </p:nvPr>
        </p:nvSpPr>
        <p:spPr>
          <a:xfrm>
            <a:off x="457200" y="1115931"/>
            <a:ext cx="8229600" cy="380667"/>
          </a:xfrm>
        </p:spPr>
        <p:txBody>
          <a:bodyPr/>
          <a:lstStyle>
            <a:lvl1pPr>
              <a:defRPr sz="2400"/>
            </a:lvl1pPr>
          </a:lstStyle>
          <a:p>
            <a:r>
              <a:rPr lang="en-GB" dirty="0"/>
              <a:t>Click to edit Master title style</a:t>
            </a:r>
            <a:endParaRPr lang="en-US" dirty="0"/>
          </a:p>
        </p:txBody>
      </p:sp>
      <p:sp>
        <p:nvSpPr>
          <p:cNvPr id="9" name="Picture Placeholder 8"/>
          <p:cNvSpPr>
            <a:spLocks noGrp="1"/>
          </p:cNvSpPr>
          <p:nvPr>
            <p:ph type="pic" sz="quarter" idx="13"/>
          </p:nvPr>
        </p:nvSpPr>
        <p:spPr>
          <a:xfrm>
            <a:off x="4735514" y="1759937"/>
            <a:ext cx="3951287" cy="1976608"/>
          </a:xfrm>
        </p:spPr>
        <p:txBody>
          <a:bodyPr/>
          <a:lstStyle>
            <a:lvl1pPr>
              <a:buClr>
                <a:srgbClr val="0085CA"/>
              </a:buClr>
              <a:defRPr/>
            </a:lvl1pPr>
          </a:lstStyle>
          <a:p>
            <a:endParaRPr lang="en-US" dirty="0"/>
          </a:p>
        </p:txBody>
      </p:sp>
      <p:sp>
        <p:nvSpPr>
          <p:cNvPr id="13" name="Text Placeholder 12"/>
          <p:cNvSpPr>
            <a:spLocks noGrp="1"/>
          </p:cNvSpPr>
          <p:nvPr>
            <p:ph type="body" sz="quarter" idx="14" hasCustomPrompt="1"/>
          </p:nvPr>
        </p:nvSpPr>
        <p:spPr>
          <a:xfrm>
            <a:off x="4735514" y="3942710"/>
            <a:ext cx="3951287" cy="427906"/>
          </a:xfrm>
        </p:spPr>
        <p:txBody>
          <a:bodyPr/>
          <a:lstStyle>
            <a:lvl1pPr marL="0" indent="0">
              <a:buNone/>
              <a:defRPr sz="1000">
                <a:solidFill>
                  <a:srgbClr val="9D9D9D"/>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Click to add caption</a:t>
            </a:r>
            <a:endParaRPr lang="en-US" dirty="0"/>
          </a:p>
        </p:txBody>
      </p:sp>
      <p:sp>
        <p:nvSpPr>
          <p:cNvPr id="8"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a:t>Click to edit presentation title</a:t>
            </a:r>
            <a:endParaRPr lang="en-US" dirty="0"/>
          </a:p>
        </p:txBody>
      </p:sp>
      <p:sp>
        <p:nvSpPr>
          <p:cNvPr id="11"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a:t>Click to add the date</a:t>
            </a:r>
          </a:p>
        </p:txBody>
      </p:sp>
    </p:spTree>
    <p:extLst>
      <p:ext uri="{BB962C8B-B14F-4D97-AF65-F5344CB8AC3E}">
        <p14:creationId xmlns:p14="http://schemas.microsoft.com/office/powerpoint/2010/main" val="847259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image/media and caption">
    <p:spTree>
      <p:nvGrpSpPr>
        <p:cNvPr id="1" name=""/>
        <p:cNvGrpSpPr/>
        <p:nvPr/>
      </p:nvGrpSpPr>
      <p:grpSpPr>
        <a:xfrm>
          <a:off x="0" y="0"/>
          <a:ext cx="0" cy="0"/>
          <a:chOff x="0" y="0"/>
          <a:chExt cx="0" cy="0"/>
        </a:xfrm>
      </p:grpSpPr>
      <p:sp>
        <p:nvSpPr>
          <p:cNvPr id="7" name="Picture Placeholder 8"/>
          <p:cNvSpPr>
            <a:spLocks noGrp="1"/>
          </p:cNvSpPr>
          <p:nvPr>
            <p:ph type="pic" sz="quarter" idx="13"/>
          </p:nvPr>
        </p:nvSpPr>
        <p:spPr>
          <a:xfrm>
            <a:off x="457200" y="1115931"/>
            <a:ext cx="8229601" cy="2639020"/>
          </a:xfrm>
        </p:spPr>
        <p:txBody>
          <a:bodyPr/>
          <a:lstStyle>
            <a:lvl1pPr>
              <a:buClr>
                <a:srgbClr val="0085CA"/>
              </a:buClr>
              <a:defRPr/>
            </a:lvl1pPr>
          </a:lstStyle>
          <a:p>
            <a:endParaRPr lang="en-US" dirty="0"/>
          </a:p>
        </p:txBody>
      </p:sp>
      <p:sp>
        <p:nvSpPr>
          <p:cNvPr id="9"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a:t>Click to edit presentation title</a:t>
            </a:r>
            <a:endParaRPr lang="en-US" dirty="0"/>
          </a:p>
        </p:txBody>
      </p:sp>
      <p:sp>
        <p:nvSpPr>
          <p:cNvPr id="11"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a:t>Click to add the date</a:t>
            </a:r>
          </a:p>
        </p:txBody>
      </p:sp>
      <p:sp>
        <p:nvSpPr>
          <p:cNvPr id="12" name="Text Placeholder 12"/>
          <p:cNvSpPr>
            <a:spLocks noGrp="1"/>
          </p:cNvSpPr>
          <p:nvPr>
            <p:ph type="body" sz="quarter" idx="14" hasCustomPrompt="1"/>
          </p:nvPr>
        </p:nvSpPr>
        <p:spPr>
          <a:xfrm>
            <a:off x="457200" y="3945465"/>
            <a:ext cx="3951287" cy="427906"/>
          </a:xfrm>
        </p:spPr>
        <p:txBody>
          <a:bodyPr/>
          <a:lstStyle>
            <a:lvl1pPr marL="0" indent="0">
              <a:buNone/>
              <a:defRPr sz="1000">
                <a:solidFill>
                  <a:srgbClr val="9D9D9D"/>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Click to add caption</a:t>
            </a:r>
            <a:endParaRPr lang="en-US" dirty="0"/>
          </a:p>
        </p:txBody>
      </p:sp>
    </p:spTree>
    <p:extLst>
      <p:ext uri="{BB962C8B-B14F-4D97-AF65-F5344CB8AC3E}">
        <p14:creationId xmlns:p14="http://schemas.microsoft.com/office/powerpoint/2010/main" val="3929557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ultiple images/media and caption">
    <p:spTree>
      <p:nvGrpSpPr>
        <p:cNvPr id="1" name=""/>
        <p:cNvGrpSpPr/>
        <p:nvPr/>
      </p:nvGrpSpPr>
      <p:grpSpPr>
        <a:xfrm>
          <a:off x="0" y="0"/>
          <a:ext cx="0" cy="0"/>
          <a:chOff x="0" y="0"/>
          <a:chExt cx="0" cy="0"/>
        </a:xfrm>
      </p:grpSpPr>
      <p:sp>
        <p:nvSpPr>
          <p:cNvPr id="5" name="Picture Placeholder 8"/>
          <p:cNvSpPr>
            <a:spLocks noGrp="1"/>
          </p:cNvSpPr>
          <p:nvPr>
            <p:ph type="pic" sz="quarter" idx="13"/>
          </p:nvPr>
        </p:nvSpPr>
        <p:spPr>
          <a:xfrm>
            <a:off x="457200" y="1115931"/>
            <a:ext cx="3951287" cy="2611410"/>
          </a:xfrm>
        </p:spPr>
        <p:txBody>
          <a:bodyPr/>
          <a:lstStyle>
            <a:lvl1pPr>
              <a:buClr>
                <a:srgbClr val="0085CA"/>
              </a:buClr>
              <a:defRPr/>
            </a:lvl1pPr>
          </a:lstStyle>
          <a:p>
            <a:endParaRPr lang="en-US" dirty="0"/>
          </a:p>
        </p:txBody>
      </p:sp>
      <p:sp>
        <p:nvSpPr>
          <p:cNvPr id="6" name="Text Placeholder 12"/>
          <p:cNvSpPr>
            <a:spLocks noGrp="1"/>
          </p:cNvSpPr>
          <p:nvPr>
            <p:ph type="body" sz="quarter" idx="14" hasCustomPrompt="1"/>
          </p:nvPr>
        </p:nvSpPr>
        <p:spPr>
          <a:xfrm>
            <a:off x="457200" y="3945465"/>
            <a:ext cx="3951287" cy="427906"/>
          </a:xfrm>
        </p:spPr>
        <p:txBody>
          <a:bodyPr/>
          <a:lstStyle>
            <a:lvl1pPr marL="0" indent="0">
              <a:buNone/>
              <a:defRPr sz="1000">
                <a:solidFill>
                  <a:srgbClr val="9D9D9D"/>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Click to add caption</a:t>
            </a:r>
            <a:endParaRPr lang="en-US" dirty="0"/>
          </a:p>
        </p:txBody>
      </p:sp>
      <p:sp>
        <p:nvSpPr>
          <p:cNvPr id="7" name="Picture Placeholder 8"/>
          <p:cNvSpPr>
            <a:spLocks noGrp="1"/>
          </p:cNvSpPr>
          <p:nvPr>
            <p:ph type="pic" sz="quarter" idx="15"/>
          </p:nvPr>
        </p:nvSpPr>
        <p:spPr>
          <a:xfrm>
            <a:off x="4735514" y="1115932"/>
            <a:ext cx="3951287" cy="1479401"/>
          </a:xfrm>
        </p:spPr>
        <p:txBody>
          <a:bodyPr/>
          <a:lstStyle>
            <a:lvl1pPr>
              <a:buClr>
                <a:srgbClr val="0085CA"/>
              </a:buClr>
              <a:defRPr/>
            </a:lvl1pPr>
          </a:lstStyle>
          <a:p>
            <a:endParaRPr lang="en-US" dirty="0"/>
          </a:p>
        </p:txBody>
      </p:sp>
      <p:sp>
        <p:nvSpPr>
          <p:cNvPr id="9" name="Picture Placeholder 8"/>
          <p:cNvSpPr>
            <a:spLocks noGrp="1"/>
          </p:cNvSpPr>
          <p:nvPr>
            <p:ph type="pic" sz="quarter" idx="16"/>
          </p:nvPr>
        </p:nvSpPr>
        <p:spPr>
          <a:xfrm>
            <a:off x="4735514" y="2816214"/>
            <a:ext cx="3951287" cy="1557158"/>
          </a:xfrm>
        </p:spPr>
        <p:txBody>
          <a:bodyPr/>
          <a:lstStyle>
            <a:lvl1pPr>
              <a:buClr>
                <a:srgbClr val="0085CA"/>
              </a:buClr>
              <a:defRPr/>
            </a:lvl1pPr>
          </a:lstStyle>
          <a:p>
            <a:endParaRPr lang="en-US" dirty="0"/>
          </a:p>
        </p:txBody>
      </p:sp>
      <p:sp>
        <p:nvSpPr>
          <p:cNvPr id="8"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a:t>Click to edit presentation title</a:t>
            </a:r>
            <a:endParaRPr lang="en-US" dirty="0"/>
          </a:p>
        </p:txBody>
      </p:sp>
      <p:sp>
        <p:nvSpPr>
          <p:cNvPr id="11"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a:t>Click to add the date</a:t>
            </a:r>
          </a:p>
        </p:txBody>
      </p:sp>
    </p:spTree>
    <p:extLst>
      <p:ext uri="{BB962C8B-B14F-4D97-AF65-F5344CB8AC3E}">
        <p14:creationId xmlns:p14="http://schemas.microsoft.com/office/powerpoint/2010/main" val="1250341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Text Placeholder 7"/>
          <p:cNvSpPr>
            <a:spLocks noGrp="1"/>
          </p:cNvSpPr>
          <p:nvPr>
            <p:ph type="body" sz="quarter" idx="10" hasCustomPrompt="1"/>
          </p:nvPr>
        </p:nvSpPr>
        <p:spPr>
          <a:xfrm>
            <a:off x="6553925" y="497144"/>
            <a:ext cx="2132875" cy="234218"/>
          </a:xfrm>
        </p:spPr>
        <p:txBody>
          <a:bodyPr/>
          <a:lstStyle>
            <a:lvl1pPr marL="0" indent="0" algn="r">
              <a:buNone/>
              <a:defRPr sz="10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dirty="0"/>
              <a:t>Click to edit presentation title</a:t>
            </a:r>
            <a:endParaRPr lang="en-US" dirty="0"/>
          </a:p>
        </p:txBody>
      </p:sp>
      <p:sp>
        <p:nvSpPr>
          <p:cNvPr id="7" name="Text Placeholder 3"/>
          <p:cNvSpPr>
            <a:spLocks noGrp="1"/>
          </p:cNvSpPr>
          <p:nvPr>
            <p:ph type="body" sz="quarter" idx="12" hasCustomPrompt="1"/>
          </p:nvPr>
        </p:nvSpPr>
        <p:spPr>
          <a:xfrm>
            <a:off x="7239941" y="738262"/>
            <a:ext cx="1446859" cy="192881"/>
          </a:xfrm>
        </p:spPr>
        <p:txBody>
          <a:bodyPr/>
          <a:lstStyle>
            <a:lvl1pPr marL="0" indent="0" algn="r">
              <a:buNone/>
              <a:defRPr sz="1000">
                <a:solidFill>
                  <a:srgbClr val="003E74"/>
                </a:solidFill>
              </a:defRPr>
            </a:lvl1pPr>
          </a:lstStyle>
          <a:p>
            <a:pPr lvl="0"/>
            <a:r>
              <a:rPr lang="en-US" dirty="0"/>
              <a:t>Click to add the date</a:t>
            </a:r>
          </a:p>
        </p:txBody>
      </p:sp>
    </p:spTree>
    <p:extLst>
      <p:ext uri="{BB962C8B-B14F-4D97-AF65-F5344CB8AC3E}">
        <p14:creationId xmlns:p14="http://schemas.microsoft.com/office/powerpoint/2010/main" val="406725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descr="College_Powerpoint_Background_16-9.png"/>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9135879" cy="5143500"/>
          </a:xfrm>
          <a:prstGeom prst="rect">
            <a:avLst/>
          </a:prstGeom>
        </p:spPr>
      </p:pic>
      <p:sp>
        <p:nvSpPr>
          <p:cNvPr id="3" name="Text Placeholder 2"/>
          <p:cNvSpPr>
            <a:spLocks noGrp="1"/>
          </p:cNvSpPr>
          <p:nvPr>
            <p:ph type="body" idx="1"/>
          </p:nvPr>
        </p:nvSpPr>
        <p:spPr>
          <a:xfrm>
            <a:off x="457200" y="1759936"/>
            <a:ext cx="8229600" cy="2613435"/>
          </a:xfrm>
          <a:prstGeom prst="rect">
            <a:avLst/>
          </a:prstGeom>
        </p:spPr>
        <p:txBody>
          <a:bodyPr vert="horz" lIns="0" tIns="0" rIns="0" bIns="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 name="Title Placeholder 1"/>
          <p:cNvSpPr>
            <a:spLocks noGrp="1"/>
          </p:cNvSpPr>
          <p:nvPr>
            <p:ph type="title"/>
          </p:nvPr>
        </p:nvSpPr>
        <p:spPr>
          <a:xfrm>
            <a:off x="457200" y="1115931"/>
            <a:ext cx="8229600" cy="380667"/>
          </a:xfrm>
          <a:prstGeom prst="rect">
            <a:avLst/>
          </a:prstGeom>
        </p:spPr>
        <p:txBody>
          <a:bodyPr vert="horz" lIns="0" tIns="45720" rIns="0" bIns="0" rtlCol="0" anchor="ctr">
            <a:noAutofit/>
          </a:bodyPr>
          <a:lstStyle/>
          <a:p>
            <a:r>
              <a:rPr lang="en-GB" dirty="0"/>
              <a:t>Click to edit Master title style</a:t>
            </a:r>
            <a:endParaRPr lang="en-US" dirty="0"/>
          </a:p>
        </p:txBody>
      </p:sp>
    </p:spTree>
    <p:extLst>
      <p:ext uri="{BB962C8B-B14F-4D97-AF65-F5344CB8AC3E}">
        <p14:creationId xmlns:p14="http://schemas.microsoft.com/office/powerpoint/2010/main" val="2585372813"/>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0" r:id="rId3"/>
    <p:sldLayoutId id="2147483652" r:id="rId4"/>
    <p:sldLayoutId id="2147483660" r:id="rId5"/>
    <p:sldLayoutId id="2147483657" r:id="rId6"/>
    <p:sldLayoutId id="2147483658" r:id="rId7"/>
    <p:sldLayoutId id="2147483659" r:id="rId8"/>
    <p:sldLayoutId id="2147483655" r:id="rId9"/>
  </p:sldLayoutIdLst>
  <p:hf hdr="0"/>
  <p:txStyles>
    <p:titleStyle>
      <a:lvl1pPr algn="l" defTabSz="457200" rtl="0" eaLnBrk="1" latinLnBrk="0" hangingPunct="1">
        <a:spcBef>
          <a:spcPct val="0"/>
        </a:spcBef>
        <a:buNone/>
        <a:defRPr sz="2400" b="1" kern="1200">
          <a:solidFill>
            <a:srgbClr val="0085CA"/>
          </a:solidFill>
          <a:latin typeface="Arial"/>
          <a:ea typeface="+mj-ea"/>
          <a:cs typeface="Arial"/>
        </a:defRPr>
      </a:lvl1pPr>
    </p:titleStyle>
    <p:body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ongzhen.li18@imperial.ac.u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sv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1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3.png"/><Relationship Id="rId11" Type="http://schemas.openxmlformats.org/officeDocument/2006/relationships/image" Target="../media/image8.png"/><Relationship Id="rId5" Type="http://schemas.openxmlformats.org/officeDocument/2006/relationships/image" Target="../media/image22.png"/><Relationship Id="rId10" Type="http://schemas.openxmlformats.org/officeDocument/2006/relationships/image" Target="../media/image210.png"/><Relationship Id="rId4" Type="http://schemas.openxmlformats.org/officeDocument/2006/relationships/image" Target="../media/image21.png"/><Relationship Id="rId9"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2" Type="http://schemas.openxmlformats.org/officeDocument/2006/relationships/hyperlink" Target="mailto:dongzhen.li18@imperial.ac.uk"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00.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57200" y="2957124"/>
            <a:ext cx="6400800" cy="687029"/>
          </a:xfrm>
        </p:spPr>
        <p:txBody>
          <a:bodyPr/>
          <a:lstStyle/>
          <a:p>
            <a:r>
              <a:rPr lang="en-GB" sz="1600" dirty="0">
                <a:latin typeface="Arial" panose="020B0604020202020204" pitchFamily="34" charset="0"/>
                <a:cs typeface="Arial" panose="020B0604020202020204" pitchFamily="34" charset="0"/>
              </a:rPr>
              <a:t>Dongzhen Li  </a:t>
            </a:r>
            <a:r>
              <a:rPr lang="en-GB" sz="1600" i="1" dirty="0">
                <a:latin typeface="Arial" panose="020B0604020202020204" pitchFamily="34" charset="0"/>
                <a:cs typeface="Arial" panose="020B0604020202020204" pitchFamily="34" charset="0"/>
              </a:rPr>
              <a:t>(CID: 01609749)</a:t>
            </a:r>
          </a:p>
          <a:p>
            <a:endParaRPr lang="en-GB" sz="400" i="1" dirty="0">
              <a:latin typeface="Arial" panose="020B0604020202020204" pitchFamily="34" charset="0"/>
              <a:cs typeface="Arial" panose="020B0604020202020204" pitchFamily="34" charset="0"/>
            </a:endParaRPr>
          </a:p>
          <a:p>
            <a:r>
              <a:rPr lang="en-GB" sz="1600" dirty="0">
                <a:latin typeface="Arial" panose="020B0604020202020204" pitchFamily="34" charset="0"/>
                <a:cs typeface="Arial" panose="020B0604020202020204" pitchFamily="34" charset="0"/>
              </a:rPr>
              <a:t>Supervisors/advisors: </a:t>
            </a:r>
            <a:r>
              <a:rPr lang="en-GB" sz="1600" dirty="0" err="1">
                <a:latin typeface="Arial" panose="020B0604020202020204" pitchFamily="34" charset="0"/>
                <a:cs typeface="Arial" panose="020B0604020202020204" pitchFamily="34" charset="0"/>
              </a:rPr>
              <a:t>Asiri</a:t>
            </a:r>
            <a:r>
              <a:rPr lang="en-GB" sz="1600" dirty="0">
                <a:latin typeface="Arial" panose="020B0604020202020204" pitchFamily="34" charset="0"/>
                <a:cs typeface="Arial" panose="020B0604020202020204" pitchFamily="34" charset="0"/>
              </a:rPr>
              <a:t> </a:t>
            </a:r>
            <a:r>
              <a:rPr lang="en-GB" sz="1600" dirty="0" err="1">
                <a:latin typeface="Arial" panose="020B0604020202020204" pitchFamily="34" charset="0"/>
                <a:cs typeface="Arial" panose="020B0604020202020204" pitchFamily="34" charset="0"/>
              </a:rPr>
              <a:t>Obeysekara</a:t>
            </a:r>
            <a:r>
              <a:rPr lang="en-GB" sz="1600" dirty="0">
                <a:latin typeface="Arial" panose="020B0604020202020204" pitchFamily="34" charset="0"/>
                <a:cs typeface="Arial" panose="020B0604020202020204" pitchFamily="34" charset="0"/>
              </a:rPr>
              <a:t>, Andre Nicolle, Chris Pain </a:t>
            </a:r>
          </a:p>
          <a:p>
            <a:endParaRPr lang="en-US" sz="1600" dirty="0"/>
          </a:p>
        </p:txBody>
      </p:sp>
      <p:sp>
        <p:nvSpPr>
          <p:cNvPr id="3" name="Title 2"/>
          <p:cNvSpPr>
            <a:spLocks noGrp="1"/>
          </p:cNvSpPr>
          <p:nvPr>
            <p:ph type="title"/>
          </p:nvPr>
        </p:nvSpPr>
        <p:spPr>
          <a:xfrm>
            <a:off x="457200" y="1336555"/>
            <a:ext cx="8229600" cy="1153728"/>
          </a:xfrm>
        </p:spPr>
        <p:txBody>
          <a:bodyPr/>
          <a:lstStyle/>
          <a:p>
            <a:r>
              <a:rPr lang="en-GB" sz="2400" dirty="0"/>
              <a:t>Integration of CFD Modelling Framework IC-FERST for Industrial Application in BP: </a:t>
            </a:r>
            <a:br>
              <a:rPr lang="en-GB" sz="2400" dirty="0"/>
            </a:br>
            <a:r>
              <a:rPr lang="en-GB" sz="2600" dirty="0"/>
              <a:t>Automation of pre- and post-processing using Python</a:t>
            </a:r>
            <a:endParaRPr lang="en-US" sz="2600" dirty="0"/>
          </a:p>
        </p:txBody>
      </p:sp>
      <p:sp>
        <p:nvSpPr>
          <p:cNvPr id="4" name="Text Placeholder 3"/>
          <p:cNvSpPr>
            <a:spLocks noGrp="1"/>
          </p:cNvSpPr>
          <p:nvPr>
            <p:ph type="body" sz="quarter" idx="11"/>
          </p:nvPr>
        </p:nvSpPr>
        <p:spPr>
          <a:xfrm>
            <a:off x="457200" y="3955185"/>
            <a:ext cx="6400800" cy="435279"/>
          </a:xfrm>
        </p:spPr>
        <p:txBody>
          <a:bodyPr/>
          <a:lstStyle/>
          <a:p>
            <a:r>
              <a:rPr lang="en-US" dirty="0"/>
              <a:t>Email: </a:t>
            </a:r>
            <a:r>
              <a:rPr lang="en-US" dirty="0">
                <a:hlinkClick r:id="rId3"/>
              </a:rPr>
              <a:t>dongzhen.li18@imperial.ac.uk</a:t>
            </a:r>
            <a:endParaRPr lang="en-US" dirty="0"/>
          </a:p>
          <a:p>
            <a:r>
              <a:rPr lang="en-US" dirty="0" err="1"/>
              <a:t>Github</a:t>
            </a:r>
            <a:r>
              <a:rPr lang="en-US" dirty="0"/>
              <a:t> alias: anitali555888</a:t>
            </a:r>
          </a:p>
          <a:p>
            <a:endParaRPr lang="en-US" dirty="0"/>
          </a:p>
        </p:txBody>
      </p:sp>
      <p:sp>
        <p:nvSpPr>
          <p:cNvPr id="5" name="Text Placeholder 4"/>
          <p:cNvSpPr>
            <a:spLocks noGrp="1"/>
          </p:cNvSpPr>
          <p:nvPr>
            <p:ph type="body" sz="quarter" idx="10"/>
          </p:nvPr>
        </p:nvSpPr>
        <p:spPr>
          <a:xfrm>
            <a:off x="6125135" y="497144"/>
            <a:ext cx="2561665" cy="234218"/>
          </a:xfrm>
        </p:spPr>
        <p:txBody>
          <a:bodyPr/>
          <a:lstStyle/>
          <a:p>
            <a:r>
              <a:rPr lang="en-US" dirty="0"/>
              <a:t>ACSE9 - Independent Research Project</a:t>
            </a:r>
          </a:p>
          <a:p>
            <a:endParaRPr lang="en-US" dirty="0"/>
          </a:p>
        </p:txBody>
      </p:sp>
      <p:sp>
        <p:nvSpPr>
          <p:cNvPr id="6" name="Text Placeholder 5"/>
          <p:cNvSpPr>
            <a:spLocks noGrp="1"/>
          </p:cNvSpPr>
          <p:nvPr>
            <p:ph type="body" sz="quarter" idx="12"/>
          </p:nvPr>
        </p:nvSpPr>
        <p:spPr/>
        <p:txBody>
          <a:bodyPr/>
          <a:lstStyle/>
          <a:p>
            <a:r>
              <a:rPr lang="en-US" dirty="0"/>
              <a:t>September 10, 2019</a:t>
            </a:r>
          </a:p>
          <a:p>
            <a:endParaRPr lang="en-US" dirty="0"/>
          </a:p>
        </p:txBody>
      </p:sp>
    </p:spTree>
    <p:extLst>
      <p:ext uri="{BB962C8B-B14F-4D97-AF65-F5344CB8AC3E}">
        <p14:creationId xmlns:p14="http://schemas.microsoft.com/office/powerpoint/2010/main" val="4058368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4" name="Text Placeholder 3"/>
          <p:cNvSpPr>
            <a:spLocks noGrp="1"/>
          </p:cNvSpPr>
          <p:nvPr>
            <p:ph type="body" sz="quarter" idx="10"/>
          </p:nvPr>
        </p:nvSpPr>
        <p:spPr/>
        <p:txBody>
          <a:bodyPr/>
          <a:lstStyle/>
          <a:p>
            <a:endParaRPr lang="en-US"/>
          </a:p>
        </p:txBody>
      </p:sp>
      <p:sp>
        <p:nvSpPr>
          <p:cNvPr id="5" name="Text Placeholder 4"/>
          <p:cNvSpPr>
            <a:spLocks noGrp="1"/>
          </p:cNvSpPr>
          <p:nvPr>
            <p:ph type="body" sz="quarter" idx="12"/>
          </p:nvPr>
        </p:nvSpPr>
        <p:spPr/>
        <p:txBody>
          <a:bodyPr/>
          <a:lstStyle/>
          <a:p>
            <a:r>
              <a:rPr lang="en-US" dirty="0"/>
              <a:t>8</a:t>
            </a:r>
          </a:p>
        </p:txBody>
      </p:sp>
      <p:sp>
        <p:nvSpPr>
          <p:cNvPr id="12" name="Content Placeholder 2">
            <a:extLst>
              <a:ext uri="{FF2B5EF4-FFF2-40B4-BE49-F238E27FC236}">
                <a16:creationId xmlns:a16="http://schemas.microsoft.com/office/drawing/2014/main" id="{B84C06D1-8FAC-4671-A6D3-CD65919345F9}"/>
              </a:ext>
            </a:extLst>
          </p:cNvPr>
          <p:cNvSpPr txBox="1">
            <a:spLocks/>
          </p:cNvSpPr>
          <p:nvPr/>
        </p:nvSpPr>
        <p:spPr>
          <a:xfrm>
            <a:off x="5208104" y="1211401"/>
            <a:ext cx="3478696" cy="380667"/>
          </a:xfrm>
          <a:prstGeom prst="rect">
            <a:avLst/>
          </a:prstGeom>
          <a:noFill/>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mn-lt"/>
                <a:ea typeface="+mn-ea"/>
                <a:cs typeface="Arial"/>
              </a:defRPr>
            </a:lvl5pPr>
            <a:lvl6pPr marL="2286000" indent="0" algn="l" defTabSz="457200" rtl="0" eaLnBrk="1" latinLnBrk="0" hangingPunct="1">
              <a:spcBef>
                <a:spcPct val="20000"/>
              </a:spcBef>
              <a:buFont typeface="Arial"/>
              <a:buNone/>
              <a:defRPr sz="1400" kern="1200" baseline="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600" b="1" dirty="0"/>
              <a:t>Overview of classes structure</a:t>
            </a:r>
          </a:p>
        </p:txBody>
      </p:sp>
      <p:pic>
        <p:nvPicPr>
          <p:cNvPr id="32" name="Picture 31">
            <a:extLst>
              <a:ext uri="{FF2B5EF4-FFF2-40B4-BE49-F238E27FC236}">
                <a16:creationId xmlns:a16="http://schemas.microsoft.com/office/drawing/2014/main" id="{ABDFA8D5-9AC9-4F04-AEC7-B55E1A7B4A4B}"/>
              </a:ext>
            </a:extLst>
          </p:cNvPr>
          <p:cNvPicPr>
            <a:picLocks noChangeAspect="1"/>
          </p:cNvPicPr>
          <p:nvPr/>
        </p:nvPicPr>
        <p:blipFill>
          <a:blip r:embed="rId3"/>
          <a:stretch>
            <a:fillRect/>
          </a:stretch>
        </p:blipFill>
        <p:spPr>
          <a:xfrm>
            <a:off x="1359673" y="1761056"/>
            <a:ext cx="6611494" cy="2819211"/>
          </a:xfrm>
          <a:prstGeom prst="rect">
            <a:avLst/>
          </a:prstGeom>
        </p:spPr>
      </p:pic>
      <p:sp>
        <p:nvSpPr>
          <p:cNvPr id="3" name="TextBox 2">
            <a:extLst>
              <a:ext uri="{FF2B5EF4-FFF2-40B4-BE49-F238E27FC236}">
                <a16:creationId xmlns:a16="http://schemas.microsoft.com/office/drawing/2014/main" id="{004EAFBB-0CC4-482C-A67B-5978B143980B}"/>
              </a:ext>
            </a:extLst>
          </p:cNvPr>
          <p:cNvSpPr txBox="1"/>
          <p:nvPr/>
        </p:nvSpPr>
        <p:spPr>
          <a:xfrm>
            <a:off x="351289" y="3272882"/>
            <a:ext cx="870751" cy="307777"/>
          </a:xfrm>
          <a:prstGeom prst="rect">
            <a:avLst/>
          </a:prstGeom>
          <a:noFill/>
        </p:spPr>
        <p:txBody>
          <a:bodyPr wrap="none" rtlCol="0">
            <a:spAutoFit/>
          </a:bodyPr>
          <a:lstStyle/>
          <a:p>
            <a:r>
              <a:rPr lang="en-GB" sz="1400" dirty="0"/>
              <a:t>methods</a:t>
            </a:r>
          </a:p>
        </p:txBody>
      </p:sp>
      <p:sp>
        <p:nvSpPr>
          <p:cNvPr id="6" name="Left Brace 5">
            <a:extLst>
              <a:ext uri="{FF2B5EF4-FFF2-40B4-BE49-F238E27FC236}">
                <a16:creationId xmlns:a16="http://schemas.microsoft.com/office/drawing/2014/main" id="{981C2CD6-3D28-438A-AD3F-7E383050C9A1}"/>
              </a:ext>
            </a:extLst>
          </p:cNvPr>
          <p:cNvSpPr/>
          <p:nvPr/>
        </p:nvSpPr>
        <p:spPr>
          <a:xfrm>
            <a:off x="1232117" y="2975675"/>
            <a:ext cx="193728" cy="922149"/>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GB"/>
          </a:p>
        </p:txBody>
      </p:sp>
      <p:sp>
        <p:nvSpPr>
          <p:cNvPr id="7" name="Rectangle 6">
            <a:extLst>
              <a:ext uri="{FF2B5EF4-FFF2-40B4-BE49-F238E27FC236}">
                <a16:creationId xmlns:a16="http://schemas.microsoft.com/office/drawing/2014/main" id="{65BAA3F9-3C89-42F1-A404-958BE8460B2D}"/>
              </a:ext>
            </a:extLst>
          </p:cNvPr>
          <p:cNvSpPr/>
          <p:nvPr/>
        </p:nvSpPr>
        <p:spPr>
          <a:xfrm>
            <a:off x="457200" y="2276970"/>
            <a:ext cx="8229600" cy="618787"/>
          </a:xfrm>
          <a:prstGeom prst="rect">
            <a:avLst/>
          </a:prstGeom>
          <a:noFill/>
          <a:ln>
            <a:solidFill>
              <a:srgbClr val="FF0000"/>
            </a:solidFill>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1" name="TextBox 10">
            <a:extLst>
              <a:ext uri="{FF2B5EF4-FFF2-40B4-BE49-F238E27FC236}">
                <a16:creationId xmlns:a16="http://schemas.microsoft.com/office/drawing/2014/main" id="{B43B1DBF-4369-4A3D-B7E2-ED40809F212F}"/>
              </a:ext>
            </a:extLst>
          </p:cNvPr>
          <p:cNvSpPr txBox="1"/>
          <p:nvPr/>
        </p:nvSpPr>
        <p:spPr>
          <a:xfrm>
            <a:off x="3235852" y="3221739"/>
            <a:ext cx="205505" cy="184666"/>
          </a:xfrm>
          <a:prstGeom prst="rect">
            <a:avLst/>
          </a:prstGeom>
          <a:solidFill>
            <a:schemeClr val="bg1"/>
          </a:solidFill>
          <a:effectLst/>
        </p:spPr>
        <p:txBody>
          <a:bodyPr wrap="none" rtlCol="0">
            <a:spAutoFit/>
          </a:bodyPr>
          <a:lstStyle/>
          <a:p>
            <a:r>
              <a:rPr lang="en-GB" sz="600" dirty="0"/>
              <a:t> </a:t>
            </a:r>
          </a:p>
        </p:txBody>
      </p:sp>
      <p:sp>
        <p:nvSpPr>
          <p:cNvPr id="10" name="TextBox 9">
            <a:extLst>
              <a:ext uri="{FF2B5EF4-FFF2-40B4-BE49-F238E27FC236}">
                <a16:creationId xmlns:a16="http://schemas.microsoft.com/office/drawing/2014/main" id="{BCDD7B81-4E99-484F-9595-133B47632E94}"/>
              </a:ext>
            </a:extLst>
          </p:cNvPr>
          <p:cNvSpPr txBox="1"/>
          <p:nvPr/>
        </p:nvSpPr>
        <p:spPr>
          <a:xfrm>
            <a:off x="3259501" y="3188655"/>
            <a:ext cx="277640" cy="246221"/>
          </a:xfrm>
          <a:prstGeom prst="rect">
            <a:avLst/>
          </a:prstGeom>
          <a:noFill/>
          <a:effectLst/>
        </p:spPr>
        <p:txBody>
          <a:bodyPr wrap="none" rtlCol="0">
            <a:spAutoFit/>
          </a:bodyPr>
          <a:lstStyle/>
          <a:p>
            <a:r>
              <a:rPr lang="en-GB" sz="1000" dirty="0"/>
              <a:t>w</a:t>
            </a:r>
          </a:p>
        </p:txBody>
      </p:sp>
    </p:spTree>
    <p:extLst>
      <p:ext uri="{BB962C8B-B14F-4D97-AF65-F5344CB8AC3E}">
        <p14:creationId xmlns:p14="http://schemas.microsoft.com/office/powerpoint/2010/main" val="3743547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1"/>
          </p:nvPr>
        </p:nvSpPr>
        <p:spPr>
          <a:xfrm>
            <a:off x="827692" y="1759936"/>
            <a:ext cx="3950877" cy="2820015"/>
          </a:xfrm>
        </p:spPr>
        <p:txBody>
          <a:bodyPr/>
          <a:lstStyle/>
          <a:p>
            <a:r>
              <a:rPr lang="en-US" dirty="0"/>
              <a:t>def </a:t>
            </a:r>
            <a:r>
              <a:rPr lang="en-US" dirty="0" err="1"/>
              <a:t>test_flowcenterline</a:t>
            </a:r>
            <a:r>
              <a:rPr lang="en-US" dirty="0"/>
              <a:t>():</a:t>
            </a:r>
          </a:p>
          <a:p>
            <a:r>
              <a:rPr lang="en-US" dirty="0"/>
              <a:t>def </a:t>
            </a:r>
            <a:r>
              <a:rPr lang="en-US" dirty="0" err="1"/>
              <a:t>test_waketransverse</a:t>
            </a:r>
            <a:r>
              <a:rPr lang="en-US" dirty="0"/>
              <a:t>():    </a:t>
            </a:r>
          </a:p>
          <a:p>
            <a:r>
              <a:rPr lang="en-US" dirty="0"/>
              <a:t>def </a:t>
            </a:r>
            <a:r>
              <a:rPr lang="en-US" dirty="0" err="1"/>
              <a:t>test_drag_coe_Cp</a:t>
            </a:r>
            <a:r>
              <a:rPr lang="en-US" dirty="0"/>
              <a:t>():</a:t>
            </a:r>
          </a:p>
          <a:p>
            <a:r>
              <a:rPr lang="en-US" dirty="0"/>
              <a:t>def </a:t>
            </a:r>
            <a:r>
              <a:rPr lang="en-US" dirty="0" err="1"/>
              <a:t>test_modify_relative</a:t>
            </a:r>
            <a:r>
              <a:rPr lang="en-US" dirty="0"/>
              <a:t>():</a:t>
            </a:r>
          </a:p>
          <a:p>
            <a:r>
              <a:rPr lang="en-US" dirty="0"/>
              <a:t>def </a:t>
            </a:r>
            <a:r>
              <a:rPr lang="en-US" dirty="0" err="1"/>
              <a:t>test_timeave</a:t>
            </a:r>
            <a:r>
              <a:rPr lang="en-US" dirty="0"/>
              <a:t>():    </a:t>
            </a:r>
          </a:p>
          <a:p>
            <a:r>
              <a:rPr lang="en-US" dirty="0"/>
              <a:t>def </a:t>
            </a:r>
            <a:r>
              <a:rPr lang="en-US" dirty="0" err="1"/>
              <a:t>test_add_experimental</a:t>
            </a:r>
            <a:r>
              <a:rPr lang="en-US" dirty="0"/>
              <a:t>():    </a:t>
            </a:r>
          </a:p>
          <a:p>
            <a:r>
              <a:rPr lang="en-US" dirty="0"/>
              <a:t>def </a:t>
            </a:r>
            <a:r>
              <a:rPr lang="en-US" dirty="0" err="1"/>
              <a:t>test_plot_single</a:t>
            </a:r>
            <a:r>
              <a:rPr lang="en-US" dirty="0"/>
              <a:t>():    </a:t>
            </a:r>
          </a:p>
          <a:p>
            <a:r>
              <a:rPr lang="en-US" dirty="0"/>
              <a:t>def </a:t>
            </a:r>
            <a:r>
              <a:rPr lang="en-US" dirty="0" err="1"/>
              <a:t>test_plot_multi</a:t>
            </a:r>
            <a:r>
              <a:rPr lang="en-US" dirty="0"/>
              <a:t>():</a:t>
            </a:r>
          </a:p>
        </p:txBody>
      </p:sp>
      <p:sp>
        <p:nvSpPr>
          <p:cNvPr id="3" name="Title 2"/>
          <p:cNvSpPr>
            <a:spLocks noGrp="1"/>
          </p:cNvSpPr>
          <p:nvPr>
            <p:ph type="title"/>
          </p:nvPr>
        </p:nvSpPr>
        <p:spPr/>
        <p:txBody>
          <a:bodyPr/>
          <a:lstStyle/>
          <a:p>
            <a:r>
              <a:rPr lang="en-GB" dirty="0"/>
              <a:t>Implementation and Results</a:t>
            </a:r>
            <a:endParaRPr lang="en-US" dirty="0"/>
          </a:p>
        </p:txBody>
      </p:sp>
      <p:sp>
        <p:nvSpPr>
          <p:cNvPr id="5" name="Text Placeholder 4"/>
          <p:cNvSpPr>
            <a:spLocks noGrp="1"/>
          </p:cNvSpPr>
          <p:nvPr>
            <p:ph type="body" sz="quarter" idx="10"/>
          </p:nvPr>
        </p:nvSpPr>
        <p:spPr/>
        <p:txBody>
          <a:bodyPr/>
          <a:lstStyle/>
          <a:p>
            <a:endParaRPr lang="en-US"/>
          </a:p>
        </p:txBody>
      </p:sp>
      <p:sp>
        <p:nvSpPr>
          <p:cNvPr id="6" name="Text Placeholder 5"/>
          <p:cNvSpPr>
            <a:spLocks noGrp="1"/>
          </p:cNvSpPr>
          <p:nvPr>
            <p:ph type="body" sz="quarter" idx="13"/>
          </p:nvPr>
        </p:nvSpPr>
        <p:spPr/>
        <p:txBody>
          <a:bodyPr/>
          <a:lstStyle/>
          <a:p>
            <a:r>
              <a:rPr lang="en-US" dirty="0"/>
              <a:t>9</a:t>
            </a:r>
          </a:p>
        </p:txBody>
      </p:sp>
      <p:sp>
        <p:nvSpPr>
          <p:cNvPr id="8" name="Content Placeholder 2">
            <a:extLst>
              <a:ext uri="{FF2B5EF4-FFF2-40B4-BE49-F238E27FC236}">
                <a16:creationId xmlns:a16="http://schemas.microsoft.com/office/drawing/2014/main" id="{E7094E77-B71E-4BD9-A3D7-D8E74DA4D809}"/>
              </a:ext>
            </a:extLst>
          </p:cNvPr>
          <p:cNvSpPr txBox="1">
            <a:spLocks/>
          </p:cNvSpPr>
          <p:nvPr/>
        </p:nvSpPr>
        <p:spPr>
          <a:xfrm>
            <a:off x="5208104" y="1211401"/>
            <a:ext cx="3478696" cy="380667"/>
          </a:xfrm>
          <a:prstGeom prst="rect">
            <a:avLst/>
          </a:prstGeom>
          <a:noFill/>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mn-lt"/>
                <a:ea typeface="+mn-ea"/>
                <a:cs typeface="Arial"/>
              </a:defRPr>
            </a:lvl5pPr>
            <a:lvl6pPr marL="2286000" indent="0" algn="l" defTabSz="457200" rtl="0" eaLnBrk="1" latinLnBrk="0" hangingPunct="1">
              <a:spcBef>
                <a:spcPct val="20000"/>
              </a:spcBef>
              <a:buFont typeface="Arial"/>
              <a:buNone/>
              <a:defRPr sz="1400" kern="1200" baseline="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600" b="1" dirty="0"/>
              <a:t>Unit Tests (8)</a:t>
            </a:r>
          </a:p>
        </p:txBody>
      </p:sp>
      <p:pic>
        <p:nvPicPr>
          <p:cNvPr id="9" name="Picture 8">
            <a:extLst>
              <a:ext uri="{FF2B5EF4-FFF2-40B4-BE49-F238E27FC236}">
                <a16:creationId xmlns:a16="http://schemas.microsoft.com/office/drawing/2014/main" id="{67084001-09C0-4AFB-8C1C-6920A6A5E087}"/>
              </a:ext>
            </a:extLst>
          </p:cNvPr>
          <p:cNvPicPr>
            <a:picLocks noChangeAspect="1"/>
          </p:cNvPicPr>
          <p:nvPr/>
        </p:nvPicPr>
        <p:blipFill>
          <a:blip r:embed="rId3"/>
          <a:stretch>
            <a:fillRect/>
          </a:stretch>
        </p:blipFill>
        <p:spPr>
          <a:xfrm>
            <a:off x="5155054" y="1584111"/>
            <a:ext cx="1490078" cy="782291"/>
          </a:xfrm>
          <a:prstGeom prst="rect">
            <a:avLst/>
          </a:prstGeom>
        </p:spPr>
      </p:pic>
      <p:sp>
        <p:nvSpPr>
          <p:cNvPr id="13" name="Arrow: Down 12">
            <a:extLst>
              <a:ext uri="{FF2B5EF4-FFF2-40B4-BE49-F238E27FC236}">
                <a16:creationId xmlns:a16="http://schemas.microsoft.com/office/drawing/2014/main" id="{B00EECF0-94C7-4F8C-B42F-751024475BE3}"/>
              </a:ext>
            </a:extLst>
          </p:cNvPr>
          <p:cNvSpPr/>
          <p:nvPr/>
        </p:nvSpPr>
        <p:spPr>
          <a:xfrm rot="16200000">
            <a:off x="5017149" y="2185518"/>
            <a:ext cx="245575" cy="937586"/>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7C3DAAB1-CF22-405E-9ADC-A6E68FB10926}"/>
              </a:ext>
            </a:extLst>
          </p:cNvPr>
          <p:cNvSpPr txBox="1"/>
          <p:nvPr/>
        </p:nvSpPr>
        <p:spPr>
          <a:xfrm>
            <a:off x="5682713" y="2460716"/>
            <a:ext cx="992579" cy="369332"/>
          </a:xfrm>
          <a:prstGeom prst="rect">
            <a:avLst/>
          </a:prstGeom>
          <a:noFill/>
        </p:spPr>
        <p:txBody>
          <a:bodyPr wrap="none" rtlCol="0">
            <a:spAutoFit/>
          </a:bodyPr>
          <a:lstStyle/>
          <a:p>
            <a:r>
              <a:rPr lang="en-GB" dirty="0"/>
              <a:t>Pass all</a:t>
            </a:r>
          </a:p>
        </p:txBody>
      </p:sp>
      <p:sp>
        <p:nvSpPr>
          <p:cNvPr id="15" name="TextBox 14">
            <a:extLst>
              <a:ext uri="{FF2B5EF4-FFF2-40B4-BE49-F238E27FC236}">
                <a16:creationId xmlns:a16="http://schemas.microsoft.com/office/drawing/2014/main" id="{CBC6C818-EEB1-426A-9FE4-A5780B1F0642}"/>
              </a:ext>
            </a:extLst>
          </p:cNvPr>
          <p:cNvSpPr txBox="1"/>
          <p:nvPr/>
        </p:nvSpPr>
        <p:spPr>
          <a:xfrm>
            <a:off x="7770683" y="2460716"/>
            <a:ext cx="992579" cy="369332"/>
          </a:xfrm>
          <a:prstGeom prst="rect">
            <a:avLst/>
          </a:prstGeom>
          <a:noFill/>
        </p:spPr>
        <p:txBody>
          <a:bodyPr wrap="none" rtlCol="0">
            <a:spAutoFit/>
          </a:bodyPr>
          <a:lstStyle/>
          <a:p>
            <a:r>
              <a:rPr lang="en-GB" dirty="0"/>
              <a:t>Pass all</a:t>
            </a:r>
          </a:p>
        </p:txBody>
      </p:sp>
      <p:sp>
        <p:nvSpPr>
          <p:cNvPr id="16" name="Arrow: Down 15">
            <a:extLst>
              <a:ext uri="{FF2B5EF4-FFF2-40B4-BE49-F238E27FC236}">
                <a16:creationId xmlns:a16="http://schemas.microsoft.com/office/drawing/2014/main" id="{9F44289A-9FFC-44F0-9F42-84E6CAB3A154}"/>
              </a:ext>
            </a:extLst>
          </p:cNvPr>
          <p:cNvSpPr/>
          <p:nvPr/>
        </p:nvSpPr>
        <p:spPr>
          <a:xfrm rot="16200000">
            <a:off x="7130731" y="2193272"/>
            <a:ext cx="227716" cy="90421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7" name="Arrow: Down 16">
            <a:extLst>
              <a:ext uri="{FF2B5EF4-FFF2-40B4-BE49-F238E27FC236}">
                <a16:creationId xmlns:a16="http://schemas.microsoft.com/office/drawing/2014/main" id="{7D1D07D5-5A76-4734-AB03-4E1123ADB742}"/>
              </a:ext>
            </a:extLst>
          </p:cNvPr>
          <p:cNvSpPr/>
          <p:nvPr/>
        </p:nvSpPr>
        <p:spPr>
          <a:xfrm rot="10800000">
            <a:off x="7148147" y="2927236"/>
            <a:ext cx="227714" cy="816815"/>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A07FB005-5267-4037-8F14-0CAC87180324}"/>
              </a:ext>
            </a:extLst>
          </p:cNvPr>
          <p:cNvSpPr txBox="1"/>
          <p:nvPr/>
        </p:nvSpPr>
        <p:spPr>
          <a:xfrm>
            <a:off x="5829560" y="3839522"/>
            <a:ext cx="2864887" cy="369332"/>
          </a:xfrm>
          <a:prstGeom prst="rect">
            <a:avLst/>
          </a:prstGeom>
          <a:noFill/>
        </p:spPr>
        <p:txBody>
          <a:bodyPr wrap="none" rtlCol="0">
            <a:spAutoFit/>
          </a:bodyPr>
          <a:lstStyle/>
          <a:p>
            <a:r>
              <a:rPr lang="en-GB" dirty="0"/>
              <a:t>If any further development</a:t>
            </a:r>
          </a:p>
        </p:txBody>
      </p:sp>
      <p:pic>
        <p:nvPicPr>
          <p:cNvPr id="22" name="Graphic 21" descr="Checkmark">
            <a:extLst>
              <a:ext uri="{FF2B5EF4-FFF2-40B4-BE49-F238E27FC236}">
                <a16:creationId xmlns:a16="http://schemas.microsoft.com/office/drawing/2014/main" id="{DA2FE1A4-419B-4373-BABB-6F517ECF628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99900" y="2744809"/>
            <a:ext cx="758204" cy="758204"/>
          </a:xfrm>
          <a:prstGeom prst="rect">
            <a:avLst/>
          </a:prstGeom>
        </p:spPr>
      </p:pic>
      <p:pic>
        <p:nvPicPr>
          <p:cNvPr id="23" name="Graphic 22" descr="Checkmark">
            <a:extLst>
              <a:ext uri="{FF2B5EF4-FFF2-40B4-BE49-F238E27FC236}">
                <a16:creationId xmlns:a16="http://schemas.microsoft.com/office/drawing/2014/main" id="{CA27215D-C85E-4080-AB4E-F891305E414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87870" y="2744809"/>
            <a:ext cx="758204" cy="758204"/>
          </a:xfrm>
          <a:prstGeom prst="rect">
            <a:avLst/>
          </a:prstGeom>
        </p:spPr>
      </p:pic>
      <p:pic>
        <p:nvPicPr>
          <p:cNvPr id="28" name="Graphic 27" descr="Line arrow Rotate right">
            <a:extLst>
              <a:ext uri="{FF2B5EF4-FFF2-40B4-BE49-F238E27FC236}">
                <a16:creationId xmlns:a16="http://schemas.microsoft.com/office/drawing/2014/main" id="{036E0A45-B768-45C2-87EC-BF626D40E3B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6177574">
            <a:off x="3954019" y="1796213"/>
            <a:ext cx="569572" cy="569572"/>
          </a:xfrm>
          <a:prstGeom prst="rect">
            <a:avLst/>
          </a:prstGeom>
          <a:effectLst>
            <a:outerShdw blurRad="50800" dist="38100" dir="2700000" algn="tl" rotWithShape="0">
              <a:prstClr val="black">
                <a:alpha val="40000"/>
              </a:prstClr>
            </a:outerShdw>
          </a:effectLst>
        </p:spPr>
      </p:pic>
      <p:pic>
        <p:nvPicPr>
          <p:cNvPr id="34" name="Graphic 33" descr="Line arrow Rotate right">
            <a:extLst>
              <a:ext uri="{FF2B5EF4-FFF2-40B4-BE49-F238E27FC236}">
                <a16:creationId xmlns:a16="http://schemas.microsoft.com/office/drawing/2014/main" id="{5930DA69-FA43-4553-9924-27F993FB88D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6177574">
            <a:off x="3970973" y="2512556"/>
            <a:ext cx="569572" cy="569572"/>
          </a:xfrm>
          <a:prstGeom prst="rect">
            <a:avLst/>
          </a:prstGeom>
          <a:effectLst>
            <a:outerShdw blurRad="50800" dist="38100" dir="2700000" algn="tl" rotWithShape="0">
              <a:prstClr val="black">
                <a:alpha val="40000"/>
              </a:prstClr>
            </a:outerShdw>
          </a:effectLst>
        </p:spPr>
      </p:pic>
      <p:pic>
        <p:nvPicPr>
          <p:cNvPr id="36" name="Graphic 35" descr="Line arrow Rotate right">
            <a:extLst>
              <a:ext uri="{FF2B5EF4-FFF2-40B4-BE49-F238E27FC236}">
                <a16:creationId xmlns:a16="http://schemas.microsoft.com/office/drawing/2014/main" id="{CBFDD858-6F4C-4E0A-BE90-EEAB58A6E68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6177574">
            <a:off x="3954020" y="3175018"/>
            <a:ext cx="569572" cy="569572"/>
          </a:xfrm>
          <a:prstGeom prst="rect">
            <a:avLst/>
          </a:prstGeom>
          <a:effectLst>
            <a:outerShdw blurRad="50800" dist="38100" dir="2700000" algn="tl" rotWithShape="0">
              <a:prstClr val="black">
                <a:alpha val="40000"/>
              </a:prstClr>
            </a:outerShdw>
          </a:effectLst>
        </p:spPr>
      </p:pic>
      <p:pic>
        <p:nvPicPr>
          <p:cNvPr id="37" name="Graphic 36" descr="Line arrow Rotate right">
            <a:extLst>
              <a:ext uri="{FF2B5EF4-FFF2-40B4-BE49-F238E27FC236}">
                <a16:creationId xmlns:a16="http://schemas.microsoft.com/office/drawing/2014/main" id="{6C3AA059-83C1-42A4-90E7-4A0CA1FD911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6177574">
            <a:off x="3970974" y="3891361"/>
            <a:ext cx="569572" cy="569572"/>
          </a:xfrm>
          <a:prstGeom prst="rect">
            <a:avLst/>
          </a:prstGeom>
          <a:effectLst>
            <a:outerShdw blurRad="50800" dist="38100" dir="2700000" algn="tl" rotWithShape="0">
              <a:prstClr val="black">
                <a:alpha val="40000"/>
              </a:prstClr>
            </a:outerShdw>
          </a:effectLst>
        </p:spPr>
      </p:pic>
      <p:pic>
        <p:nvPicPr>
          <p:cNvPr id="38" name="Graphic 37" descr="Line arrow Rotate right">
            <a:extLst>
              <a:ext uri="{FF2B5EF4-FFF2-40B4-BE49-F238E27FC236}">
                <a16:creationId xmlns:a16="http://schemas.microsoft.com/office/drawing/2014/main" id="{D36FA7B1-038B-4C29-839F-F7F269F0353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5422426" flipH="1">
            <a:off x="296338" y="2133054"/>
            <a:ext cx="569572" cy="569572"/>
          </a:xfrm>
          <a:prstGeom prst="rect">
            <a:avLst/>
          </a:prstGeom>
          <a:effectLst>
            <a:outerShdw blurRad="50800" dist="38100" dir="2700000" algn="tl" rotWithShape="0">
              <a:prstClr val="black">
                <a:alpha val="40000"/>
              </a:prstClr>
            </a:outerShdw>
          </a:effectLst>
        </p:spPr>
      </p:pic>
      <p:pic>
        <p:nvPicPr>
          <p:cNvPr id="39" name="Graphic 38" descr="Line arrow Rotate right">
            <a:extLst>
              <a:ext uri="{FF2B5EF4-FFF2-40B4-BE49-F238E27FC236}">
                <a16:creationId xmlns:a16="http://schemas.microsoft.com/office/drawing/2014/main" id="{7ED592D5-3CC2-4329-8174-616F0507400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5422426" flipH="1">
            <a:off x="279385" y="2795516"/>
            <a:ext cx="569572" cy="569572"/>
          </a:xfrm>
          <a:prstGeom prst="rect">
            <a:avLst/>
          </a:prstGeom>
          <a:effectLst>
            <a:outerShdw blurRad="50800" dist="38100" dir="2700000" algn="tl" rotWithShape="0">
              <a:prstClr val="black">
                <a:alpha val="40000"/>
              </a:prstClr>
            </a:outerShdw>
          </a:effectLst>
        </p:spPr>
      </p:pic>
      <p:pic>
        <p:nvPicPr>
          <p:cNvPr id="40" name="Graphic 39" descr="Line arrow Rotate right">
            <a:extLst>
              <a:ext uri="{FF2B5EF4-FFF2-40B4-BE49-F238E27FC236}">
                <a16:creationId xmlns:a16="http://schemas.microsoft.com/office/drawing/2014/main" id="{2EEED4FE-5063-4FA4-8F39-14D44BBA0E8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5422426" flipH="1">
            <a:off x="296339" y="3511859"/>
            <a:ext cx="569572" cy="56957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366181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115931"/>
            <a:ext cx="8229600" cy="380667"/>
          </a:xfrm>
        </p:spPr>
        <p:txBody>
          <a:bodyPr/>
          <a:lstStyle/>
          <a:p>
            <a:r>
              <a:rPr lang="en-GB" dirty="0"/>
              <a:t>Implementation and Results</a:t>
            </a:r>
            <a:endParaRPr lang="en-US" dirty="0"/>
          </a:p>
        </p:txBody>
      </p:sp>
      <p:sp>
        <p:nvSpPr>
          <p:cNvPr id="5" name="Text Placeholder 4"/>
          <p:cNvSpPr>
            <a:spLocks noGrp="1"/>
          </p:cNvSpPr>
          <p:nvPr>
            <p:ph type="body" sz="quarter" idx="10"/>
          </p:nvPr>
        </p:nvSpPr>
        <p:spPr/>
        <p:txBody>
          <a:bodyPr/>
          <a:lstStyle/>
          <a:p>
            <a:endParaRPr lang="en-US"/>
          </a:p>
        </p:txBody>
      </p:sp>
      <p:sp>
        <p:nvSpPr>
          <p:cNvPr id="6" name="Text Placeholder 5"/>
          <p:cNvSpPr>
            <a:spLocks noGrp="1"/>
          </p:cNvSpPr>
          <p:nvPr>
            <p:ph type="body" sz="quarter" idx="13"/>
          </p:nvPr>
        </p:nvSpPr>
        <p:spPr/>
        <p:txBody>
          <a:bodyPr/>
          <a:lstStyle/>
          <a:p>
            <a:r>
              <a:rPr lang="en-US" dirty="0"/>
              <a:t>10</a:t>
            </a:r>
          </a:p>
        </p:txBody>
      </p:sp>
      <p:sp>
        <p:nvSpPr>
          <p:cNvPr id="7" name="Content Placeholder 2">
            <a:extLst>
              <a:ext uri="{FF2B5EF4-FFF2-40B4-BE49-F238E27FC236}">
                <a16:creationId xmlns:a16="http://schemas.microsoft.com/office/drawing/2014/main" id="{2D3FD623-A79E-46AC-8881-DF9DBFBCAD41}"/>
              </a:ext>
            </a:extLst>
          </p:cNvPr>
          <p:cNvSpPr txBox="1">
            <a:spLocks/>
          </p:cNvSpPr>
          <p:nvPr/>
        </p:nvSpPr>
        <p:spPr>
          <a:xfrm>
            <a:off x="5987332" y="1211401"/>
            <a:ext cx="2699468" cy="380667"/>
          </a:xfrm>
          <a:prstGeom prst="rect">
            <a:avLst/>
          </a:prstGeom>
          <a:noFill/>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mn-lt"/>
                <a:ea typeface="+mn-ea"/>
                <a:cs typeface="Arial"/>
              </a:defRPr>
            </a:lvl5pPr>
            <a:lvl6pPr marL="2286000" indent="0" algn="l" defTabSz="457200" rtl="0" eaLnBrk="1" latinLnBrk="0" hangingPunct="1">
              <a:spcBef>
                <a:spcPct val="20000"/>
              </a:spcBef>
              <a:buFont typeface="Arial"/>
              <a:buNone/>
              <a:defRPr sz="1400" kern="1200" baseline="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600" b="1" dirty="0"/>
              <a:t>Integrated Test on FPC 2D</a:t>
            </a:r>
          </a:p>
        </p:txBody>
      </p:sp>
      <p:pic>
        <p:nvPicPr>
          <p:cNvPr id="34" name="Picture 33">
            <a:extLst>
              <a:ext uri="{FF2B5EF4-FFF2-40B4-BE49-F238E27FC236}">
                <a16:creationId xmlns:a16="http://schemas.microsoft.com/office/drawing/2014/main" id="{77404137-0281-41A2-A31A-612781C9D29A}"/>
              </a:ext>
            </a:extLst>
          </p:cNvPr>
          <p:cNvPicPr>
            <a:picLocks noChangeAspect="1"/>
          </p:cNvPicPr>
          <p:nvPr/>
        </p:nvPicPr>
        <p:blipFill>
          <a:blip r:embed="rId3"/>
          <a:stretch>
            <a:fillRect/>
          </a:stretch>
        </p:blipFill>
        <p:spPr>
          <a:xfrm>
            <a:off x="1228842" y="1774375"/>
            <a:ext cx="6686316" cy="2815686"/>
          </a:xfrm>
          <a:prstGeom prst="rect">
            <a:avLst/>
          </a:prstGeom>
        </p:spPr>
      </p:pic>
    </p:spTree>
    <p:extLst>
      <p:ext uri="{BB962C8B-B14F-4D97-AF65-F5344CB8AC3E}">
        <p14:creationId xmlns:p14="http://schemas.microsoft.com/office/powerpoint/2010/main" val="3062379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115931"/>
            <a:ext cx="8229600" cy="676527"/>
          </a:xfrm>
        </p:spPr>
        <p:txBody>
          <a:bodyPr/>
          <a:lstStyle/>
          <a:p>
            <a:r>
              <a:rPr lang="en-GB" dirty="0"/>
              <a:t>Implementation </a:t>
            </a:r>
            <a:br>
              <a:rPr lang="en-GB" dirty="0"/>
            </a:br>
            <a:r>
              <a:rPr lang="en-GB" dirty="0"/>
              <a:t>and Results</a:t>
            </a:r>
            <a:endParaRPr lang="en-US" dirty="0"/>
          </a:p>
        </p:txBody>
      </p:sp>
      <p:sp>
        <p:nvSpPr>
          <p:cNvPr id="5" name="Text Placeholder 4"/>
          <p:cNvSpPr>
            <a:spLocks noGrp="1"/>
          </p:cNvSpPr>
          <p:nvPr>
            <p:ph type="body" sz="quarter" idx="10"/>
          </p:nvPr>
        </p:nvSpPr>
        <p:spPr/>
        <p:txBody>
          <a:bodyPr/>
          <a:lstStyle/>
          <a:p>
            <a:endParaRPr lang="en-US"/>
          </a:p>
        </p:txBody>
      </p:sp>
      <p:sp>
        <p:nvSpPr>
          <p:cNvPr id="6" name="Text Placeholder 5"/>
          <p:cNvSpPr>
            <a:spLocks noGrp="1"/>
          </p:cNvSpPr>
          <p:nvPr>
            <p:ph type="body" sz="quarter" idx="13"/>
          </p:nvPr>
        </p:nvSpPr>
        <p:spPr/>
        <p:txBody>
          <a:bodyPr/>
          <a:lstStyle/>
          <a:p>
            <a:r>
              <a:rPr lang="en-US" dirty="0"/>
              <a:t>11</a:t>
            </a:r>
          </a:p>
        </p:txBody>
      </p:sp>
      <p:sp>
        <p:nvSpPr>
          <p:cNvPr id="7" name="Content Placeholder 2">
            <a:extLst>
              <a:ext uri="{FF2B5EF4-FFF2-40B4-BE49-F238E27FC236}">
                <a16:creationId xmlns:a16="http://schemas.microsoft.com/office/drawing/2014/main" id="{2D3FD623-A79E-46AC-8881-DF9DBFBCAD41}"/>
              </a:ext>
            </a:extLst>
          </p:cNvPr>
          <p:cNvSpPr txBox="1">
            <a:spLocks/>
          </p:cNvSpPr>
          <p:nvPr/>
        </p:nvSpPr>
        <p:spPr>
          <a:xfrm>
            <a:off x="5987332" y="1211401"/>
            <a:ext cx="2699468" cy="380667"/>
          </a:xfrm>
          <a:prstGeom prst="rect">
            <a:avLst/>
          </a:prstGeom>
          <a:noFill/>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mn-lt"/>
                <a:ea typeface="+mn-ea"/>
                <a:cs typeface="Arial"/>
              </a:defRPr>
            </a:lvl5pPr>
            <a:lvl6pPr marL="2286000" indent="0" algn="l" defTabSz="457200" rtl="0" eaLnBrk="1" latinLnBrk="0" hangingPunct="1">
              <a:spcBef>
                <a:spcPct val="20000"/>
              </a:spcBef>
              <a:buFont typeface="Arial"/>
              <a:buNone/>
              <a:defRPr sz="1400" kern="1200" baseline="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600" b="1" dirty="0"/>
              <a:t>Integrated Test on FPC 2D</a:t>
            </a:r>
          </a:p>
        </p:txBody>
      </p:sp>
      <p:pic>
        <p:nvPicPr>
          <p:cNvPr id="11" name="Picture 10">
            <a:extLst>
              <a:ext uri="{FF2B5EF4-FFF2-40B4-BE49-F238E27FC236}">
                <a16:creationId xmlns:a16="http://schemas.microsoft.com/office/drawing/2014/main" id="{A8A2A6C0-0C72-44B2-85BD-3279C59375DC}"/>
              </a:ext>
            </a:extLst>
          </p:cNvPr>
          <p:cNvPicPr>
            <a:picLocks noChangeAspect="1"/>
          </p:cNvPicPr>
          <p:nvPr/>
        </p:nvPicPr>
        <p:blipFill>
          <a:blip r:embed="rId3"/>
          <a:stretch>
            <a:fillRect/>
          </a:stretch>
        </p:blipFill>
        <p:spPr>
          <a:xfrm>
            <a:off x="457200" y="2478956"/>
            <a:ext cx="2608092" cy="1956069"/>
          </a:xfrm>
          <a:prstGeom prst="rect">
            <a:avLst/>
          </a:prstGeom>
        </p:spPr>
      </p:pic>
      <p:pic>
        <p:nvPicPr>
          <p:cNvPr id="13" name="Picture 12">
            <a:extLst>
              <a:ext uri="{FF2B5EF4-FFF2-40B4-BE49-F238E27FC236}">
                <a16:creationId xmlns:a16="http://schemas.microsoft.com/office/drawing/2014/main" id="{F9180484-C966-48B0-86F8-3BC26BB53F41}"/>
              </a:ext>
            </a:extLst>
          </p:cNvPr>
          <p:cNvPicPr>
            <a:picLocks noChangeAspect="1"/>
          </p:cNvPicPr>
          <p:nvPr/>
        </p:nvPicPr>
        <p:blipFill>
          <a:blip r:embed="rId4"/>
          <a:stretch>
            <a:fillRect/>
          </a:stretch>
        </p:blipFill>
        <p:spPr>
          <a:xfrm>
            <a:off x="3072327" y="2478955"/>
            <a:ext cx="2608093" cy="1956070"/>
          </a:xfrm>
          <a:prstGeom prst="rect">
            <a:avLst/>
          </a:prstGeom>
        </p:spPr>
      </p:pic>
      <p:pic>
        <p:nvPicPr>
          <p:cNvPr id="15" name="Picture 14">
            <a:extLst>
              <a:ext uri="{FF2B5EF4-FFF2-40B4-BE49-F238E27FC236}">
                <a16:creationId xmlns:a16="http://schemas.microsoft.com/office/drawing/2014/main" id="{C16EF117-EC8E-46C7-B9D7-671EEB98CDE6}"/>
              </a:ext>
            </a:extLst>
          </p:cNvPr>
          <p:cNvPicPr>
            <a:picLocks noChangeAspect="1"/>
          </p:cNvPicPr>
          <p:nvPr/>
        </p:nvPicPr>
        <p:blipFill>
          <a:blip r:embed="rId5"/>
          <a:stretch>
            <a:fillRect/>
          </a:stretch>
        </p:blipFill>
        <p:spPr>
          <a:xfrm>
            <a:off x="3062654" y="522887"/>
            <a:ext cx="2608092" cy="1956069"/>
          </a:xfrm>
          <a:prstGeom prst="rect">
            <a:avLst/>
          </a:prstGeom>
        </p:spPr>
      </p:pic>
      <p:pic>
        <p:nvPicPr>
          <p:cNvPr id="17" name="Picture 16">
            <a:extLst>
              <a:ext uri="{FF2B5EF4-FFF2-40B4-BE49-F238E27FC236}">
                <a16:creationId xmlns:a16="http://schemas.microsoft.com/office/drawing/2014/main" id="{C896D52E-D238-45DB-8C54-15D14D8926C8}"/>
              </a:ext>
            </a:extLst>
          </p:cNvPr>
          <p:cNvPicPr>
            <a:picLocks noChangeAspect="1"/>
          </p:cNvPicPr>
          <p:nvPr/>
        </p:nvPicPr>
        <p:blipFill>
          <a:blip r:embed="rId6"/>
          <a:stretch>
            <a:fillRect/>
          </a:stretch>
        </p:blipFill>
        <p:spPr>
          <a:xfrm>
            <a:off x="5680420" y="2478955"/>
            <a:ext cx="2608093" cy="1956070"/>
          </a:xfrm>
          <a:prstGeom prst="rect">
            <a:avLst/>
          </a:prstGeom>
        </p:spPr>
      </p:pic>
      <mc:AlternateContent xmlns:mc="http://schemas.openxmlformats.org/markup-compatibility/2006" xmlns:a14="http://schemas.microsoft.com/office/drawing/2010/main">
        <mc:Choice Requires="a14">
          <p:sp>
            <p:nvSpPr>
              <p:cNvPr id="4" name="Content Placeholder 3"/>
              <p:cNvSpPr>
                <a:spLocks noGrp="1"/>
              </p:cNvSpPr>
              <p:nvPr>
                <p:ph idx="12"/>
              </p:nvPr>
            </p:nvSpPr>
            <p:spPr>
              <a:xfrm>
                <a:off x="1742233" y="3130858"/>
                <a:ext cx="672105" cy="380667"/>
              </a:xfrm>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𝑈</m:t>
                          </m:r>
                        </m:e>
                        <m:sub>
                          <m:r>
                            <a:rPr lang="en-GB" b="0" i="1" smtClean="0">
                              <a:latin typeface="Cambria Math" panose="02040503050406030204" pitchFamily="18" charset="0"/>
                            </a:rPr>
                            <m:t>𝐶𝐿</m:t>
                          </m:r>
                        </m:sub>
                      </m:sSub>
                    </m:oMath>
                  </m:oMathPara>
                </a14:m>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idx="12"/>
              </p:nvPr>
            </p:nvSpPr>
            <p:spPr>
              <a:xfrm>
                <a:off x="1742233" y="3130858"/>
                <a:ext cx="672105" cy="380667"/>
              </a:xfr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Content Placeholder 3">
                <a:extLst>
                  <a:ext uri="{FF2B5EF4-FFF2-40B4-BE49-F238E27FC236}">
                    <a16:creationId xmlns:a16="http://schemas.microsoft.com/office/drawing/2014/main" id="{D183F79B-1760-418E-84E1-5D0C40CE69A5}"/>
                  </a:ext>
                </a:extLst>
              </p:cNvPr>
              <p:cNvSpPr txBox="1">
                <a:spLocks/>
              </p:cNvSpPr>
              <p:nvPr/>
            </p:nvSpPr>
            <p:spPr>
              <a:xfrm>
                <a:off x="4686378" y="3254842"/>
                <a:ext cx="672105" cy="380667"/>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i="1" smtClean="0">
                              <a:latin typeface="Cambria Math" panose="02040503050406030204" pitchFamily="18" charset="0"/>
                            </a:rPr>
                            <m:t>𝑈</m:t>
                          </m:r>
                        </m:e>
                        <m:sub>
                          <m:r>
                            <a:rPr lang="en-GB" b="0" i="1" smtClean="0">
                              <a:latin typeface="Cambria Math" panose="02040503050406030204" pitchFamily="18" charset="0"/>
                            </a:rPr>
                            <m:t>𝑡𝑟𝑎𝑛</m:t>
                          </m:r>
                        </m:sub>
                      </m:sSub>
                    </m:oMath>
                  </m:oMathPara>
                </a14:m>
                <a:endParaRPr lang="en-US" dirty="0"/>
              </a:p>
            </p:txBody>
          </p:sp>
        </mc:Choice>
        <mc:Fallback xmlns="">
          <p:sp>
            <p:nvSpPr>
              <p:cNvPr id="19" name="Content Placeholder 3">
                <a:extLst>
                  <a:ext uri="{FF2B5EF4-FFF2-40B4-BE49-F238E27FC236}">
                    <a16:creationId xmlns:a16="http://schemas.microsoft.com/office/drawing/2014/main" id="{D183F79B-1760-418E-84E1-5D0C40CE69A5}"/>
                  </a:ext>
                </a:extLst>
              </p:cNvPr>
              <p:cNvSpPr txBox="1">
                <a:spLocks noRot="1" noChangeAspect="1" noMove="1" noResize="1" noEditPoints="1" noAdjustHandles="1" noChangeArrowheads="1" noChangeShapeType="1" noTextEdit="1"/>
              </p:cNvSpPr>
              <p:nvPr/>
            </p:nvSpPr>
            <p:spPr>
              <a:xfrm>
                <a:off x="4686378" y="3254842"/>
                <a:ext cx="672105" cy="380667"/>
              </a:xfrm>
              <a:prstGeom prst="rect">
                <a:avLst/>
              </a:prstGeom>
              <a:blipFill>
                <a:blip r:embed="rId8"/>
                <a:stretch>
                  <a:fillRect l="-181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Content Placeholder 3">
                <a:extLst>
                  <a:ext uri="{FF2B5EF4-FFF2-40B4-BE49-F238E27FC236}">
                    <a16:creationId xmlns:a16="http://schemas.microsoft.com/office/drawing/2014/main" id="{555685F5-DE23-4644-ACCF-5DBAAE49F084}"/>
                  </a:ext>
                </a:extLst>
              </p:cNvPr>
              <p:cNvSpPr txBox="1">
                <a:spLocks/>
              </p:cNvSpPr>
              <p:nvPr/>
            </p:nvSpPr>
            <p:spPr>
              <a:xfrm>
                <a:off x="6454290" y="2865136"/>
                <a:ext cx="672105" cy="380667"/>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𝑝</m:t>
                          </m:r>
                        </m:sub>
                      </m:sSub>
                    </m:oMath>
                  </m:oMathPara>
                </a14:m>
                <a:endParaRPr lang="en-US" dirty="0"/>
              </a:p>
            </p:txBody>
          </p:sp>
        </mc:Choice>
        <mc:Fallback xmlns="">
          <p:sp>
            <p:nvSpPr>
              <p:cNvPr id="20" name="Content Placeholder 3">
                <a:extLst>
                  <a:ext uri="{FF2B5EF4-FFF2-40B4-BE49-F238E27FC236}">
                    <a16:creationId xmlns:a16="http://schemas.microsoft.com/office/drawing/2014/main" id="{555685F5-DE23-4644-ACCF-5DBAAE49F084}"/>
                  </a:ext>
                </a:extLst>
              </p:cNvPr>
              <p:cNvSpPr txBox="1">
                <a:spLocks noRot="1" noChangeAspect="1" noMove="1" noResize="1" noEditPoints="1" noAdjustHandles="1" noChangeArrowheads="1" noChangeShapeType="1" noTextEdit="1"/>
              </p:cNvSpPr>
              <p:nvPr/>
            </p:nvSpPr>
            <p:spPr>
              <a:xfrm>
                <a:off x="6454290" y="2865136"/>
                <a:ext cx="672105" cy="380667"/>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Content Placeholder 3">
                <a:extLst>
                  <a:ext uri="{FF2B5EF4-FFF2-40B4-BE49-F238E27FC236}">
                    <a16:creationId xmlns:a16="http://schemas.microsoft.com/office/drawing/2014/main" id="{19E9F7A0-5A22-4139-9E8C-8A03F46B8D4A}"/>
                  </a:ext>
                </a:extLst>
              </p:cNvPr>
              <p:cNvSpPr txBox="1">
                <a:spLocks/>
              </p:cNvSpPr>
              <p:nvPr/>
            </p:nvSpPr>
            <p:spPr>
              <a:xfrm>
                <a:off x="4691471" y="973333"/>
                <a:ext cx="672105" cy="380667"/>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𝑡𝑟𝑎𝑛</m:t>
                          </m:r>
                        </m:sub>
                      </m:sSub>
                    </m:oMath>
                  </m:oMathPara>
                </a14:m>
                <a:endParaRPr lang="en-US" dirty="0"/>
              </a:p>
            </p:txBody>
          </p:sp>
        </mc:Choice>
        <mc:Fallback xmlns="">
          <p:sp>
            <p:nvSpPr>
              <p:cNvPr id="21" name="Content Placeholder 3">
                <a:extLst>
                  <a:ext uri="{FF2B5EF4-FFF2-40B4-BE49-F238E27FC236}">
                    <a16:creationId xmlns:a16="http://schemas.microsoft.com/office/drawing/2014/main" id="{19E9F7A0-5A22-4139-9E8C-8A03F46B8D4A}"/>
                  </a:ext>
                </a:extLst>
              </p:cNvPr>
              <p:cNvSpPr txBox="1">
                <a:spLocks noRot="1" noChangeAspect="1" noMove="1" noResize="1" noEditPoints="1" noAdjustHandles="1" noChangeArrowheads="1" noChangeShapeType="1" noTextEdit="1"/>
              </p:cNvSpPr>
              <p:nvPr/>
            </p:nvSpPr>
            <p:spPr>
              <a:xfrm>
                <a:off x="4691471" y="973333"/>
                <a:ext cx="672105" cy="380667"/>
              </a:xfrm>
              <a:prstGeom prst="rect">
                <a:avLst/>
              </a:prstGeom>
              <a:blipFill>
                <a:blip r:embed="rId10"/>
                <a:stretch>
                  <a:fillRect/>
                </a:stretch>
              </a:blipFill>
            </p:spPr>
            <p:txBody>
              <a:bodyPr/>
              <a:lstStyle/>
              <a:p>
                <a:r>
                  <a:rPr lang="en-GB">
                    <a:noFill/>
                  </a:rPr>
                  <a:t> </a:t>
                </a:r>
              </a:p>
            </p:txBody>
          </p:sp>
        </mc:Fallback>
      </mc:AlternateContent>
      <p:sp>
        <p:nvSpPr>
          <p:cNvPr id="22" name="Content Placeholder 2">
            <a:extLst>
              <a:ext uri="{FF2B5EF4-FFF2-40B4-BE49-F238E27FC236}">
                <a16:creationId xmlns:a16="http://schemas.microsoft.com/office/drawing/2014/main" id="{1A1F8655-87D1-4DAB-AAE5-DE2A2F7B46E5}"/>
              </a:ext>
            </a:extLst>
          </p:cNvPr>
          <p:cNvSpPr txBox="1">
            <a:spLocks/>
          </p:cNvSpPr>
          <p:nvPr/>
        </p:nvSpPr>
        <p:spPr>
          <a:xfrm>
            <a:off x="3722644" y="254304"/>
            <a:ext cx="1288111" cy="280571"/>
          </a:xfrm>
          <a:prstGeom prst="rect">
            <a:avLst/>
          </a:prstGeom>
          <a:noFill/>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mn-lt"/>
                <a:ea typeface="+mn-ea"/>
                <a:cs typeface="Arial"/>
              </a:defRPr>
            </a:lvl5pPr>
            <a:lvl6pPr marL="2286000" indent="0" algn="l" defTabSz="457200" rtl="0" eaLnBrk="1" latinLnBrk="0" hangingPunct="1">
              <a:spcBef>
                <a:spcPct val="20000"/>
              </a:spcBef>
              <a:buFont typeface="Arial"/>
              <a:buNone/>
              <a:defRPr sz="1400" kern="1200" baseline="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GB" sz="1600" i="1" dirty="0"/>
              <a:t>(x/D = 1.06)</a:t>
            </a:r>
          </a:p>
        </p:txBody>
      </p:sp>
      <p:pic>
        <p:nvPicPr>
          <p:cNvPr id="16" name="Picture 15">
            <a:extLst>
              <a:ext uri="{FF2B5EF4-FFF2-40B4-BE49-F238E27FC236}">
                <a16:creationId xmlns:a16="http://schemas.microsoft.com/office/drawing/2014/main" id="{A6A623A3-7773-4C68-9645-7C9FE87454B0}"/>
              </a:ext>
            </a:extLst>
          </p:cNvPr>
          <p:cNvPicPr>
            <a:picLocks noChangeAspect="1"/>
          </p:cNvPicPr>
          <p:nvPr/>
        </p:nvPicPr>
        <p:blipFill>
          <a:blip r:embed="rId11"/>
          <a:stretch>
            <a:fillRect/>
          </a:stretch>
        </p:blipFill>
        <p:spPr>
          <a:xfrm>
            <a:off x="7112512" y="2801098"/>
            <a:ext cx="787753" cy="553215"/>
          </a:xfrm>
          <a:prstGeom prst="rect">
            <a:avLst/>
          </a:prstGeom>
        </p:spPr>
      </p:pic>
      <p:pic>
        <p:nvPicPr>
          <p:cNvPr id="18" name="Picture 17">
            <a:extLst>
              <a:ext uri="{FF2B5EF4-FFF2-40B4-BE49-F238E27FC236}">
                <a16:creationId xmlns:a16="http://schemas.microsoft.com/office/drawing/2014/main" id="{B6AB0905-0EA3-4175-87EE-73C926D9985A}"/>
              </a:ext>
            </a:extLst>
          </p:cNvPr>
          <p:cNvPicPr>
            <a:picLocks noChangeAspect="1"/>
          </p:cNvPicPr>
          <p:nvPr/>
        </p:nvPicPr>
        <p:blipFill>
          <a:blip r:embed="rId12"/>
          <a:stretch>
            <a:fillRect/>
          </a:stretch>
        </p:blipFill>
        <p:spPr>
          <a:xfrm>
            <a:off x="4511040" y="3861633"/>
            <a:ext cx="1317490" cy="617068"/>
          </a:xfrm>
          <a:prstGeom prst="rect">
            <a:avLst/>
          </a:prstGeom>
        </p:spPr>
      </p:pic>
      <p:pic>
        <p:nvPicPr>
          <p:cNvPr id="23" name="Picture 22">
            <a:extLst>
              <a:ext uri="{FF2B5EF4-FFF2-40B4-BE49-F238E27FC236}">
                <a16:creationId xmlns:a16="http://schemas.microsoft.com/office/drawing/2014/main" id="{A15F198B-31CF-4617-8447-FD748E3AAB18}"/>
              </a:ext>
            </a:extLst>
          </p:cNvPr>
          <p:cNvPicPr>
            <a:picLocks noChangeAspect="1"/>
          </p:cNvPicPr>
          <p:nvPr/>
        </p:nvPicPr>
        <p:blipFill>
          <a:blip r:embed="rId13"/>
          <a:stretch>
            <a:fillRect/>
          </a:stretch>
        </p:blipFill>
        <p:spPr>
          <a:xfrm>
            <a:off x="1472339" y="3541496"/>
            <a:ext cx="1260482" cy="589177"/>
          </a:xfrm>
          <a:prstGeom prst="rect">
            <a:avLst/>
          </a:prstGeom>
        </p:spPr>
      </p:pic>
      <p:sp>
        <p:nvSpPr>
          <p:cNvPr id="2" name="TextBox 1">
            <a:extLst>
              <a:ext uri="{FF2B5EF4-FFF2-40B4-BE49-F238E27FC236}">
                <a16:creationId xmlns:a16="http://schemas.microsoft.com/office/drawing/2014/main" id="{0924B5A8-9B0B-428C-8627-90556DA67F27}"/>
              </a:ext>
            </a:extLst>
          </p:cNvPr>
          <p:cNvSpPr txBox="1"/>
          <p:nvPr/>
        </p:nvSpPr>
        <p:spPr>
          <a:xfrm>
            <a:off x="4543137" y="551146"/>
            <a:ext cx="893193" cy="184666"/>
          </a:xfrm>
          <a:prstGeom prst="rect">
            <a:avLst/>
          </a:prstGeom>
          <a:solidFill>
            <a:schemeClr val="bg1"/>
          </a:solidFill>
          <a:effectLst/>
        </p:spPr>
        <p:txBody>
          <a:bodyPr wrap="none" rtlCol="0">
            <a:spAutoFit/>
          </a:bodyPr>
          <a:lstStyle/>
          <a:p>
            <a:r>
              <a:rPr lang="en-GB" sz="600" dirty="0"/>
              <a:t>                                  </a:t>
            </a:r>
          </a:p>
        </p:txBody>
      </p:sp>
      <p:sp>
        <p:nvSpPr>
          <p:cNvPr id="24" name="TextBox 23">
            <a:extLst>
              <a:ext uri="{FF2B5EF4-FFF2-40B4-BE49-F238E27FC236}">
                <a16:creationId xmlns:a16="http://schemas.microsoft.com/office/drawing/2014/main" id="{B76E2A7D-04CB-4DBC-A594-AE7D566B85BF}"/>
              </a:ext>
            </a:extLst>
          </p:cNvPr>
          <p:cNvSpPr txBox="1"/>
          <p:nvPr/>
        </p:nvSpPr>
        <p:spPr>
          <a:xfrm>
            <a:off x="4455052" y="604266"/>
            <a:ext cx="909223" cy="184666"/>
          </a:xfrm>
          <a:prstGeom prst="rect">
            <a:avLst/>
          </a:prstGeom>
          <a:noFill/>
          <a:effectLst/>
        </p:spPr>
        <p:txBody>
          <a:bodyPr wrap="none" rtlCol="0">
            <a:spAutoFit/>
          </a:bodyPr>
          <a:lstStyle/>
          <a:p>
            <a:r>
              <a:rPr lang="en-GB" sz="600" dirty="0"/>
              <a:t>cross-stream velocity</a:t>
            </a:r>
          </a:p>
        </p:txBody>
      </p:sp>
    </p:spTree>
    <p:extLst>
      <p:ext uri="{BB962C8B-B14F-4D97-AF65-F5344CB8AC3E}">
        <p14:creationId xmlns:p14="http://schemas.microsoft.com/office/powerpoint/2010/main" val="523037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Results</a:t>
            </a:r>
          </a:p>
        </p:txBody>
      </p:sp>
      <p:sp>
        <p:nvSpPr>
          <p:cNvPr id="5" name="Text Placeholder 4"/>
          <p:cNvSpPr>
            <a:spLocks noGrp="1"/>
          </p:cNvSpPr>
          <p:nvPr>
            <p:ph type="body" sz="quarter" idx="10"/>
          </p:nvPr>
        </p:nvSpPr>
        <p:spPr/>
        <p:txBody>
          <a:bodyPr/>
          <a:lstStyle/>
          <a:p>
            <a:endParaRPr lang="en-US"/>
          </a:p>
        </p:txBody>
      </p:sp>
      <p:sp>
        <p:nvSpPr>
          <p:cNvPr id="6" name="Text Placeholder 5"/>
          <p:cNvSpPr>
            <a:spLocks noGrp="1"/>
          </p:cNvSpPr>
          <p:nvPr>
            <p:ph type="body" sz="quarter" idx="13"/>
          </p:nvPr>
        </p:nvSpPr>
        <p:spPr/>
        <p:txBody>
          <a:bodyPr/>
          <a:lstStyle/>
          <a:p>
            <a:r>
              <a:rPr lang="en-US" dirty="0"/>
              <a:t>12</a:t>
            </a:r>
          </a:p>
        </p:txBody>
      </p:sp>
      <p:sp>
        <p:nvSpPr>
          <p:cNvPr id="7" name="Content Placeholder 2">
            <a:extLst>
              <a:ext uri="{FF2B5EF4-FFF2-40B4-BE49-F238E27FC236}">
                <a16:creationId xmlns:a16="http://schemas.microsoft.com/office/drawing/2014/main" id="{5B268788-481D-4030-8875-E06DFE58A4E4}"/>
              </a:ext>
            </a:extLst>
          </p:cNvPr>
          <p:cNvSpPr txBox="1">
            <a:spLocks/>
          </p:cNvSpPr>
          <p:nvPr/>
        </p:nvSpPr>
        <p:spPr>
          <a:xfrm>
            <a:off x="5653377" y="1211401"/>
            <a:ext cx="3033423" cy="380667"/>
          </a:xfrm>
          <a:prstGeom prst="rect">
            <a:avLst/>
          </a:prstGeom>
          <a:noFill/>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mn-lt"/>
                <a:ea typeface="+mn-ea"/>
                <a:cs typeface="Arial"/>
              </a:defRPr>
            </a:lvl5pPr>
            <a:lvl6pPr marL="2286000" indent="0" algn="l" defTabSz="457200" rtl="0" eaLnBrk="1" latinLnBrk="0" hangingPunct="1">
              <a:spcBef>
                <a:spcPct val="20000"/>
              </a:spcBef>
              <a:buFont typeface="Arial"/>
              <a:buNone/>
              <a:defRPr sz="1400" kern="1200" baseline="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600" b="1" dirty="0"/>
              <a:t>Benchmark on FPC 2D</a:t>
            </a:r>
          </a:p>
        </p:txBody>
      </p:sp>
      <p:pic>
        <p:nvPicPr>
          <p:cNvPr id="15" name="Picture 14" descr="A screenshot of a cell phone&#10;&#10;Description automatically generated">
            <a:extLst>
              <a:ext uri="{FF2B5EF4-FFF2-40B4-BE49-F238E27FC236}">
                <a16:creationId xmlns:a16="http://schemas.microsoft.com/office/drawing/2014/main" id="{86D89456-A076-40FB-8F5C-4EB6C039B2AF}"/>
              </a:ext>
            </a:extLst>
          </p:cNvPr>
          <p:cNvPicPr>
            <a:picLocks noChangeAspect="1"/>
          </p:cNvPicPr>
          <p:nvPr/>
        </p:nvPicPr>
        <p:blipFill>
          <a:blip r:embed="rId3"/>
          <a:stretch>
            <a:fillRect/>
          </a:stretch>
        </p:blipFill>
        <p:spPr>
          <a:xfrm>
            <a:off x="232797" y="1592068"/>
            <a:ext cx="3900713" cy="2925535"/>
          </a:xfrm>
          <a:prstGeom prst="rect">
            <a:avLst/>
          </a:prstGeom>
        </p:spPr>
      </p:pic>
      <p:pic>
        <p:nvPicPr>
          <p:cNvPr id="13" name="Picture 12" descr="A close up of a map&#10;&#10;Description automatically generated">
            <a:extLst>
              <a:ext uri="{FF2B5EF4-FFF2-40B4-BE49-F238E27FC236}">
                <a16:creationId xmlns:a16="http://schemas.microsoft.com/office/drawing/2014/main" id="{A7FC7BD6-F2D2-4172-AE52-11C6188998C8}"/>
              </a:ext>
            </a:extLst>
          </p:cNvPr>
          <p:cNvPicPr>
            <a:picLocks noChangeAspect="1"/>
          </p:cNvPicPr>
          <p:nvPr/>
        </p:nvPicPr>
        <p:blipFill>
          <a:blip r:embed="rId4"/>
          <a:stretch>
            <a:fillRect/>
          </a:stretch>
        </p:blipFill>
        <p:spPr>
          <a:xfrm>
            <a:off x="4572000" y="1681386"/>
            <a:ext cx="3781621" cy="2836217"/>
          </a:xfrm>
          <a:prstGeom prst="rect">
            <a:avLst/>
          </a:prstGeom>
        </p:spPr>
      </p:pic>
      <p:sp>
        <p:nvSpPr>
          <p:cNvPr id="18" name="Rectangle 17">
            <a:extLst>
              <a:ext uri="{FF2B5EF4-FFF2-40B4-BE49-F238E27FC236}">
                <a16:creationId xmlns:a16="http://schemas.microsoft.com/office/drawing/2014/main" id="{89083C18-8ED3-400F-A145-F1149E92E95C}"/>
              </a:ext>
            </a:extLst>
          </p:cNvPr>
          <p:cNvSpPr/>
          <p:nvPr/>
        </p:nvSpPr>
        <p:spPr>
          <a:xfrm>
            <a:off x="7806579" y="3918955"/>
            <a:ext cx="432000" cy="19584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515982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5076164F-48A7-4560-AF3C-8D5D824B91AC}"/>
              </a:ext>
            </a:extLst>
          </p:cNvPr>
          <p:cNvPicPr>
            <a:picLocks noChangeAspect="1"/>
          </p:cNvPicPr>
          <p:nvPr/>
        </p:nvPicPr>
        <p:blipFill>
          <a:blip r:embed="rId3"/>
          <a:stretch>
            <a:fillRect/>
          </a:stretch>
        </p:blipFill>
        <p:spPr>
          <a:xfrm>
            <a:off x="975675" y="2696488"/>
            <a:ext cx="2608092" cy="1956069"/>
          </a:xfrm>
          <a:prstGeom prst="rect">
            <a:avLst/>
          </a:prstGeom>
        </p:spPr>
      </p:pic>
      <p:sp>
        <p:nvSpPr>
          <p:cNvPr id="3" name="Title 2"/>
          <p:cNvSpPr>
            <a:spLocks noGrp="1"/>
          </p:cNvSpPr>
          <p:nvPr>
            <p:ph type="title"/>
          </p:nvPr>
        </p:nvSpPr>
        <p:spPr/>
        <p:txBody>
          <a:bodyPr/>
          <a:lstStyle/>
          <a:p>
            <a:r>
              <a:rPr lang="en-US" dirty="0"/>
              <a:t>Results</a:t>
            </a:r>
          </a:p>
        </p:txBody>
      </p:sp>
      <p:sp>
        <p:nvSpPr>
          <p:cNvPr id="5" name="Text Placeholder 4"/>
          <p:cNvSpPr>
            <a:spLocks noGrp="1"/>
          </p:cNvSpPr>
          <p:nvPr>
            <p:ph type="body" sz="quarter" idx="10"/>
          </p:nvPr>
        </p:nvSpPr>
        <p:spPr/>
        <p:txBody>
          <a:bodyPr/>
          <a:lstStyle/>
          <a:p>
            <a:endParaRPr lang="en-US"/>
          </a:p>
        </p:txBody>
      </p:sp>
      <p:sp>
        <p:nvSpPr>
          <p:cNvPr id="6" name="Text Placeholder 5"/>
          <p:cNvSpPr>
            <a:spLocks noGrp="1"/>
          </p:cNvSpPr>
          <p:nvPr>
            <p:ph type="body" sz="quarter" idx="13"/>
          </p:nvPr>
        </p:nvSpPr>
        <p:spPr/>
        <p:txBody>
          <a:bodyPr/>
          <a:lstStyle/>
          <a:p>
            <a:r>
              <a:rPr lang="en-US" dirty="0"/>
              <a:t>13</a:t>
            </a:r>
          </a:p>
        </p:txBody>
      </p:sp>
      <p:sp>
        <p:nvSpPr>
          <p:cNvPr id="7" name="Content Placeholder 2">
            <a:extLst>
              <a:ext uri="{FF2B5EF4-FFF2-40B4-BE49-F238E27FC236}">
                <a16:creationId xmlns:a16="http://schemas.microsoft.com/office/drawing/2014/main" id="{292AD2D1-1045-4AFA-A786-4726C5DD2548}"/>
              </a:ext>
            </a:extLst>
          </p:cNvPr>
          <p:cNvSpPr txBox="1">
            <a:spLocks/>
          </p:cNvSpPr>
          <p:nvPr/>
        </p:nvSpPr>
        <p:spPr>
          <a:xfrm>
            <a:off x="7239941" y="1211401"/>
            <a:ext cx="1446859" cy="380667"/>
          </a:xfrm>
          <a:prstGeom prst="rect">
            <a:avLst/>
          </a:prstGeom>
          <a:noFill/>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mn-lt"/>
                <a:ea typeface="+mn-ea"/>
                <a:cs typeface="Arial"/>
              </a:defRPr>
            </a:lvl5pPr>
            <a:lvl6pPr marL="2286000" indent="0" algn="l" defTabSz="457200" rtl="0" eaLnBrk="1" latinLnBrk="0" hangingPunct="1">
              <a:spcBef>
                <a:spcPct val="20000"/>
              </a:spcBef>
              <a:buFont typeface="Arial"/>
              <a:buNone/>
              <a:defRPr sz="1400" kern="1200" baseline="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600" b="1" dirty="0"/>
              <a:t>FPC 3D results</a:t>
            </a:r>
          </a:p>
        </p:txBody>
      </p:sp>
      <p:pic>
        <p:nvPicPr>
          <p:cNvPr id="11" name="Picture 10">
            <a:extLst>
              <a:ext uri="{FF2B5EF4-FFF2-40B4-BE49-F238E27FC236}">
                <a16:creationId xmlns:a16="http://schemas.microsoft.com/office/drawing/2014/main" id="{7F042AD6-88E1-4581-B942-91AFAAD610F7}"/>
              </a:ext>
            </a:extLst>
          </p:cNvPr>
          <p:cNvPicPr>
            <a:picLocks noChangeAspect="1"/>
          </p:cNvPicPr>
          <p:nvPr/>
        </p:nvPicPr>
        <p:blipFill>
          <a:blip r:embed="rId4"/>
          <a:stretch>
            <a:fillRect/>
          </a:stretch>
        </p:blipFill>
        <p:spPr>
          <a:xfrm>
            <a:off x="5049213" y="2696488"/>
            <a:ext cx="2608092" cy="1956070"/>
          </a:xfrm>
          <a:prstGeom prst="rect">
            <a:avLst/>
          </a:prstGeom>
        </p:spPr>
      </p:pic>
      <mc:AlternateContent xmlns:mc="http://schemas.openxmlformats.org/markup-compatibility/2006" xmlns:a14="http://schemas.microsoft.com/office/drawing/2010/main">
        <mc:Choice Requires="a14">
          <p:sp>
            <p:nvSpPr>
              <p:cNvPr id="15" name="Content Placeholder 3">
                <a:extLst>
                  <a:ext uri="{FF2B5EF4-FFF2-40B4-BE49-F238E27FC236}">
                    <a16:creationId xmlns:a16="http://schemas.microsoft.com/office/drawing/2014/main" id="{0241D836-EDDD-484E-92AF-8E98BE16889A}"/>
                  </a:ext>
                </a:extLst>
              </p:cNvPr>
              <p:cNvSpPr txBox="1">
                <a:spLocks/>
              </p:cNvSpPr>
              <p:nvPr/>
            </p:nvSpPr>
            <p:spPr>
              <a:xfrm>
                <a:off x="2260707" y="3914536"/>
                <a:ext cx="672105" cy="380667"/>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i="1" smtClean="0">
                              <a:latin typeface="Cambria Math" panose="02040503050406030204" pitchFamily="18" charset="0"/>
                            </a:rPr>
                            <m:t>𝑈</m:t>
                          </m:r>
                        </m:e>
                        <m:sub>
                          <m:r>
                            <a:rPr lang="en-GB" i="1" smtClean="0">
                              <a:latin typeface="Cambria Math" panose="02040503050406030204" pitchFamily="18" charset="0"/>
                            </a:rPr>
                            <m:t>𝐶𝐿</m:t>
                          </m:r>
                        </m:sub>
                      </m:sSub>
                    </m:oMath>
                  </m:oMathPara>
                </a14:m>
                <a:endParaRPr lang="en-US" dirty="0"/>
              </a:p>
            </p:txBody>
          </p:sp>
        </mc:Choice>
        <mc:Fallback xmlns="">
          <p:sp>
            <p:nvSpPr>
              <p:cNvPr id="15" name="Content Placeholder 3">
                <a:extLst>
                  <a:ext uri="{FF2B5EF4-FFF2-40B4-BE49-F238E27FC236}">
                    <a16:creationId xmlns:a16="http://schemas.microsoft.com/office/drawing/2014/main" id="{0241D836-EDDD-484E-92AF-8E98BE16889A}"/>
                  </a:ext>
                </a:extLst>
              </p:cNvPr>
              <p:cNvSpPr txBox="1">
                <a:spLocks noRot="1" noChangeAspect="1" noMove="1" noResize="1" noEditPoints="1" noAdjustHandles="1" noChangeArrowheads="1" noChangeShapeType="1" noTextEdit="1"/>
              </p:cNvSpPr>
              <p:nvPr/>
            </p:nvSpPr>
            <p:spPr>
              <a:xfrm>
                <a:off x="2260707" y="3914536"/>
                <a:ext cx="672105" cy="380667"/>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Content Placeholder 3">
                <a:extLst>
                  <a:ext uri="{FF2B5EF4-FFF2-40B4-BE49-F238E27FC236}">
                    <a16:creationId xmlns:a16="http://schemas.microsoft.com/office/drawing/2014/main" id="{51A72656-4444-4561-A581-F1296AFAB2B0}"/>
                  </a:ext>
                </a:extLst>
              </p:cNvPr>
              <p:cNvSpPr txBox="1">
                <a:spLocks/>
              </p:cNvSpPr>
              <p:nvPr/>
            </p:nvSpPr>
            <p:spPr>
              <a:xfrm>
                <a:off x="6627811" y="4013357"/>
                <a:ext cx="672105" cy="380667"/>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𝑈</m:t>
                          </m:r>
                        </m:e>
                        <m:sub>
                          <m:r>
                            <a:rPr lang="en-GB" b="0" i="1" smtClean="0">
                              <a:latin typeface="Cambria Math" panose="02040503050406030204" pitchFamily="18" charset="0"/>
                            </a:rPr>
                            <m:t>𝑡𝑟𝑎𝑛</m:t>
                          </m:r>
                        </m:sub>
                      </m:sSub>
                    </m:oMath>
                  </m:oMathPara>
                </a14:m>
                <a:endParaRPr lang="en-US" dirty="0"/>
              </a:p>
            </p:txBody>
          </p:sp>
        </mc:Choice>
        <mc:Fallback xmlns="">
          <p:sp>
            <p:nvSpPr>
              <p:cNvPr id="17" name="Content Placeholder 3">
                <a:extLst>
                  <a:ext uri="{FF2B5EF4-FFF2-40B4-BE49-F238E27FC236}">
                    <a16:creationId xmlns:a16="http://schemas.microsoft.com/office/drawing/2014/main" id="{51A72656-4444-4561-A581-F1296AFAB2B0}"/>
                  </a:ext>
                </a:extLst>
              </p:cNvPr>
              <p:cNvSpPr txBox="1">
                <a:spLocks noRot="1" noChangeAspect="1" noMove="1" noResize="1" noEditPoints="1" noAdjustHandles="1" noChangeArrowheads="1" noChangeShapeType="1" noTextEdit="1"/>
              </p:cNvSpPr>
              <p:nvPr/>
            </p:nvSpPr>
            <p:spPr>
              <a:xfrm>
                <a:off x="6627811" y="4013357"/>
                <a:ext cx="672105" cy="380667"/>
              </a:xfrm>
              <a:prstGeom prst="rect">
                <a:avLst/>
              </a:prstGeom>
              <a:blipFill>
                <a:blip r:embed="rId6"/>
                <a:stretch>
                  <a:fillRect l="-909"/>
                </a:stretch>
              </a:blipFill>
            </p:spPr>
            <p:txBody>
              <a:bodyPr/>
              <a:lstStyle/>
              <a:p>
                <a:r>
                  <a:rPr lang="en-GB">
                    <a:noFill/>
                  </a:rPr>
                  <a:t> </a:t>
                </a:r>
              </a:p>
            </p:txBody>
          </p:sp>
        </mc:Fallback>
      </mc:AlternateContent>
      <p:pic>
        <p:nvPicPr>
          <p:cNvPr id="8" name="Picture 7" descr="A close up of a logo&#10;&#10;Description automatically generated">
            <a:extLst>
              <a:ext uri="{FF2B5EF4-FFF2-40B4-BE49-F238E27FC236}">
                <a16:creationId xmlns:a16="http://schemas.microsoft.com/office/drawing/2014/main" id="{BB62A1EF-29D0-4700-8A26-8FB1D0049EFE}"/>
              </a:ext>
            </a:extLst>
          </p:cNvPr>
          <p:cNvPicPr>
            <a:picLocks noChangeAspect="1"/>
          </p:cNvPicPr>
          <p:nvPr/>
        </p:nvPicPr>
        <p:blipFill>
          <a:blip r:embed="rId7"/>
          <a:stretch>
            <a:fillRect/>
          </a:stretch>
        </p:blipFill>
        <p:spPr>
          <a:xfrm>
            <a:off x="1984498" y="766882"/>
            <a:ext cx="5175004" cy="1766987"/>
          </a:xfrm>
          <a:prstGeom prst="rect">
            <a:avLst/>
          </a:prstGeom>
        </p:spPr>
      </p:pic>
    </p:spTree>
    <p:extLst>
      <p:ext uri="{BB962C8B-B14F-4D97-AF65-F5344CB8AC3E}">
        <p14:creationId xmlns:p14="http://schemas.microsoft.com/office/powerpoint/2010/main" val="1044115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Conclusion</a:t>
            </a:r>
          </a:p>
        </p:txBody>
      </p:sp>
      <p:sp>
        <p:nvSpPr>
          <p:cNvPr id="5" name="Text Placeholder 4"/>
          <p:cNvSpPr>
            <a:spLocks noGrp="1"/>
          </p:cNvSpPr>
          <p:nvPr>
            <p:ph type="body" sz="quarter" idx="10"/>
          </p:nvPr>
        </p:nvSpPr>
        <p:spPr/>
        <p:txBody>
          <a:bodyPr/>
          <a:lstStyle/>
          <a:p>
            <a:endParaRPr lang="en-US"/>
          </a:p>
        </p:txBody>
      </p:sp>
      <p:sp>
        <p:nvSpPr>
          <p:cNvPr id="6" name="Text Placeholder 5"/>
          <p:cNvSpPr>
            <a:spLocks noGrp="1"/>
          </p:cNvSpPr>
          <p:nvPr>
            <p:ph type="body" sz="quarter" idx="13"/>
          </p:nvPr>
        </p:nvSpPr>
        <p:spPr/>
        <p:txBody>
          <a:bodyPr/>
          <a:lstStyle/>
          <a:p>
            <a:r>
              <a:rPr lang="en-US" dirty="0"/>
              <a:t>14</a:t>
            </a:r>
          </a:p>
        </p:txBody>
      </p:sp>
      <p:sp>
        <p:nvSpPr>
          <p:cNvPr id="9" name="Content Placeholder 1">
            <a:extLst>
              <a:ext uri="{FF2B5EF4-FFF2-40B4-BE49-F238E27FC236}">
                <a16:creationId xmlns:a16="http://schemas.microsoft.com/office/drawing/2014/main" id="{3C436769-D719-41F5-A841-69FC47A4BE96}"/>
              </a:ext>
            </a:extLst>
          </p:cNvPr>
          <p:cNvSpPr txBox="1">
            <a:spLocks/>
          </p:cNvSpPr>
          <p:nvPr/>
        </p:nvSpPr>
        <p:spPr>
          <a:xfrm>
            <a:off x="457200" y="2460536"/>
            <a:ext cx="8229599" cy="2185820"/>
          </a:xfrm>
          <a:prstGeom prst="rect">
            <a:avLst/>
          </a:prstGeom>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b="1" dirty="0"/>
              <a:t>Time constraints</a:t>
            </a:r>
          </a:p>
          <a:p>
            <a:pPr marL="0" indent="0">
              <a:buNone/>
            </a:pPr>
            <a:r>
              <a:rPr lang="en-GB" sz="1600" dirty="0"/>
              <a:t>	General tool is not actually accessible and no more test on general(industry) cases.</a:t>
            </a:r>
            <a:endParaRPr lang="en-GB" sz="1600" b="1" dirty="0"/>
          </a:p>
          <a:p>
            <a:r>
              <a:rPr lang="en-GB" sz="1600" b="1" dirty="0"/>
              <a:t>Further Generalization</a:t>
            </a:r>
          </a:p>
          <a:p>
            <a:pPr marL="0" indent="0">
              <a:buNone/>
            </a:pPr>
            <a:r>
              <a:rPr lang="en-GB" sz="1600" dirty="0"/>
              <a:t>	Further automation in reading .geo file and body approximation.</a:t>
            </a:r>
            <a:endParaRPr lang="en-GB" sz="1600" b="1" dirty="0"/>
          </a:p>
          <a:p>
            <a:pPr marL="0" indent="0">
              <a:buFont typeface="Arial"/>
              <a:buNone/>
            </a:pPr>
            <a:r>
              <a:rPr lang="en-GB" sz="1600" dirty="0"/>
              <a:t>	Generalization and test on:</a:t>
            </a:r>
          </a:p>
          <a:p>
            <a:pPr marL="0" indent="0">
              <a:buNone/>
            </a:pPr>
            <a:r>
              <a:rPr lang="en-GB" sz="1600" dirty="0"/>
              <a:t>	1). The bluff body with non-circular transverse shape(3D, 2D done but without tests).</a:t>
            </a:r>
          </a:p>
          <a:p>
            <a:pPr marL="0" indent="0">
              <a:buNone/>
            </a:pPr>
            <a:r>
              <a:rPr lang="en-GB" sz="1600" dirty="0"/>
              <a:t>	2). The bluff body with various transverse shape along the body length(3D).</a:t>
            </a:r>
          </a:p>
        </p:txBody>
      </p:sp>
      <p:pic>
        <p:nvPicPr>
          <p:cNvPr id="10" name="Content Placeholder 3">
            <a:extLst>
              <a:ext uri="{FF2B5EF4-FFF2-40B4-BE49-F238E27FC236}">
                <a16:creationId xmlns:a16="http://schemas.microsoft.com/office/drawing/2014/main" id="{FE96FFD6-0A82-40E5-85AB-43F872A87B96}"/>
              </a:ext>
            </a:extLst>
          </p:cNvPr>
          <p:cNvPicPr>
            <a:picLocks noGrp="1" noChangeAspect="1"/>
          </p:cNvPicPr>
          <p:nvPr>
            <p:ph idx="11"/>
          </p:nvPr>
        </p:nvPicPr>
        <p:blipFill>
          <a:blip r:embed="rId3"/>
          <a:stretch>
            <a:fillRect/>
          </a:stretch>
        </p:blipFill>
        <p:spPr>
          <a:xfrm>
            <a:off x="4417017" y="915645"/>
            <a:ext cx="4417211" cy="1537867"/>
          </a:xfrm>
        </p:spPr>
      </p:pic>
      <p:pic>
        <p:nvPicPr>
          <p:cNvPr id="11" name="Picture 10" descr="A picture containing building, hanging&#10;&#10;Description automatically generated">
            <a:extLst>
              <a:ext uri="{FF2B5EF4-FFF2-40B4-BE49-F238E27FC236}">
                <a16:creationId xmlns:a16="http://schemas.microsoft.com/office/drawing/2014/main" id="{51F485DF-4255-4FA1-AB5F-ABBC38902269}"/>
              </a:ext>
            </a:extLst>
          </p:cNvPr>
          <p:cNvPicPr>
            <a:picLocks noChangeAspect="1"/>
          </p:cNvPicPr>
          <p:nvPr/>
        </p:nvPicPr>
        <p:blipFill>
          <a:blip r:embed="rId4"/>
          <a:stretch>
            <a:fillRect/>
          </a:stretch>
        </p:blipFill>
        <p:spPr>
          <a:xfrm>
            <a:off x="2801852" y="815647"/>
            <a:ext cx="1528452" cy="1617661"/>
          </a:xfrm>
          <a:prstGeom prst="rect">
            <a:avLst/>
          </a:prstGeom>
        </p:spPr>
      </p:pic>
      <p:sp>
        <p:nvSpPr>
          <p:cNvPr id="8" name="TextBox 7">
            <a:extLst>
              <a:ext uri="{FF2B5EF4-FFF2-40B4-BE49-F238E27FC236}">
                <a16:creationId xmlns:a16="http://schemas.microsoft.com/office/drawing/2014/main" id="{BBB1EF19-A762-44B2-8E3E-4E79A6727718}"/>
              </a:ext>
            </a:extLst>
          </p:cNvPr>
          <p:cNvSpPr txBox="1"/>
          <p:nvPr/>
        </p:nvSpPr>
        <p:spPr>
          <a:xfrm>
            <a:off x="3006469" y="430485"/>
            <a:ext cx="1119217" cy="307777"/>
          </a:xfrm>
          <a:prstGeom prst="rect">
            <a:avLst/>
          </a:prstGeom>
          <a:noFill/>
        </p:spPr>
        <p:txBody>
          <a:bodyPr wrap="none" rtlCol="0">
            <a:spAutoFit/>
          </a:bodyPr>
          <a:lstStyle/>
          <a:p>
            <a:r>
              <a:rPr lang="en-GB" sz="1400" dirty="0"/>
              <a:t>non-circular</a:t>
            </a:r>
          </a:p>
        </p:txBody>
      </p:sp>
      <p:sp>
        <p:nvSpPr>
          <p:cNvPr id="12" name="TextBox 11">
            <a:extLst>
              <a:ext uri="{FF2B5EF4-FFF2-40B4-BE49-F238E27FC236}">
                <a16:creationId xmlns:a16="http://schemas.microsoft.com/office/drawing/2014/main" id="{38AF1864-D68A-4F23-A84C-ACDB99288528}"/>
              </a:ext>
            </a:extLst>
          </p:cNvPr>
          <p:cNvSpPr txBox="1"/>
          <p:nvPr/>
        </p:nvSpPr>
        <p:spPr>
          <a:xfrm>
            <a:off x="5533816" y="430485"/>
            <a:ext cx="2183611" cy="307777"/>
          </a:xfrm>
          <a:prstGeom prst="rect">
            <a:avLst/>
          </a:prstGeom>
          <a:noFill/>
        </p:spPr>
        <p:txBody>
          <a:bodyPr wrap="none" rtlCol="0">
            <a:spAutoFit/>
          </a:bodyPr>
          <a:lstStyle/>
          <a:p>
            <a:r>
              <a:rPr lang="en-GB" sz="1400" dirty="0"/>
              <a:t>various transverse shape</a:t>
            </a:r>
          </a:p>
        </p:txBody>
      </p:sp>
    </p:spTree>
    <p:extLst>
      <p:ext uri="{BB962C8B-B14F-4D97-AF65-F5344CB8AC3E}">
        <p14:creationId xmlns:p14="http://schemas.microsoft.com/office/powerpoint/2010/main" val="4108867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225871" y="497144"/>
            <a:ext cx="2460929" cy="234218"/>
          </a:xfrm>
        </p:spPr>
        <p:txBody>
          <a:bodyPr/>
          <a:lstStyle/>
          <a:p>
            <a:r>
              <a:rPr lang="en-US" dirty="0"/>
              <a:t>ACSE9 - Independent Research Project</a:t>
            </a:r>
          </a:p>
          <a:p>
            <a:endParaRPr lang="en-US" dirty="0"/>
          </a:p>
        </p:txBody>
      </p:sp>
      <p:sp>
        <p:nvSpPr>
          <p:cNvPr id="3" name="Text Placeholder 2"/>
          <p:cNvSpPr>
            <a:spLocks noGrp="1"/>
          </p:cNvSpPr>
          <p:nvPr>
            <p:ph type="body" sz="quarter" idx="12"/>
          </p:nvPr>
        </p:nvSpPr>
        <p:spPr/>
        <p:txBody>
          <a:bodyPr/>
          <a:lstStyle/>
          <a:p>
            <a:r>
              <a:rPr lang="en-US" dirty="0"/>
              <a:t>September 10, 2019</a:t>
            </a:r>
          </a:p>
          <a:p>
            <a:endParaRPr lang="en-US" dirty="0"/>
          </a:p>
        </p:txBody>
      </p:sp>
      <p:sp>
        <p:nvSpPr>
          <p:cNvPr id="4" name="Title 2">
            <a:extLst>
              <a:ext uri="{FF2B5EF4-FFF2-40B4-BE49-F238E27FC236}">
                <a16:creationId xmlns:a16="http://schemas.microsoft.com/office/drawing/2014/main" id="{5137D7D5-AC25-44B2-9D01-4450E4D5AE6E}"/>
              </a:ext>
            </a:extLst>
          </p:cNvPr>
          <p:cNvSpPr txBox="1">
            <a:spLocks/>
          </p:cNvSpPr>
          <p:nvPr/>
        </p:nvSpPr>
        <p:spPr>
          <a:xfrm>
            <a:off x="457200" y="1714383"/>
            <a:ext cx="8229600" cy="1714733"/>
          </a:xfrm>
          <a:prstGeom prst="rect">
            <a:avLst/>
          </a:prstGeom>
        </p:spPr>
        <p:txBody>
          <a:bodyPr/>
          <a:lstStyle>
            <a:lvl1pPr algn="l" defTabSz="457200" rtl="0" eaLnBrk="1" latinLnBrk="0" hangingPunct="1">
              <a:spcBef>
                <a:spcPct val="0"/>
              </a:spcBef>
              <a:buNone/>
              <a:defRPr sz="2400" b="1" kern="1200">
                <a:solidFill>
                  <a:srgbClr val="0085CA"/>
                </a:solidFill>
                <a:latin typeface="Arial"/>
                <a:ea typeface="+mj-ea"/>
                <a:cs typeface="Arial"/>
              </a:defRPr>
            </a:lvl1pPr>
          </a:lstStyle>
          <a:p>
            <a:pPr algn="ctr"/>
            <a:r>
              <a:rPr lang="en-US" dirty="0"/>
              <a:t>Thank you for listening</a:t>
            </a:r>
          </a:p>
          <a:p>
            <a:pPr algn="ctr"/>
            <a:endParaRPr lang="en-US" sz="1000" dirty="0"/>
          </a:p>
          <a:p>
            <a:pPr algn="ctr"/>
            <a:r>
              <a:rPr lang="en-US" dirty="0"/>
              <a:t>&amp;</a:t>
            </a:r>
          </a:p>
          <a:p>
            <a:pPr algn="ctr"/>
            <a:endParaRPr lang="en-US" sz="1000" dirty="0"/>
          </a:p>
          <a:p>
            <a:pPr algn="ctr"/>
            <a:r>
              <a:rPr lang="en-US" dirty="0"/>
              <a:t>Welcome to questions</a:t>
            </a:r>
          </a:p>
        </p:txBody>
      </p:sp>
      <p:sp>
        <p:nvSpPr>
          <p:cNvPr id="5" name="Subtitle 1">
            <a:extLst>
              <a:ext uri="{FF2B5EF4-FFF2-40B4-BE49-F238E27FC236}">
                <a16:creationId xmlns:a16="http://schemas.microsoft.com/office/drawing/2014/main" id="{8A89B949-1EE9-445B-8ED0-18BF57F191C6}"/>
              </a:ext>
            </a:extLst>
          </p:cNvPr>
          <p:cNvSpPr txBox="1">
            <a:spLocks/>
          </p:cNvSpPr>
          <p:nvPr/>
        </p:nvSpPr>
        <p:spPr>
          <a:xfrm>
            <a:off x="457200" y="3500775"/>
            <a:ext cx="6400800" cy="549232"/>
          </a:xfrm>
          <a:prstGeom prst="rect">
            <a:avLst/>
          </a:prstGeom>
        </p:spPr>
        <p:txBody>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200" b="1" dirty="0">
                <a:latin typeface="Arial" panose="020B0604020202020204" pitchFamily="34" charset="0"/>
                <a:cs typeface="Arial" panose="020B0604020202020204" pitchFamily="34" charset="0"/>
              </a:rPr>
              <a:t>Dongzhen Li</a:t>
            </a:r>
            <a:r>
              <a:rPr lang="en-GB" sz="1200" dirty="0">
                <a:latin typeface="Arial" panose="020B0604020202020204" pitchFamily="34" charset="0"/>
                <a:cs typeface="Arial" panose="020B0604020202020204" pitchFamily="34" charset="0"/>
              </a:rPr>
              <a:t>  </a:t>
            </a:r>
            <a:r>
              <a:rPr lang="en-GB" sz="1200" i="1" dirty="0">
                <a:latin typeface="Arial" panose="020B0604020202020204" pitchFamily="34" charset="0"/>
                <a:cs typeface="Arial" panose="020B0604020202020204" pitchFamily="34" charset="0"/>
              </a:rPr>
              <a:t>(CID: 01609749)</a:t>
            </a:r>
          </a:p>
          <a:p>
            <a:pPr marL="0" indent="0">
              <a:buNone/>
            </a:pPr>
            <a:r>
              <a:rPr lang="en-GB" sz="1200" dirty="0">
                <a:latin typeface="Arial" panose="020B0604020202020204" pitchFamily="34" charset="0"/>
                <a:cs typeface="Arial" panose="020B0604020202020204" pitchFamily="34" charset="0"/>
              </a:rPr>
              <a:t>Supervisors/advisors: </a:t>
            </a:r>
            <a:r>
              <a:rPr lang="en-GB" sz="1200" dirty="0" err="1">
                <a:latin typeface="Arial" panose="020B0604020202020204" pitchFamily="34" charset="0"/>
                <a:cs typeface="Arial" panose="020B0604020202020204" pitchFamily="34" charset="0"/>
              </a:rPr>
              <a:t>Asiri</a:t>
            </a:r>
            <a:r>
              <a:rPr lang="en-GB" sz="1200" dirty="0">
                <a:latin typeface="Arial" panose="020B0604020202020204" pitchFamily="34" charset="0"/>
                <a:cs typeface="Arial" panose="020B0604020202020204" pitchFamily="34" charset="0"/>
              </a:rPr>
              <a:t> </a:t>
            </a:r>
            <a:r>
              <a:rPr lang="en-GB" sz="1200" dirty="0" err="1">
                <a:latin typeface="Arial" panose="020B0604020202020204" pitchFamily="34" charset="0"/>
                <a:cs typeface="Arial" panose="020B0604020202020204" pitchFamily="34" charset="0"/>
              </a:rPr>
              <a:t>Obeysekara</a:t>
            </a:r>
            <a:r>
              <a:rPr lang="en-GB" sz="1200" dirty="0">
                <a:latin typeface="Arial" panose="020B0604020202020204" pitchFamily="34" charset="0"/>
                <a:cs typeface="Arial" panose="020B0604020202020204" pitchFamily="34" charset="0"/>
              </a:rPr>
              <a:t>, Andre Nicolle, Chris Pain </a:t>
            </a:r>
          </a:p>
          <a:p>
            <a:endParaRPr lang="en-US" sz="1200" dirty="0"/>
          </a:p>
        </p:txBody>
      </p:sp>
      <p:sp>
        <p:nvSpPr>
          <p:cNvPr id="6" name="Text Placeholder 3">
            <a:extLst>
              <a:ext uri="{FF2B5EF4-FFF2-40B4-BE49-F238E27FC236}">
                <a16:creationId xmlns:a16="http://schemas.microsoft.com/office/drawing/2014/main" id="{C353517F-8CC1-488D-ADFE-BA44B9519B52}"/>
              </a:ext>
            </a:extLst>
          </p:cNvPr>
          <p:cNvSpPr txBox="1">
            <a:spLocks/>
          </p:cNvSpPr>
          <p:nvPr/>
        </p:nvSpPr>
        <p:spPr>
          <a:xfrm>
            <a:off x="457200" y="4050598"/>
            <a:ext cx="6400800" cy="549233"/>
          </a:xfrm>
          <a:prstGeom prst="rect">
            <a:avLst/>
          </a:prstGeom>
        </p:spPr>
        <p:txBody>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200" dirty="0"/>
              <a:t>Email: </a:t>
            </a:r>
            <a:r>
              <a:rPr lang="en-US" sz="1200" dirty="0">
                <a:hlinkClick r:id="rId2"/>
              </a:rPr>
              <a:t>dongzhen.li18@imperial.ac.uk</a:t>
            </a:r>
            <a:endParaRPr lang="en-US" sz="1200" dirty="0"/>
          </a:p>
          <a:p>
            <a:pPr marL="0" indent="0">
              <a:buNone/>
            </a:pPr>
            <a:r>
              <a:rPr lang="en-US" sz="1200" dirty="0" err="1"/>
              <a:t>Github</a:t>
            </a:r>
            <a:r>
              <a:rPr lang="en-US" sz="1200" dirty="0"/>
              <a:t> alias: anitali555888</a:t>
            </a:r>
          </a:p>
          <a:p>
            <a:endParaRPr lang="en-US" sz="1200" dirty="0"/>
          </a:p>
        </p:txBody>
      </p:sp>
    </p:spTree>
    <p:extLst>
      <p:ext uri="{BB962C8B-B14F-4D97-AF65-F5344CB8AC3E}">
        <p14:creationId xmlns:p14="http://schemas.microsoft.com/office/powerpoint/2010/main" val="4039771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Contents</a:t>
            </a:r>
          </a:p>
        </p:txBody>
      </p:sp>
      <p:sp>
        <p:nvSpPr>
          <p:cNvPr id="6" name="Text Placeholder 5"/>
          <p:cNvSpPr>
            <a:spLocks noGrp="1"/>
          </p:cNvSpPr>
          <p:nvPr>
            <p:ph type="body" sz="quarter" idx="10"/>
          </p:nvPr>
        </p:nvSpPr>
        <p:spPr>
          <a:xfrm>
            <a:off x="6553925" y="497144"/>
            <a:ext cx="2132875" cy="234218"/>
          </a:xfrm>
        </p:spPr>
        <p:txBody>
          <a:bodyPr/>
          <a:lstStyle/>
          <a:p>
            <a:endParaRPr lang="en-US" dirty="0"/>
          </a:p>
        </p:txBody>
      </p:sp>
      <p:sp>
        <p:nvSpPr>
          <p:cNvPr id="7" name="Text Placeholder 6"/>
          <p:cNvSpPr>
            <a:spLocks noGrp="1"/>
          </p:cNvSpPr>
          <p:nvPr>
            <p:ph type="body" sz="quarter" idx="13"/>
          </p:nvPr>
        </p:nvSpPr>
        <p:spPr/>
        <p:txBody>
          <a:bodyPr/>
          <a:lstStyle/>
          <a:p>
            <a:endParaRPr lang="en-US" dirty="0"/>
          </a:p>
        </p:txBody>
      </p:sp>
      <p:sp>
        <p:nvSpPr>
          <p:cNvPr id="8" name="Content Placeholder 2">
            <a:extLst>
              <a:ext uri="{FF2B5EF4-FFF2-40B4-BE49-F238E27FC236}">
                <a16:creationId xmlns:a16="http://schemas.microsoft.com/office/drawing/2014/main" id="{F285A5F2-E42A-4BF0-92B4-0746B4603558}"/>
              </a:ext>
            </a:extLst>
          </p:cNvPr>
          <p:cNvSpPr txBox="1">
            <a:spLocks/>
          </p:cNvSpPr>
          <p:nvPr/>
        </p:nvSpPr>
        <p:spPr>
          <a:xfrm>
            <a:off x="4516341" y="1159488"/>
            <a:ext cx="4170459" cy="3213884"/>
          </a:xfrm>
          <a:prstGeom prst="rect">
            <a:avLst/>
          </a:prstGeom>
        </p:spPr>
        <p:txBody>
          <a:bodyPr vert="horz" lIns="0" tIns="0" rIns="0" bIns="0" rtlCol="0">
            <a:noAutofit/>
          </a:bodyPr>
          <a:lstStyle>
            <a:lvl1pPr marL="0" indent="0" algn="l" defTabSz="457200" rtl="0" eaLnBrk="1" latinLnBrk="0" hangingPunct="1">
              <a:spcBef>
                <a:spcPct val="20000"/>
              </a:spcBef>
              <a:buClr>
                <a:srgbClr val="0085CA"/>
              </a:buClr>
              <a:buFont typeface="Arial"/>
              <a:buNone/>
              <a:defRPr sz="2400" kern="1200">
                <a:solidFill>
                  <a:srgbClr val="000000"/>
                </a:solidFill>
                <a:latin typeface="Arial"/>
                <a:ea typeface="+mn-ea"/>
                <a:cs typeface="Arial"/>
              </a:defRPr>
            </a:lvl1pPr>
            <a:lvl2pPr marL="457200" indent="0" algn="ctr" defTabSz="457200" rtl="0" eaLnBrk="1" latinLnBrk="0" hangingPunct="1">
              <a:spcBef>
                <a:spcPct val="20000"/>
              </a:spcBef>
              <a:buClr>
                <a:srgbClr val="0085CA"/>
              </a:buClr>
              <a:buFont typeface="Arial"/>
              <a:buNone/>
              <a:defRPr sz="1800" kern="1200">
                <a:solidFill>
                  <a:schemeClr val="tx1">
                    <a:tint val="75000"/>
                  </a:schemeClr>
                </a:solidFill>
                <a:latin typeface="Arial"/>
                <a:ea typeface="+mn-ea"/>
                <a:cs typeface="Arial"/>
              </a:defRPr>
            </a:lvl2pPr>
            <a:lvl3pPr marL="914400" indent="0" algn="ctr" defTabSz="457200" rtl="0" eaLnBrk="1" latinLnBrk="0" hangingPunct="1">
              <a:spcBef>
                <a:spcPct val="20000"/>
              </a:spcBef>
              <a:buClr>
                <a:srgbClr val="0085CA"/>
              </a:buClr>
              <a:buFont typeface="Arial"/>
              <a:buNone/>
              <a:defRPr sz="1200" kern="1200">
                <a:solidFill>
                  <a:schemeClr val="tx1">
                    <a:tint val="75000"/>
                  </a:schemeClr>
                </a:solidFill>
                <a:latin typeface="Arial"/>
                <a:ea typeface="+mn-ea"/>
                <a:cs typeface="Arial"/>
              </a:defRPr>
            </a:lvl3pPr>
            <a:lvl4pPr marL="1371600" indent="0" algn="ctr" defTabSz="457200" rtl="0" eaLnBrk="1" latinLnBrk="0" hangingPunct="1">
              <a:spcBef>
                <a:spcPct val="20000"/>
              </a:spcBef>
              <a:buClr>
                <a:srgbClr val="0085CA"/>
              </a:buClr>
              <a:buFont typeface="Arial"/>
              <a:buNone/>
              <a:defRPr sz="1200" kern="1200">
                <a:solidFill>
                  <a:schemeClr val="tx1">
                    <a:tint val="75000"/>
                  </a:schemeClr>
                </a:solidFill>
                <a:latin typeface="Arial"/>
                <a:ea typeface="+mn-ea"/>
                <a:cs typeface="Arial"/>
              </a:defRPr>
            </a:lvl4pPr>
            <a:lvl5pPr marL="1828800" indent="0" algn="ctr" defTabSz="457200" rtl="0" eaLnBrk="1" latinLnBrk="0" hangingPunct="1">
              <a:spcBef>
                <a:spcPct val="20000"/>
              </a:spcBef>
              <a:buClr>
                <a:srgbClr val="0085CA"/>
              </a:buClr>
              <a:buFont typeface="Arial"/>
              <a:buNone/>
              <a:defRPr sz="1200" kern="1200">
                <a:solidFill>
                  <a:schemeClr val="tx1">
                    <a:tint val="75000"/>
                  </a:schemeClr>
                </a:solidFill>
                <a:latin typeface="Arial"/>
                <a:ea typeface="+mn-ea"/>
                <a:cs typeface="Arial"/>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nSpc>
                <a:spcPct val="150000"/>
              </a:lnSpc>
            </a:pPr>
            <a:r>
              <a:rPr lang="en-GB" dirty="0"/>
              <a:t>1 Project Objectives</a:t>
            </a:r>
          </a:p>
          <a:p>
            <a:pPr>
              <a:lnSpc>
                <a:spcPct val="150000"/>
              </a:lnSpc>
            </a:pPr>
            <a:r>
              <a:rPr lang="en-GB" dirty="0"/>
              <a:t>2 </a:t>
            </a:r>
            <a:r>
              <a:rPr lang="en-US" dirty="0"/>
              <a:t>Context and Motivation</a:t>
            </a:r>
            <a:endParaRPr lang="en-GB" dirty="0"/>
          </a:p>
          <a:p>
            <a:pPr>
              <a:lnSpc>
                <a:spcPct val="150000"/>
              </a:lnSpc>
            </a:pPr>
            <a:r>
              <a:rPr lang="en-GB" dirty="0"/>
              <a:t>3 Methodology</a:t>
            </a:r>
          </a:p>
          <a:p>
            <a:pPr>
              <a:lnSpc>
                <a:spcPct val="150000"/>
              </a:lnSpc>
            </a:pPr>
            <a:r>
              <a:rPr lang="en-GB" dirty="0"/>
              <a:t>4 Implementation and Results</a:t>
            </a:r>
          </a:p>
          <a:p>
            <a:pPr>
              <a:lnSpc>
                <a:spcPct val="150000"/>
              </a:lnSpc>
            </a:pPr>
            <a:r>
              <a:rPr lang="en-GB" dirty="0"/>
              <a:t>5 Conclusion</a:t>
            </a:r>
            <a:endParaRPr lang="en-US" dirty="0"/>
          </a:p>
        </p:txBody>
      </p:sp>
      <p:pic>
        <p:nvPicPr>
          <p:cNvPr id="9" name="Picture 8">
            <a:extLst>
              <a:ext uri="{FF2B5EF4-FFF2-40B4-BE49-F238E27FC236}">
                <a16:creationId xmlns:a16="http://schemas.microsoft.com/office/drawing/2014/main" id="{ED17A654-FE7D-45C7-B37A-5E7BB698ECA6}"/>
              </a:ext>
            </a:extLst>
          </p:cNvPr>
          <p:cNvPicPr>
            <a:picLocks noChangeAspect="1"/>
          </p:cNvPicPr>
          <p:nvPr/>
        </p:nvPicPr>
        <p:blipFill rotWithShape="1">
          <a:blip r:embed="rId3"/>
          <a:srcRect l="697" t="14345" r="38648" b="44882"/>
          <a:stretch/>
        </p:blipFill>
        <p:spPr>
          <a:xfrm>
            <a:off x="457201" y="3025471"/>
            <a:ext cx="3438938" cy="1001348"/>
          </a:xfrm>
          <a:prstGeom prst="rect">
            <a:avLst/>
          </a:prstGeom>
        </p:spPr>
      </p:pic>
    </p:spTree>
    <p:extLst>
      <p:ext uri="{BB962C8B-B14F-4D97-AF65-F5344CB8AC3E}">
        <p14:creationId xmlns:p14="http://schemas.microsoft.com/office/powerpoint/2010/main" val="3755723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Objectives</a:t>
            </a:r>
          </a:p>
        </p:txBody>
      </p:sp>
      <p:sp>
        <p:nvSpPr>
          <p:cNvPr id="3" name="Content Placeholder 2"/>
          <p:cNvSpPr>
            <a:spLocks noGrp="1"/>
          </p:cNvSpPr>
          <p:nvPr>
            <p:ph idx="1"/>
          </p:nvPr>
        </p:nvSpPr>
        <p:spPr/>
        <p:txBody>
          <a:bodyPr/>
          <a:lstStyle/>
          <a:p>
            <a:r>
              <a:rPr lang="en-GB" sz="1600" i="1" dirty="0"/>
              <a:t>Related to a research project between Imperial College and BP about </a:t>
            </a:r>
            <a:r>
              <a:rPr lang="en-GB" sz="1600" b="1" i="1" dirty="0"/>
              <a:t>IC-FERST</a:t>
            </a:r>
            <a:r>
              <a:rPr lang="en-GB" sz="1600" i="1" dirty="0"/>
              <a:t>. </a:t>
            </a:r>
          </a:p>
          <a:p>
            <a:pPr marL="0" indent="0">
              <a:buNone/>
            </a:pPr>
            <a:endParaRPr lang="en-GB" dirty="0"/>
          </a:p>
          <a:p>
            <a:r>
              <a:rPr lang="en-GB" b="1" dirty="0"/>
              <a:t>Imperial College Finite Element Reservoir Simulator (IC-FERST)</a:t>
            </a:r>
            <a:r>
              <a:rPr lang="en-GB" dirty="0"/>
              <a:t>: </a:t>
            </a:r>
            <a:endParaRPr lang="en-GB" sz="900" dirty="0"/>
          </a:p>
          <a:p>
            <a:pPr lvl="1"/>
            <a:r>
              <a:rPr lang="en-GB" sz="1600" dirty="0"/>
              <a:t>A general-purpose code for simulating multiphase flow and transport in complex geological reservoirs; also turbulent flow modelling.</a:t>
            </a:r>
          </a:p>
          <a:p>
            <a:pPr lvl="1"/>
            <a:r>
              <a:rPr lang="en-GB" sz="1600" dirty="0"/>
              <a:t>Based on an open-source CFD code Fluidity, the Control-Volume Finite Element methods, dynamic unstructured mesh optimization and parallelization using MPI. </a:t>
            </a:r>
          </a:p>
          <a:p>
            <a:endParaRPr lang="en-US" dirty="0"/>
          </a:p>
        </p:txBody>
      </p:sp>
      <p:sp>
        <p:nvSpPr>
          <p:cNvPr id="4" name="Text Placeholder 3"/>
          <p:cNvSpPr>
            <a:spLocks noGrp="1"/>
          </p:cNvSpPr>
          <p:nvPr>
            <p:ph type="body" sz="quarter" idx="10"/>
          </p:nvPr>
        </p:nvSpPr>
        <p:spPr/>
        <p:txBody>
          <a:bodyPr/>
          <a:lstStyle/>
          <a:p>
            <a:endParaRPr lang="en-US"/>
          </a:p>
        </p:txBody>
      </p:sp>
      <p:sp>
        <p:nvSpPr>
          <p:cNvPr id="5" name="Text Placeholder 4"/>
          <p:cNvSpPr>
            <a:spLocks noGrp="1"/>
          </p:cNvSpPr>
          <p:nvPr>
            <p:ph type="body" sz="quarter" idx="12"/>
          </p:nvPr>
        </p:nvSpPr>
        <p:spPr/>
        <p:txBody>
          <a:bodyPr/>
          <a:lstStyle/>
          <a:p>
            <a:r>
              <a:rPr lang="en-US" dirty="0"/>
              <a:t>1</a:t>
            </a:r>
          </a:p>
        </p:txBody>
      </p:sp>
    </p:spTree>
    <p:extLst>
      <p:ext uri="{BB962C8B-B14F-4D97-AF65-F5344CB8AC3E}">
        <p14:creationId xmlns:p14="http://schemas.microsoft.com/office/powerpoint/2010/main" val="1288423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endParaRPr lang="en-US"/>
          </a:p>
        </p:txBody>
      </p:sp>
      <p:sp>
        <p:nvSpPr>
          <p:cNvPr id="4" name="Text Placeholder 3"/>
          <p:cNvSpPr>
            <a:spLocks noGrp="1"/>
          </p:cNvSpPr>
          <p:nvPr>
            <p:ph type="body" sz="quarter" idx="12"/>
          </p:nvPr>
        </p:nvSpPr>
        <p:spPr/>
        <p:txBody>
          <a:bodyPr/>
          <a:lstStyle/>
          <a:p>
            <a:r>
              <a:rPr lang="en-US" dirty="0"/>
              <a:t>2</a:t>
            </a:r>
          </a:p>
        </p:txBody>
      </p:sp>
      <p:pic>
        <p:nvPicPr>
          <p:cNvPr id="10" name="Picture 9">
            <a:extLst>
              <a:ext uri="{FF2B5EF4-FFF2-40B4-BE49-F238E27FC236}">
                <a16:creationId xmlns:a16="http://schemas.microsoft.com/office/drawing/2014/main" id="{7B2EF4C1-B4DC-4AE0-B9E1-D318080E8F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4892" y="952796"/>
            <a:ext cx="6499683" cy="3693560"/>
          </a:xfrm>
          <a:prstGeom prst="rect">
            <a:avLst/>
          </a:prstGeom>
        </p:spPr>
      </p:pic>
      <p:sp>
        <p:nvSpPr>
          <p:cNvPr id="11" name="Content Placeholder 2">
            <a:extLst>
              <a:ext uri="{FF2B5EF4-FFF2-40B4-BE49-F238E27FC236}">
                <a16:creationId xmlns:a16="http://schemas.microsoft.com/office/drawing/2014/main" id="{21497661-6DC2-4967-AF4E-4110E888C551}"/>
              </a:ext>
            </a:extLst>
          </p:cNvPr>
          <p:cNvSpPr txBox="1">
            <a:spLocks/>
          </p:cNvSpPr>
          <p:nvPr/>
        </p:nvSpPr>
        <p:spPr>
          <a:xfrm>
            <a:off x="211474" y="1184744"/>
            <a:ext cx="2110307" cy="3461612"/>
          </a:xfrm>
          <a:prstGeom prst="rect">
            <a:avLst/>
          </a:prstGeom>
        </p:spPr>
        <p:txBody>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dirty="0"/>
              <a:t>Post-processing: Analyse simulation results</a:t>
            </a:r>
          </a:p>
          <a:p>
            <a:pPr marL="0" indent="0">
              <a:buNone/>
            </a:pPr>
            <a:endParaRPr lang="en-GB" sz="1600" dirty="0"/>
          </a:p>
          <a:p>
            <a:r>
              <a:rPr lang="en-GB" sz="1600" dirty="0"/>
              <a:t>Traditional visualization tool: </a:t>
            </a:r>
            <a:r>
              <a:rPr lang="en-GB" sz="1600" dirty="0" err="1"/>
              <a:t>ParaView</a:t>
            </a:r>
            <a:endParaRPr lang="en-GB" sz="1600" dirty="0"/>
          </a:p>
          <a:p>
            <a:pPr marL="0" indent="0">
              <a:buNone/>
            </a:pPr>
            <a:endParaRPr lang="en-GB" sz="1600" dirty="0"/>
          </a:p>
          <a:p>
            <a:r>
              <a:rPr lang="en-GB" sz="1600" dirty="0" err="1"/>
              <a:t>ParaView</a:t>
            </a:r>
            <a:r>
              <a:rPr lang="en-GB" sz="1600" dirty="0"/>
              <a:t> has “filters” for data analysis, but relies on a GUI</a:t>
            </a:r>
          </a:p>
        </p:txBody>
      </p:sp>
      <p:cxnSp>
        <p:nvCxnSpPr>
          <p:cNvPr id="25" name="Connector: Elbow 24">
            <a:extLst>
              <a:ext uri="{FF2B5EF4-FFF2-40B4-BE49-F238E27FC236}">
                <a16:creationId xmlns:a16="http://schemas.microsoft.com/office/drawing/2014/main" id="{B2DBC881-E02D-4721-87E0-AACA5E532E1C}"/>
              </a:ext>
            </a:extLst>
          </p:cNvPr>
          <p:cNvCxnSpPr>
            <a:cxnSpLocks/>
          </p:cNvCxnSpPr>
          <p:nvPr/>
        </p:nvCxnSpPr>
        <p:spPr>
          <a:xfrm>
            <a:off x="2202511" y="1415332"/>
            <a:ext cx="4508390" cy="1113183"/>
          </a:xfrm>
          <a:prstGeom prst="bentConnector3">
            <a:avLst>
              <a:gd name="adj1" fmla="val 57760"/>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a:extLst>
              <a:ext uri="{FF2B5EF4-FFF2-40B4-BE49-F238E27FC236}">
                <a16:creationId xmlns:a16="http://schemas.microsoft.com/office/drawing/2014/main" id="{A8210A95-C588-4003-A6EA-06CDA2A68422}"/>
              </a:ext>
            </a:extLst>
          </p:cNvPr>
          <p:cNvCxnSpPr>
            <a:cxnSpLocks/>
            <a:stCxn id="32" idx="6"/>
          </p:cNvCxnSpPr>
          <p:nvPr/>
        </p:nvCxnSpPr>
        <p:spPr>
          <a:xfrm flipV="1">
            <a:off x="1296064" y="1916264"/>
            <a:ext cx="1343134" cy="181041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BF206FD0-2A89-4298-ABDC-9A474FAB803F}"/>
              </a:ext>
            </a:extLst>
          </p:cNvPr>
          <p:cNvSpPr/>
          <p:nvPr/>
        </p:nvSpPr>
        <p:spPr>
          <a:xfrm>
            <a:off x="528891" y="3543298"/>
            <a:ext cx="767173" cy="366755"/>
          </a:xfrm>
          <a:prstGeom prst="ellipse">
            <a:avLst/>
          </a:prstGeom>
          <a:noFill/>
          <a:ln>
            <a:solidFill>
              <a:srgbClr val="FF000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101731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Objectives</a:t>
            </a:r>
          </a:p>
        </p:txBody>
      </p:sp>
      <p:sp>
        <p:nvSpPr>
          <p:cNvPr id="4" name="Text Placeholder 3"/>
          <p:cNvSpPr>
            <a:spLocks noGrp="1"/>
          </p:cNvSpPr>
          <p:nvPr>
            <p:ph type="body" sz="quarter" idx="10"/>
          </p:nvPr>
        </p:nvSpPr>
        <p:spPr/>
        <p:txBody>
          <a:bodyPr/>
          <a:lstStyle/>
          <a:p>
            <a:endParaRPr lang="en-US"/>
          </a:p>
        </p:txBody>
      </p:sp>
      <p:sp>
        <p:nvSpPr>
          <p:cNvPr id="5" name="Text Placeholder 4"/>
          <p:cNvSpPr>
            <a:spLocks noGrp="1"/>
          </p:cNvSpPr>
          <p:nvPr>
            <p:ph type="body" sz="quarter" idx="12"/>
          </p:nvPr>
        </p:nvSpPr>
        <p:spPr/>
        <p:txBody>
          <a:bodyPr/>
          <a:lstStyle/>
          <a:p>
            <a:r>
              <a:rPr lang="en-US" dirty="0"/>
              <a:t>3</a:t>
            </a:r>
          </a:p>
        </p:txBody>
      </p:sp>
      <p:sp>
        <p:nvSpPr>
          <p:cNvPr id="9" name="Oval 8">
            <a:extLst>
              <a:ext uri="{FF2B5EF4-FFF2-40B4-BE49-F238E27FC236}">
                <a16:creationId xmlns:a16="http://schemas.microsoft.com/office/drawing/2014/main" id="{1F2A9D01-6784-42D0-93F5-8F24EFD87C5D}"/>
              </a:ext>
            </a:extLst>
          </p:cNvPr>
          <p:cNvSpPr/>
          <p:nvPr/>
        </p:nvSpPr>
        <p:spPr>
          <a:xfrm>
            <a:off x="5192202" y="2491943"/>
            <a:ext cx="1510747" cy="765236"/>
          </a:xfrm>
          <a:prstGeom prst="ellipse">
            <a:avLst/>
          </a:prstGeom>
          <a:noFill/>
          <a:ln>
            <a:solidFill>
              <a:srgbClr val="FF000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2" name="Content Placeholder 2">
            <a:extLst>
              <a:ext uri="{FF2B5EF4-FFF2-40B4-BE49-F238E27FC236}">
                <a16:creationId xmlns:a16="http://schemas.microsoft.com/office/drawing/2014/main" id="{B84C06D1-8FAC-4671-A6D3-CD65919345F9}"/>
              </a:ext>
            </a:extLst>
          </p:cNvPr>
          <p:cNvSpPr txBox="1">
            <a:spLocks/>
          </p:cNvSpPr>
          <p:nvPr/>
        </p:nvSpPr>
        <p:spPr>
          <a:xfrm>
            <a:off x="3738436" y="1211401"/>
            <a:ext cx="4948364" cy="586296"/>
          </a:xfrm>
          <a:prstGeom prst="rect">
            <a:avLst/>
          </a:prstGeom>
          <a:noFill/>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mn-lt"/>
                <a:ea typeface="+mn-ea"/>
                <a:cs typeface="Arial"/>
              </a:defRPr>
            </a:lvl5pPr>
            <a:lvl6pPr marL="2286000" indent="0" algn="l" defTabSz="457200" rtl="0" eaLnBrk="1" latinLnBrk="0" hangingPunct="1">
              <a:spcBef>
                <a:spcPct val="20000"/>
              </a:spcBef>
              <a:buFont typeface="Arial"/>
              <a:buNone/>
              <a:defRPr sz="1400" kern="1200" baseline="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600" b="1" dirty="0"/>
              <a:t>Main objective: Integrate IC-FERST with post-processing tools.</a:t>
            </a:r>
          </a:p>
        </p:txBody>
      </p:sp>
      <p:sp>
        <p:nvSpPr>
          <p:cNvPr id="13" name="Content Placeholder 2">
            <a:extLst>
              <a:ext uri="{FF2B5EF4-FFF2-40B4-BE49-F238E27FC236}">
                <a16:creationId xmlns:a16="http://schemas.microsoft.com/office/drawing/2014/main" id="{90CB8227-F4DA-4866-AFCA-45D551A1A454}"/>
              </a:ext>
            </a:extLst>
          </p:cNvPr>
          <p:cNvSpPr txBox="1">
            <a:spLocks/>
          </p:cNvSpPr>
          <p:nvPr/>
        </p:nvSpPr>
        <p:spPr>
          <a:xfrm>
            <a:off x="457200" y="4327283"/>
            <a:ext cx="7645179" cy="334975"/>
          </a:xfrm>
          <a:prstGeom prst="rect">
            <a:avLst/>
          </a:prstGeom>
          <a:noFill/>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mn-lt"/>
                <a:ea typeface="+mn-ea"/>
                <a:cs typeface="Arial"/>
              </a:defRPr>
            </a:lvl5pPr>
            <a:lvl6pPr marL="2286000" indent="0" algn="l" defTabSz="457200" rtl="0" eaLnBrk="1" latinLnBrk="0" hangingPunct="1">
              <a:spcBef>
                <a:spcPct val="20000"/>
              </a:spcBef>
              <a:buFont typeface="Arial"/>
              <a:buNone/>
              <a:defRPr sz="1400" kern="1200" baseline="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400" i="1" dirty="0"/>
              <a:t>Integration for further commercial application, like HPC context of industry partner’s preference. </a:t>
            </a:r>
          </a:p>
        </p:txBody>
      </p:sp>
      <p:sp>
        <p:nvSpPr>
          <p:cNvPr id="10" name="Content Placeholder 2">
            <a:extLst>
              <a:ext uri="{FF2B5EF4-FFF2-40B4-BE49-F238E27FC236}">
                <a16:creationId xmlns:a16="http://schemas.microsoft.com/office/drawing/2014/main" id="{2453DFF9-8321-4D45-986B-BA860ABADE0F}"/>
              </a:ext>
            </a:extLst>
          </p:cNvPr>
          <p:cNvSpPr txBox="1">
            <a:spLocks/>
          </p:cNvSpPr>
          <p:nvPr/>
        </p:nvSpPr>
        <p:spPr>
          <a:xfrm>
            <a:off x="251792" y="2516582"/>
            <a:ext cx="1592911" cy="528768"/>
          </a:xfrm>
          <a:prstGeom prst="rect">
            <a:avLst/>
          </a:prstGeom>
          <a:noFill/>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mn-lt"/>
                <a:ea typeface="+mn-ea"/>
                <a:cs typeface="Arial"/>
              </a:defRPr>
            </a:lvl5pPr>
            <a:lvl6pPr marL="2286000" indent="0" algn="l" defTabSz="457200" rtl="0" eaLnBrk="1" latinLnBrk="0" hangingPunct="1">
              <a:spcBef>
                <a:spcPct val="20000"/>
              </a:spcBef>
              <a:buFont typeface="Arial"/>
              <a:buNone/>
              <a:defRPr sz="1400" kern="1200" baseline="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400" i="1" dirty="0">
                <a:solidFill>
                  <a:srgbClr val="1A87C9"/>
                </a:solidFill>
              </a:rPr>
              <a:t>Existing ecosystem of IC-FERST</a:t>
            </a:r>
          </a:p>
        </p:txBody>
      </p:sp>
      <p:cxnSp>
        <p:nvCxnSpPr>
          <p:cNvPr id="11" name="Straight Arrow Connector 10">
            <a:extLst>
              <a:ext uri="{FF2B5EF4-FFF2-40B4-BE49-F238E27FC236}">
                <a16:creationId xmlns:a16="http://schemas.microsoft.com/office/drawing/2014/main" id="{5F0BC32F-575E-44C5-85E3-6634A97E5239}"/>
              </a:ext>
            </a:extLst>
          </p:cNvPr>
          <p:cNvCxnSpPr>
            <a:cxnSpLocks/>
          </p:cNvCxnSpPr>
          <p:nvPr/>
        </p:nvCxnSpPr>
        <p:spPr>
          <a:xfrm>
            <a:off x="675862" y="2234316"/>
            <a:ext cx="0" cy="298169"/>
          </a:xfrm>
          <a:prstGeom prst="straightConnector1">
            <a:avLst/>
          </a:prstGeom>
          <a:ln>
            <a:solidFill>
              <a:srgbClr val="1A87C9"/>
            </a:solidFill>
            <a:tailEnd type="triangle"/>
          </a:ln>
        </p:spPr>
        <p:style>
          <a:lnRef idx="2">
            <a:schemeClr val="accent1"/>
          </a:lnRef>
          <a:fillRef idx="0">
            <a:schemeClr val="accent1"/>
          </a:fillRef>
          <a:effectRef idx="1">
            <a:schemeClr val="accent1"/>
          </a:effectRef>
          <a:fontRef idx="minor">
            <a:schemeClr val="tx1"/>
          </a:fontRef>
        </p:style>
      </p:cxnSp>
      <p:grpSp>
        <p:nvGrpSpPr>
          <p:cNvPr id="6" name="Group 5">
            <a:extLst>
              <a:ext uri="{FF2B5EF4-FFF2-40B4-BE49-F238E27FC236}">
                <a16:creationId xmlns:a16="http://schemas.microsoft.com/office/drawing/2014/main" id="{B1C65D1D-C3C3-4865-936C-9D642170D9A0}"/>
              </a:ext>
            </a:extLst>
          </p:cNvPr>
          <p:cNvGrpSpPr/>
          <p:nvPr/>
        </p:nvGrpSpPr>
        <p:grpSpPr>
          <a:xfrm>
            <a:off x="457200" y="1914044"/>
            <a:ext cx="8229600" cy="2397337"/>
            <a:chOff x="457200" y="1914044"/>
            <a:chExt cx="8229600" cy="2397337"/>
          </a:xfrm>
        </p:grpSpPr>
        <p:pic>
          <p:nvPicPr>
            <p:cNvPr id="8" name="Picture 7">
              <a:extLst>
                <a:ext uri="{FF2B5EF4-FFF2-40B4-BE49-F238E27FC236}">
                  <a16:creationId xmlns:a16="http://schemas.microsoft.com/office/drawing/2014/main" id="{5B6AFE34-A439-4F84-ADE9-6CD3259387D0}"/>
                </a:ext>
              </a:extLst>
            </p:cNvPr>
            <p:cNvPicPr>
              <a:picLocks noChangeAspect="1"/>
            </p:cNvPicPr>
            <p:nvPr/>
          </p:nvPicPr>
          <p:blipFill>
            <a:blip r:embed="rId3"/>
            <a:stretch>
              <a:fillRect/>
            </a:stretch>
          </p:blipFill>
          <p:spPr>
            <a:xfrm>
              <a:off x="457200" y="1914044"/>
              <a:ext cx="8229600" cy="2397337"/>
            </a:xfrm>
            <a:prstGeom prst="rect">
              <a:avLst/>
            </a:prstGeom>
          </p:spPr>
        </p:pic>
        <p:sp>
          <p:nvSpPr>
            <p:cNvPr id="3" name="TextBox 2">
              <a:extLst>
                <a:ext uri="{FF2B5EF4-FFF2-40B4-BE49-F238E27FC236}">
                  <a16:creationId xmlns:a16="http://schemas.microsoft.com/office/drawing/2014/main" id="{42523945-3598-435D-90E9-F6000F7C75C5}"/>
                </a:ext>
              </a:extLst>
            </p:cNvPr>
            <p:cNvSpPr txBox="1"/>
            <p:nvPr/>
          </p:nvSpPr>
          <p:spPr>
            <a:xfrm>
              <a:off x="4137779" y="2383400"/>
              <a:ext cx="692818" cy="523220"/>
            </a:xfrm>
            <a:prstGeom prst="rect">
              <a:avLst/>
            </a:prstGeom>
            <a:noFill/>
          </p:spPr>
          <p:txBody>
            <a:bodyPr wrap="none" rtlCol="0">
              <a:spAutoFit/>
            </a:bodyPr>
            <a:lstStyle/>
            <a:p>
              <a:r>
                <a:rPr lang="en-GB" sz="1400" dirty="0">
                  <a:latin typeface="Times New Roman" panose="02020603050405020304" pitchFamily="18" charset="0"/>
                  <a:cs typeface="Times New Roman" panose="02020603050405020304" pitchFamily="18" charset="0"/>
                </a:rPr>
                <a:t>.</a:t>
              </a:r>
              <a:r>
                <a:rPr lang="en-GB" sz="1400" dirty="0" err="1">
                  <a:latin typeface="Times New Roman" panose="02020603050405020304" pitchFamily="18" charset="0"/>
                  <a:cs typeface="Times New Roman" panose="02020603050405020304" pitchFamily="18" charset="0"/>
                </a:rPr>
                <a:t>mpml</a:t>
              </a:r>
              <a:r>
                <a:rPr lang="en-GB" sz="1400" dirty="0">
                  <a:latin typeface="Times New Roman" panose="02020603050405020304" pitchFamily="18" charset="0"/>
                  <a:cs typeface="Times New Roman" panose="02020603050405020304" pitchFamily="18" charset="0"/>
                </a:rPr>
                <a:t> </a:t>
              </a:r>
            </a:p>
            <a:p>
              <a:r>
                <a:rPr lang="en-GB" sz="1400" dirty="0">
                  <a:latin typeface="Times New Roman" panose="02020603050405020304" pitchFamily="18" charset="0"/>
                  <a:cs typeface="Times New Roman" panose="02020603050405020304" pitchFamily="18" charset="0"/>
                </a:rPr>
                <a:t>files</a:t>
              </a:r>
            </a:p>
          </p:txBody>
        </p:sp>
      </p:grpSp>
      <p:cxnSp>
        <p:nvCxnSpPr>
          <p:cNvPr id="18" name="Straight Arrow Connector 17">
            <a:extLst>
              <a:ext uri="{FF2B5EF4-FFF2-40B4-BE49-F238E27FC236}">
                <a16:creationId xmlns:a16="http://schemas.microsoft.com/office/drawing/2014/main" id="{9C56BF09-DB69-4E4B-A5F7-45BCD55A781C}"/>
              </a:ext>
            </a:extLst>
          </p:cNvPr>
          <p:cNvCxnSpPr>
            <a:cxnSpLocks/>
          </p:cNvCxnSpPr>
          <p:nvPr/>
        </p:nvCxnSpPr>
        <p:spPr>
          <a:xfrm flipV="1">
            <a:off x="6162260" y="1504549"/>
            <a:ext cx="0" cy="98739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0449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CE6904B0-70CB-4357-A257-E711B85EAF26}"/>
              </a:ext>
            </a:extLst>
          </p:cNvPr>
          <p:cNvPicPr>
            <a:picLocks noGrp="1" noChangeAspect="1"/>
          </p:cNvPicPr>
          <p:nvPr>
            <p:ph type="pic" sz="quarter" idx="13"/>
          </p:nvPr>
        </p:nvPicPr>
        <p:blipFill>
          <a:blip r:embed="rId3"/>
          <a:srcRect t="5939" b="5939"/>
          <a:stretch>
            <a:fillRect/>
          </a:stretch>
        </p:blipFill>
        <p:spPr>
          <a:xfrm>
            <a:off x="457199" y="1966070"/>
            <a:ext cx="3951287" cy="2611410"/>
          </a:xfrm>
        </p:spPr>
      </p:pic>
      <p:pic>
        <p:nvPicPr>
          <p:cNvPr id="17" name="Picture Placeholder 16">
            <a:extLst>
              <a:ext uri="{FF2B5EF4-FFF2-40B4-BE49-F238E27FC236}">
                <a16:creationId xmlns:a16="http://schemas.microsoft.com/office/drawing/2014/main" id="{E98147F8-2CE9-4F08-AFB5-1E904292600F}"/>
              </a:ext>
            </a:extLst>
          </p:cNvPr>
          <p:cNvPicPr>
            <a:picLocks noGrp="1" noChangeAspect="1"/>
          </p:cNvPicPr>
          <p:nvPr>
            <p:ph type="pic" sz="quarter" idx="15"/>
          </p:nvPr>
        </p:nvPicPr>
        <p:blipFill rotWithShape="1">
          <a:blip r:embed="rId4"/>
          <a:srcRect t="5598" b="3157"/>
          <a:stretch/>
        </p:blipFill>
        <p:spPr>
          <a:xfrm>
            <a:off x="4735514" y="1115932"/>
            <a:ext cx="3951287" cy="1557158"/>
          </a:xfrm>
        </p:spPr>
      </p:pic>
      <p:sp>
        <p:nvSpPr>
          <p:cNvPr id="6" name="Text Placeholder 5"/>
          <p:cNvSpPr>
            <a:spLocks noGrp="1"/>
          </p:cNvSpPr>
          <p:nvPr>
            <p:ph type="body" sz="quarter" idx="10"/>
          </p:nvPr>
        </p:nvSpPr>
        <p:spPr/>
        <p:txBody>
          <a:bodyPr/>
          <a:lstStyle/>
          <a:p>
            <a:endParaRPr lang="en-US"/>
          </a:p>
        </p:txBody>
      </p:sp>
      <p:sp>
        <p:nvSpPr>
          <p:cNvPr id="7" name="Text Placeholder 6"/>
          <p:cNvSpPr>
            <a:spLocks noGrp="1"/>
          </p:cNvSpPr>
          <p:nvPr>
            <p:ph type="body" sz="quarter" idx="12"/>
          </p:nvPr>
        </p:nvSpPr>
        <p:spPr/>
        <p:txBody>
          <a:bodyPr/>
          <a:lstStyle/>
          <a:p>
            <a:r>
              <a:rPr lang="en-US" dirty="0"/>
              <a:t>4</a:t>
            </a:r>
          </a:p>
        </p:txBody>
      </p:sp>
      <mc:AlternateContent xmlns:mc="http://schemas.openxmlformats.org/markup-compatibility/2006" xmlns:a14="http://schemas.microsoft.com/office/drawing/2010/main">
        <mc:Choice Requires="a14">
          <p:sp>
            <p:nvSpPr>
              <p:cNvPr id="18" name="Content Placeholder 2">
                <a:extLst>
                  <a:ext uri="{FF2B5EF4-FFF2-40B4-BE49-F238E27FC236}">
                    <a16:creationId xmlns:a16="http://schemas.microsoft.com/office/drawing/2014/main" id="{4984EDD4-462E-41AC-A864-5EF20BB65797}"/>
                  </a:ext>
                </a:extLst>
              </p:cNvPr>
              <p:cNvSpPr txBox="1">
                <a:spLocks/>
              </p:cNvSpPr>
              <p:nvPr/>
            </p:nvSpPr>
            <p:spPr>
              <a:xfrm>
                <a:off x="4572000" y="2854645"/>
                <a:ext cx="4114800" cy="1791711"/>
              </a:xfrm>
              <a:prstGeom prst="rect">
                <a:avLst/>
              </a:prstGeom>
            </p:spPr>
            <p:txBody>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600" dirty="0"/>
                  <a:t>From a </a:t>
                </a:r>
                <a:r>
                  <a:rPr lang="en-GB" sz="1600" b="1" dirty="0"/>
                  <a:t>Blowout Preventer (B.O.P) </a:t>
                </a:r>
                <a:r>
                  <a:rPr lang="en-GB" sz="1600" dirty="0"/>
                  <a:t>to turbulence around a bluff body: </a:t>
                </a:r>
              </a:p>
              <a:p>
                <a:r>
                  <a:rPr lang="en-GB" sz="1600" dirty="0"/>
                  <a:t>Approximation to the classic benchmark case </a:t>
                </a:r>
                <a:r>
                  <a:rPr lang="en-GB" sz="1600" b="1" dirty="0"/>
                  <a:t>Flow Past a Cylinder (FPC)</a:t>
                </a:r>
                <a:r>
                  <a:rPr lang="en-GB" sz="1600" dirty="0"/>
                  <a:t>.</a:t>
                </a:r>
              </a:p>
              <a:p>
                <a:r>
                  <a:rPr lang="en-GB" sz="1600" b="0" dirty="0"/>
                  <a:t>Lots of research on </a:t>
                </a:r>
                <a14:m>
                  <m:oMath xmlns:m="http://schemas.openxmlformats.org/officeDocument/2006/math">
                    <m:r>
                      <a:rPr lang="en-GB" sz="1600" b="0" i="1" smtClean="0">
                        <a:latin typeface="Cambria Math" panose="02040503050406030204" pitchFamily="18" charset="0"/>
                      </a:rPr>
                      <m:t>𝑅𝑒</m:t>
                    </m:r>
                    <m:r>
                      <a:rPr lang="en-GB" sz="1600" b="0" i="1" smtClean="0">
                        <a:latin typeface="Cambria Math" panose="02040503050406030204" pitchFamily="18" charset="0"/>
                      </a:rPr>
                      <m:t>= </m:t>
                    </m:r>
                    <m:f>
                      <m:fPr>
                        <m:ctrlPr>
                          <a:rPr lang="en-GB" sz="1600" b="0" i="1" smtClean="0">
                            <a:latin typeface="Cambria Math" panose="02040503050406030204" pitchFamily="18" charset="0"/>
                          </a:rPr>
                        </m:ctrlPr>
                      </m:fPr>
                      <m:num>
                        <m:r>
                          <a:rPr lang="en-GB" sz="1600" b="0" i="1" smtClean="0">
                            <a:latin typeface="Cambria Math" panose="02040503050406030204" pitchFamily="18" charset="0"/>
                            <a:ea typeface="Cambria Math" panose="02040503050406030204" pitchFamily="18" charset="0"/>
                          </a:rPr>
                          <m:t>𝜌</m:t>
                        </m:r>
                        <m:r>
                          <a:rPr lang="en-GB" sz="1600" b="0" i="1" smtClean="0">
                            <a:latin typeface="Cambria Math" panose="02040503050406030204" pitchFamily="18" charset="0"/>
                            <a:ea typeface="Cambria Math" panose="02040503050406030204" pitchFamily="18" charset="0"/>
                          </a:rPr>
                          <m:t>𝑢𝐿</m:t>
                        </m:r>
                      </m:num>
                      <m:den>
                        <m:r>
                          <a:rPr lang="en-GB" sz="1600" b="0" i="1" smtClean="0">
                            <a:latin typeface="Cambria Math" panose="02040503050406030204" pitchFamily="18" charset="0"/>
                            <a:ea typeface="Cambria Math" panose="02040503050406030204" pitchFamily="18" charset="0"/>
                          </a:rPr>
                          <m:t>𝜇</m:t>
                        </m:r>
                      </m:den>
                    </m:f>
                  </m:oMath>
                </a14:m>
                <a:r>
                  <a:rPr lang="en-GB" sz="1600" dirty="0"/>
                  <a:t> = 3900.</a:t>
                </a:r>
              </a:p>
            </p:txBody>
          </p:sp>
        </mc:Choice>
        <mc:Fallback xmlns="">
          <p:sp>
            <p:nvSpPr>
              <p:cNvPr id="18" name="Content Placeholder 2">
                <a:extLst>
                  <a:ext uri="{FF2B5EF4-FFF2-40B4-BE49-F238E27FC236}">
                    <a16:creationId xmlns:a16="http://schemas.microsoft.com/office/drawing/2014/main" id="{4984EDD4-462E-41AC-A864-5EF20BB65797}"/>
                  </a:ext>
                </a:extLst>
              </p:cNvPr>
              <p:cNvSpPr txBox="1">
                <a:spLocks noRot="1" noChangeAspect="1" noMove="1" noResize="1" noEditPoints="1" noAdjustHandles="1" noChangeArrowheads="1" noChangeShapeType="1" noTextEdit="1"/>
              </p:cNvSpPr>
              <p:nvPr/>
            </p:nvSpPr>
            <p:spPr>
              <a:xfrm>
                <a:off x="4572000" y="2854645"/>
                <a:ext cx="4114800" cy="1791711"/>
              </a:xfrm>
              <a:prstGeom prst="rect">
                <a:avLst/>
              </a:prstGeom>
              <a:blipFill>
                <a:blip r:embed="rId5"/>
                <a:stretch>
                  <a:fillRect l="-593" t="-1020" r="-889" b="-1701"/>
                </a:stretch>
              </a:blipFill>
            </p:spPr>
            <p:txBody>
              <a:bodyPr/>
              <a:lstStyle/>
              <a:p>
                <a:r>
                  <a:rPr lang="en-GB">
                    <a:noFill/>
                  </a:rPr>
                  <a:t> </a:t>
                </a:r>
              </a:p>
            </p:txBody>
          </p:sp>
        </mc:Fallback>
      </mc:AlternateContent>
      <p:sp>
        <p:nvSpPr>
          <p:cNvPr id="19" name="Title 1">
            <a:extLst>
              <a:ext uri="{FF2B5EF4-FFF2-40B4-BE49-F238E27FC236}">
                <a16:creationId xmlns:a16="http://schemas.microsoft.com/office/drawing/2014/main" id="{2D766F05-09BD-416B-A637-22D87ED7E56F}"/>
              </a:ext>
            </a:extLst>
          </p:cNvPr>
          <p:cNvSpPr txBox="1">
            <a:spLocks/>
          </p:cNvSpPr>
          <p:nvPr/>
        </p:nvSpPr>
        <p:spPr>
          <a:xfrm>
            <a:off x="457200" y="1100029"/>
            <a:ext cx="3470744" cy="778580"/>
          </a:xfrm>
          <a:prstGeom prst="rect">
            <a:avLst/>
          </a:prstGeom>
        </p:spPr>
        <p:txBody>
          <a:bodyPr/>
          <a:lstStyle>
            <a:lvl1pPr algn="l" defTabSz="457200" rtl="0" eaLnBrk="1" latinLnBrk="0" hangingPunct="1">
              <a:spcBef>
                <a:spcPct val="0"/>
              </a:spcBef>
              <a:buNone/>
              <a:defRPr sz="2400" b="1" kern="1200">
                <a:solidFill>
                  <a:srgbClr val="0085CA"/>
                </a:solidFill>
                <a:latin typeface="Arial"/>
                <a:ea typeface="+mj-ea"/>
                <a:cs typeface="Arial"/>
              </a:defRPr>
            </a:lvl1pPr>
          </a:lstStyle>
          <a:p>
            <a:r>
              <a:rPr lang="en-US" dirty="0"/>
              <a:t>Context and Motivation</a:t>
            </a:r>
          </a:p>
        </p:txBody>
      </p:sp>
      <p:sp>
        <p:nvSpPr>
          <p:cNvPr id="20" name="Flowchart: Magnetic Disk 19">
            <a:extLst>
              <a:ext uri="{FF2B5EF4-FFF2-40B4-BE49-F238E27FC236}">
                <a16:creationId xmlns:a16="http://schemas.microsoft.com/office/drawing/2014/main" id="{6CEEC887-C71E-4183-9F74-3F8A8368D4F3}"/>
              </a:ext>
            </a:extLst>
          </p:cNvPr>
          <p:cNvSpPr/>
          <p:nvPr/>
        </p:nvSpPr>
        <p:spPr>
          <a:xfrm>
            <a:off x="1995778" y="2083242"/>
            <a:ext cx="1144988" cy="2433099"/>
          </a:xfrm>
          <a:prstGeom prst="flowChartMagneticDisk">
            <a:avLst/>
          </a:prstGeom>
          <a:noFill/>
          <a:ln w="57150">
            <a:solidFill>
              <a:srgbClr val="FF0000"/>
            </a:solidFill>
            <a:prstDash val="dash"/>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21893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endParaRPr lang="en-US"/>
          </a:p>
        </p:txBody>
      </p:sp>
      <p:sp>
        <p:nvSpPr>
          <p:cNvPr id="7" name="Text Placeholder 6"/>
          <p:cNvSpPr>
            <a:spLocks noGrp="1"/>
          </p:cNvSpPr>
          <p:nvPr>
            <p:ph type="body" sz="quarter" idx="12"/>
          </p:nvPr>
        </p:nvSpPr>
        <p:spPr/>
        <p:txBody>
          <a:bodyPr/>
          <a:lstStyle/>
          <a:p>
            <a:r>
              <a:rPr lang="en-US" dirty="0"/>
              <a:t>5</a:t>
            </a:r>
          </a:p>
        </p:txBody>
      </p:sp>
      <p:sp>
        <p:nvSpPr>
          <p:cNvPr id="18" name="Content Placeholder 2">
            <a:extLst>
              <a:ext uri="{FF2B5EF4-FFF2-40B4-BE49-F238E27FC236}">
                <a16:creationId xmlns:a16="http://schemas.microsoft.com/office/drawing/2014/main" id="{4984EDD4-462E-41AC-A864-5EF20BB65797}"/>
              </a:ext>
            </a:extLst>
          </p:cNvPr>
          <p:cNvSpPr txBox="1">
            <a:spLocks/>
          </p:cNvSpPr>
          <p:nvPr/>
        </p:nvSpPr>
        <p:spPr>
          <a:xfrm>
            <a:off x="457200" y="3687457"/>
            <a:ext cx="2651760" cy="844787"/>
          </a:xfrm>
          <a:prstGeom prst="rect">
            <a:avLst/>
          </a:prstGeom>
        </p:spPr>
        <p:txBody>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600" dirty="0"/>
              <a:t>Along wake centreline</a:t>
            </a:r>
          </a:p>
          <a:p>
            <a:pPr marL="0" indent="0">
              <a:buNone/>
            </a:pPr>
            <a:r>
              <a:rPr lang="en-GB" sz="1400" i="1" dirty="0"/>
              <a:t>(Mean streamwise velocity) </a:t>
            </a:r>
          </a:p>
        </p:txBody>
      </p:sp>
      <p:sp>
        <p:nvSpPr>
          <p:cNvPr id="19" name="Title 1">
            <a:extLst>
              <a:ext uri="{FF2B5EF4-FFF2-40B4-BE49-F238E27FC236}">
                <a16:creationId xmlns:a16="http://schemas.microsoft.com/office/drawing/2014/main" id="{2D766F05-09BD-416B-A637-22D87ED7E56F}"/>
              </a:ext>
            </a:extLst>
          </p:cNvPr>
          <p:cNvSpPr txBox="1">
            <a:spLocks/>
          </p:cNvSpPr>
          <p:nvPr/>
        </p:nvSpPr>
        <p:spPr>
          <a:xfrm>
            <a:off x="457200" y="1100029"/>
            <a:ext cx="3470744" cy="778580"/>
          </a:xfrm>
          <a:prstGeom prst="rect">
            <a:avLst/>
          </a:prstGeom>
        </p:spPr>
        <p:txBody>
          <a:bodyPr/>
          <a:lstStyle>
            <a:lvl1pPr algn="l" defTabSz="457200" rtl="0" eaLnBrk="1" latinLnBrk="0" hangingPunct="1">
              <a:spcBef>
                <a:spcPct val="0"/>
              </a:spcBef>
              <a:buNone/>
              <a:defRPr sz="2400" b="1" kern="1200">
                <a:solidFill>
                  <a:srgbClr val="0085CA"/>
                </a:solidFill>
                <a:latin typeface="Arial"/>
                <a:ea typeface="+mj-ea"/>
                <a:cs typeface="Arial"/>
              </a:defRPr>
            </a:lvl1pPr>
          </a:lstStyle>
          <a:p>
            <a:r>
              <a:rPr lang="en-US" dirty="0"/>
              <a:t>Context and Motivation</a:t>
            </a:r>
          </a:p>
        </p:txBody>
      </p:sp>
      <p:pic>
        <p:nvPicPr>
          <p:cNvPr id="3" name="Picture 2">
            <a:extLst>
              <a:ext uri="{FF2B5EF4-FFF2-40B4-BE49-F238E27FC236}">
                <a16:creationId xmlns:a16="http://schemas.microsoft.com/office/drawing/2014/main" id="{9D15B532-28AE-4631-BE63-382548AA4472}"/>
              </a:ext>
            </a:extLst>
          </p:cNvPr>
          <p:cNvPicPr>
            <a:picLocks noChangeAspect="1"/>
          </p:cNvPicPr>
          <p:nvPr/>
        </p:nvPicPr>
        <p:blipFill>
          <a:blip r:embed="rId3"/>
          <a:stretch>
            <a:fillRect/>
          </a:stretch>
        </p:blipFill>
        <p:spPr>
          <a:xfrm>
            <a:off x="6513222" y="2249184"/>
            <a:ext cx="1777117" cy="1248015"/>
          </a:xfrm>
          <a:prstGeom prst="rect">
            <a:avLst/>
          </a:prstGeom>
        </p:spPr>
      </p:pic>
      <p:pic>
        <p:nvPicPr>
          <p:cNvPr id="9" name="Picture 8">
            <a:extLst>
              <a:ext uri="{FF2B5EF4-FFF2-40B4-BE49-F238E27FC236}">
                <a16:creationId xmlns:a16="http://schemas.microsoft.com/office/drawing/2014/main" id="{6CDB9281-53C5-4C46-98E2-04309F7E86E4}"/>
              </a:ext>
            </a:extLst>
          </p:cNvPr>
          <p:cNvPicPr>
            <a:picLocks noChangeAspect="1"/>
          </p:cNvPicPr>
          <p:nvPr/>
        </p:nvPicPr>
        <p:blipFill>
          <a:blip r:embed="rId4"/>
          <a:stretch>
            <a:fillRect/>
          </a:stretch>
        </p:blipFill>
        <p:spPr>
          <a:xfrm>
            <a:off x="3439627" y="2253446"/>
            <a:ext cx="2646416" cy="1239492"/>
          </a:xfrm>
          <a:prstGeom prst="rect">
            <a:avLst/>
          </a:prstGeom>
        </p:spPr>
      </p:pic>
      <p:pic>
        <p:nvPicPr>
          <p:cNvPr id="11" name="Picture 10">
            <a:extLst>
              <a:ext uri="{FF2B5EF4-FFF2-40B4-BE49-F238E27FC236}">
                <a16:creationId xmlns:a16="http://schemas.microsoft.com/office/drawing/2014/main" id="{BE8DFAFF-B332-42A2-AE20-A0D04DA902E6}"/>
              </a:ext>
            </a:extLst>
          </p:cNvPr>
          <p:cNvPicPr>
            <a:picLocks noChangeAspect="1"/>
          </p:cNvPicPr>
          <p:nvPr/>
        </p:nvPicPr>
        <p:blipFill>
          <a:blip r:embed="rId5"/>
          <a:stretch>
            <a:fillRect/>
          </a:stretch>
        </p:blipFill>
        <p:spPr>
          <a:xfrm>
            <a:off x="457200" y="2253446"/>
            <a:ext cx="2651760" cy="1239492"/>
          </a:xfrm>
          <a:prstGeom prst="rect">
            <a:avLst/>
          </a:prstGeom>
        </p:spPr>
      </p:pic>
      <p:sp>
        <p:nvSpPr>
          <p:cNvPr id="21" name="Content Placeholder 2">
            <a:extLst>
              <a:ext uri="{FF2B5EF4-FFF2-40B4-BE49-F238E27FC236}">
                <a16:creationId xmlns:a16="http://schemas.microsoft.com/office/drawing/2014/main" id="{2C1F74FB-61F2-46B1-BC45-6B8E5D8E4B8B}"/>
              </a:ext>
            </a:extLst>
          </p:cNvPr>
          <p:cNvSpPr txBox="1">
            <a:spLocks/>
          </p:cNvSpPr>
          <p:nvPr/>
        </p:nvSpPr>
        <p:spPr>
          <a:xfrm>
            <a:off x="3483913" y="1275644"/>
            <a:ext cx="4220908" cy="429257"/>
          </a:xfrm>
          <a:prstGeom prst="rect">
            <a:avLst/>
          </a:prstGeom>
        </p:spPr>
        <p:txBody>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600" b="1" dirty="0"/>
              <a:t>Important Quantities in Physical Space</a:t>
            </a:r>
          </a:p>
        </p:txBody>
      </p:sp>
      <p:sp>
        <p:nvSpPr>
          <p:cNvPr id="22" name="Content Placeholder 2">
            <a:extLst>
              <a:ext uri="{FF2B5EF4-FFF2-40B4-BE49-F238E27FC236}">
                <a16:creationId xmlns:a16="http://schemas.microsoft.com/office/drawing/2014/main" id="{4436AAA6-86C4-4BC6-BECD-E6D18380E73D}"/>
              </a:ext>
            </a:extLst>
          </p:cNvPr>
          <p:cNvSpPr txBox="1">
            <a:spLocks/>
          </p:cNvSpPr>
          <p:nvPr/>
        </p:nvSpPr>
        <p:spPr>
          <a:xfrm>
            <a:off x="3299791" y="3687457"/>
            <a:ext cx="2973787" cy="844787"/>
          </a:xfrm>
          <a:prstGeom prst="rect">
            <a:avLst/>
          </a:prstGeom>
        </p:spPr>
        <p:txBody>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600" dirty="0"/>
              <a:t>Transverse profiles in the near and the farther wake region</a:t>
            </a:r>
          </a:p>
          <a:p>
            <a:pPr marL="0" indent="0">
              <a:buNone/>
            </a:pPr>
            <a:r>
              <a:rPr lang="en-GB" sz="1400" dirty="0"/>
              <a:t>(Streamwise/cross-stream velocity)</a:t>
            </a:r>
          </a:p>
        </p:txBody>
      </p:sp>
      <mc:AlternateContent xmlns:mc="http://schemas.openxmlformats.org/markup-compatibility/2006" xmlns:a14="http://schemas.microsoft.com/office/drawing/2010/main">
        <mc:Choice Requires="a14">
          <p:sp>
            <p:nvSpPr>
              <p:cNvPr id="23" name="Content Placeholder 2">
                <a:extLst>
                  <a:ext uri="{FF2B5EF4-FFF2-40B4-BE49-F238E27FC236}">
                    <a16:creationId xmlns:a16="http://schemas.microsoft.com/office/drawing/2014/main" id="{A98CF33E-425F-46CC-8C74-198CE11BBB8E}"/>
                  </a:ext>
                </a:extLst>
              </p:cNvPr>
              <p:cNvSpPr txBox="1">
                <a:spLocks/>
              </p:cNvSpPr>
              <p:nvPr/>
            </p:nvSpPr>
            <p:spPr>
              <a:xfrm>
                <a:off x="6273579" y="3687456"/>
                <a:ext cx="2709477" cy="844787"/>
              </a:xfrm>
              <a:prstGeom prst="rect">
                <a:avLst/>
              </a:prstGeom>
            </p:spPr>
            <p:txBody>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600" dirty="0"/>
                  <a:t>Surface pressure coefficient </a:t>
                </a:r>
                <a14:m>
                  <m:oMath xmlns:m="http://schemas.openxmlformats.org/officeDocument/2006/math">
                    <m:sSub>
                      <m:sSubPr>
                        <m:ctrlPr>
                          <a:rPr lang="en-GB" sz="1600" i="1" smtClean="0">
                            <a:latin typeface="Cambria Math" panose="02040503050406030204" pitchFamily="18" charset="0"/>
                          </a:rPr>
                        </m:ctrlPr>
                      </m:sSubPr>
                      <m:e>
                        <m:r>
                          <a:rPr lang="en-GB" sz="1600" b="0" i="1" smtClean="0">
                            <a:latin typeface="Cambria Math" panose="02040503050406030204" pitchFamily="18" charset="0"/>
                          </a:rPr>
                          <m:t>𝑐</m:t>
                        </m:r>
                      </m:e>
                      <m:sub>
                        <m:r>
                          <a:rPr lang="en-GB" sz="1600" b="0" i="1" smtClean="0">
                            <a:latin typeface="Cambria Math" panose="02040503050406030204" pitchFamily="18" charset="0"/>
                          </a:rPr>
                          <m:t>𝑃</m:t>
                        </m:r>
                      </m:sub>
                    </m:sSub>
                  </m:oMath>
                </a14:m>
                <a:r>
                  <a:rPr lang="en-GB" sz="1600" dirty="0"/>
                  <a:t> along with the angle </a:t>
                </a:r>
                <a14:m>
                  <m:oMath xmlns:m="http://schemas.openxmlformats.org/officeDocument/2006/math">
                    <m:r>
                      <a:rPr lang="en-GB" sz="1600" i="1" smtClean="0">
                        <a:latin typeface="Cambria Math" panose="02040503050406030204" pitchFamily="18" charset="0"/>
                        <a:ea typeface="Cambria Math" panose="02040503050406030204" pitchFamily="18" charset="0"/>
                      </a:rPr>
                      <m:t>𝜃</m:t>
                    </m:r>
                  </m:oMath>
                </a14:m>
                <a:r>
                  <a:rPr lang="en-GB" sz="1600" dirty="0"/>
                  <a:t> </a:t>
                </a:r>
              </a:p>
              <a:p>
                <a:pPr marL="0" indent="0">
                  <a:buNone/>
                </a:pPr>
                <a:r>
                  <a:rPr lang="en-GB" sz="1600" dirty="0"/>
                  <a:t>(for drag coefficient </a:t>
                </a:r>
                <a14:m>
                  <m:oMath xmlns:m="http://schemas.openxmlformats.org/officeDocument/2006/math">
                    <m:sSub>
                      <m:sSubPr>
                        <m:ctrlPr>
                          <a:rPr lang="en-GB" sz="1600" i="1" smtClean="0">
                            <a:latin typeface="Cambria Math" panose="02040503050406030204" pitchFamily="18" charset="0"/>
                          </a:rPr>
                        </m:ctrlPr>
                      </m:sSubPr>
                      <m:e>
                        <m:r>
                          <a:rPr lang="en-GB" sz="1600" b="0" i="1" smtClean="0">
                            <a:latin typeface="Cambria Math" panose="02040503050406030204" pitchFamily="18" charset="0"/>
                          </a:rPr>
                          <m:t>𝑐</m:t>
                        </m:r>
                      </m:e>
                      <m:sub>
                        <m:r>
                          <a:rPr lang="en-GB" sz="1600" b="0" i="1" smtClean="0">
                            <a:latin typeface="Cambria Math" panose="02040503050406030204" pitchFamily="18" charset="0"/>
                          </a:rPr>
                          <m:t>𝑑</m:t>
                        </m:r>
                      </m:sub>
                    </m:sSub>
                  </m:oMath>
                </a14:m>
                <a:r>
                  <a:rPr lang="en-GB" sz="1600" dirty="0"/>
                  <a:t>)</a:t>
                </a:r>
              </a:p>
            </p:txBody>
          </p:sp>
        </mc:Choice>
        <mc:Fallback xmlns="">
          <p:sp>
            <p:nvSpPr>
              <p:cNvPr id="23" name="Content Placeholder 2">
                <a:extLst>
                  <a:ext uri="{FF2B5EF4-FFF2-40B4-BE49-F238E27FC236}">
                    <a16:creationId xmlns:a16="http://schemas.microsoft.com/office/drawing/2014/main" id="{A98CF33E-425F-46CC-8C74-198CE11BBB8E}"/>
                  </a:ext>
                </a:extLst>
              </p:cNvPr>
              <p:cNvSpPr txBox="1">
                <a:spLocks noRot="1" noChangeAspect="1" noMove="1" noResize="1" noEditPoints="1" noAdjustHandles="1" noChangeArrowheads="1" noChangeShapeType="1" noTextEdit="1"/>
              </p:cNvSpPr>
              <p:nvPr/>
            </p:nvSpPr>
            <p:spPr>
              <a:xfrm>
                <a:off x="6273579" y="3687456"/>
                <a:ext cx="2709477" cy="844787"/>
              </a:xfrm>
              <a:prstGeom prst="rect">
                <a:avLst/>
              </a:prstGeom>
              <a:blipFill>
                <a:blip r:embed="rId6"/>
                <a:stretch>
                  <a:fillRect l="-1124" t="-2174" r="-2921" b="-1304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72624E7-F513-4BBA-88D2-5F1382EB6CBB}"/>
                  </a:ext>
                </a:extLst>
              </p:cNvPr>
              <p:cNvSpPr txBox="1"/>
              <p:nvPr/>
            </p:nvSpPr>
            <p:spPr>
              <a:xfrm>
                <a:off x="7699820" y="1811729"/>
                <a:ext cx="1283236" cy="54130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𝐶</m:t>
                          </m:r>
                        </m:e>
                        <m:sub>
                          <m:r>
                            <a:rPr lang="en-GB" sz="1400" b="0" i="1" smtClean="0">
                              <a:latin typeface="Cambria Math" panose="02040503050406030204" pitchFamily="18" charset="0"/>
                            </a:rPr>
                            <m:t>𝑝</m:t>
                          </m:r>
                        </m:sub>
                      </m:sSub>
                      <m:r>
                        <a:rPr lang="en-GB" sz="1400" b="0" i="1" smtClean="0">
                          <a:latin typeface="Cambria Math" panose="02040503050406030204" pitchFamily="18" charset="0"/>
                        </a:rPr>
                        <m:t>=</m:t>
                      </m:r>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𝑝</m:t>
                          </m:r>
                          <m:r>
                            <a:rPr lang="en-GB" sz="1400" b="0" i="1" smtClean="0">
                              <a:latin typeface="Cambria Math" panose="02040503050406030204" pitchFamily="18" charset="0"/>
                            </a:rPr>
                            <m:t>−</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rPr>
                                <m:t>𝑝</m:t>
                              </m:r>
                            </m:e>
                            <m:sub>
                              <m:r>
                                <a:rPr lang="en-GB" sz="1400" b="0" i="1" smtClean="0">
                                  <a:latin typeface="Cambria Math" panose="02040503050406030204" pitchFamily="18" charset="0"/>
                                </a:rPr>
                                <m:t>0</m:t>
                              </m:r>
                            </m:sub>
                          </m:sSub>
                        </m:num>
                        <m:den>
                          <m:f>
                            <m:fPr>
                              <m:ctrlPr>
                                <a:rPr lang="en-GB" sz="1400" b="0" i="1" smtClean="0">
                                  <a:latin typeface="Cambria Math" panose="02040503050406030204" pitchFamily="18" charset="0"/>
                                </a:rPr>
                              </m:ctrlPr>
                            </m:fPr>
                            <m:num>
                              <m:r>
                                <a:rPr lang="en-GB" sz="1400" b="0" i="1" smtClean="0">
                                  <a:latin typeface="Cambria Math" panose="02040503050406030204" pitchFamily="18" charset="0"/>
                                </a:rPr>
                                <m:t>1</m:t>
                              </m:r>
                            </m:num>
                            <m:den>
                              <m:r>
                                <a:rPr lang="en-GB" sz="1400" b="0" i="1" smtClean="0">
                                  <a:latin typeface="Cambria Math" panose="02040503050406030204" pitchFamily="18" charset="0"/>
                                </a:rPr>
                                <m:t>2</m:t>
                              </m:r>
                            </m:den>
                          </m:f>
                          <m:r>
                            <a:rPr lang="en-GB" sz="1400" b="0" i="1" smtClean="0">
                              <a:latin typeface="Cambria Math" panose="02040503050406030204" pitchFamily="18" charset="0"/>
                              <a:ea typeface="Cambria Math" panose="02040503050406030204" pitchFamily="18" charset="0"/>
                            </a:rPr>
                            <m:t>𝜌</m:t>
                          </m:r>
                          <m:sSup>
                            <m:sSupPr>
                              <m:ctrlPr>
                                <a:rPr lang="en-GB" sz="1400" b="0" i="1" smtClean="0">
                                  <a:latin typeface="Cambria Math" panose="02040503050406030204" pitchFamily="18" charset="0"/>
                                  <a:ea typeface="Cambria Math" panose="02040503050406030204" pitchFamily="18" charset="0"/>
                                </a:rPr>
                              </m:ctrlPr>
                            </m:sSupPr>
                            <m:e>
                              <m:r>
                                <a:rPr lang="en-GB" sz="1400" b="0" i="1" smtClean="0">
                                  <a:latin typeface="Cambria Math" panose="02040503050406030204" pitchFamily="18" charset="0"/>
                                  <a:ea typeface="Cambria Math" panose="02040503050406030204" pitchFamily="18" charset="0"/>
                                </a:rPr>
                                <m:t>𝑈</m:t>
                              </m:r>
                            </m:e>
                            <m:sup>
                              <m:r>
                                <a:rPr lang="en-GB" sz="1400" b="0" i="1" smtClean="0">
                                  <a:latin typeface="Cambria Math" panose="02040503050406030204" pitchFamily="18" charset="0"/>
                                  <a:ea typeface="Cambria Math" panose="02040503050406030204" pitchFamily="18" charset="0"/>
                                </a:rPr>
                                <m:t>2</m:t>
                              </m:r>
                            </m:sup>
                          </m:sSup>
                        </m:den>
                      </m:f>
                    </m:oMath>
                  </m:oMathPara>
                </a14:m>
                <a:endParaRPr lang="en-GB" sz="1400" dirty="0"/>
              </a:p>
            </p:txBody>
          </p:sp>
        </mc:Choice>
        <mc:Fallback xmlns="">
          <p:sp>
            <p:nvSpPr>
              <p:cNvPr id="14" name="TextBox 13">
                <a:extLst>
                  <a:ext uri="{FF2B5EF4-FFF2-40B4-BE49-F238E27FC236}">
                    <a16:creationId xmlns:a16="http://schemas.microsoft.com/office/drawing/2014/main" id="{972624E7-F513-4BBA-88D2-5F1382EB6CBB}"/>
                  </a:ext>
                </a:extLst>
              </p:cNvPr>
              <p:cNvSpPr txBox="1">
                <a:spLocks noRot="1" noChangeAspect="1" noMove="1" noResize="1" noEditPoints="1" noAdjustHandles="1" noChangeArrowheads="1" noChangeShapeType="1" noTextEdit="1"/>
              </p:cNvSpPr>
              <p:nvPr/>
            </p:nvSpPr>
            <p:spPr>
              <a:xfrm>
                <a:off x="7699820" y="1811729"/>
                <a:ext cx="1283236" cy="541302"/>
              </a:xfrm>
              <a:prstGeom prst="rect">
                <a:avLst/>
              </a:prstGeom>
              <a:blipFill>
                <a:blip r:embed="rId7"/>
                <a:stretch>
                  <a:fillRect t="-1124" b="-11236"/>
                </a:stretch>
              </a:blipFill>
            </p:spPr>
            <p:txBody>
              <a:bodyPr/>
              <a:lstStyle/>
              <a:p>
                <a:r>
                  <a:rPr lang="en-GB">
                    <a:noFill/>
                  </a:rPr>
                  <a:t> </a:t>
                </a:r>
              </a:p>
            </p:txBody>
          </p:sp>
        </mc:Fallback>
      </mc:AlternateContent>
    </p:spTree>
    <p:extLst>
      <p:ext uri="{BB962C8B-B14F-4D97-AF65-F5344CB8AC3E}">
        <p14:creationId xmlns:p14="http://schemas.microsoft.com/office/powerpoint/2010/main" val="641906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4" name="Text Placeholder 3"/>
          <p:cNvSpPr>
            <a:spLocks noGrp="1"/>
          </p:cNvSpPr>
          <p:nvPr>
            <p:ph type="body" sz="quarter" idx="10"/>
          </p:nvPr>
        </p:nvSpPr>
        <p:spPr/>
        <p:txBody>
          <a:bodyPr/>
          <a:lstStyle/>
          <a:p>
            <a:endParaRPr lang="en-US"/>
          </a:p>
        </p:txBody>
      </p:sp>
      <p:sp>
        <p:nvSpPr>
          <p:cNvPr id="5" name="Text Placeholder 4"/>
          <p:cNvSpPr>
            <a:spLocks noGrp="1"/>
          </p:cNvSpPr>
          <p:nvPr>
            <p:ph type="body" sz="quarter" idx="12"/>
          </p:nvPr>
        </p:nvSpPr>
        <p:spPr/>
        <p:txBody>
          <a:bodyPr/>
          <a:lstStyle/>
          <a:p>
            <a:r>
              <a:rPr lang="en-US" dirty="0"/>
              <a:t>6</a:t>
            </a:r>
          </a:p>
        </p:txBody>
      </p:sp>
      <p:sp>
        <p:nvSpPr>
          <p:cNvPr id="12" name="Content Placeholder 2">
            <a:extLst>
              <a:ext uri="{FF2B5EF4-FFF2-40B4-BE49-F238E27FC236}">
                <a16:creationId xmlns:a16="http://schemas.microsoft.com/office/drawing/2014/main" id="{B84C06D1-8FAC-4671-A6D3-CD65919345F9}"/>
              </a:ext>
            </a:extLst>
          </p:cNvPr>
          <p:cNvSpPr txBox="1">
            <a:spLocks/>
          </p:cNvSpPr>
          <p:nvPr/>
        </p:nvSpPr>
        <p:spPr>
          <a:xfrm>
            <a:off x="4723075" y="1251156"/>
            <a:ext cx="3963724" cy="357531"/>
          </a:xfrm>
          <a:prstGeom prst="rect">
            <a:avLst/>
          </a:prstGeom>
          <a:noFill/>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mn-lt"/>
                <a:ea typeface="+mn-ea"/>
                <a:cs typeface="Arial"/>
              </a:defRPr>
            </a:lvl5pPr>
            <a:lvl6pPr marL="2286000" indent="0" algn="l" defTabSz="457200" rtl="0" eaLnBrk="1" latinLnBrk="0" hangingPunct="1">
              <a:spcBef>
                <a:spcPct val="20000"/>
              </a:spcBef>
              <a:buFont typeface="Arial"/>
              <a:buNone/>
              <a:defRPr sz="1400" kern="1200" baseline="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600" b="1" dirty="0"/>
              <a:t>Work flow of development</a:t>
            </a:r>
          </a:p>
        </p:txBody>
      </p:sp>
      <p:sp>
        <p:nvSpPr>
          <p:cNvPr id="9" name="Oval 8">
            <a:extLst>
              <a:ext uri="{FF2B5EF4-FFF2-40B4-BE49-F238E27FC236}">
                <a16:creationId xmlns:a16="http://schemas.microsoft.com/office/drawing/2014/main" id="{1F2A9D01-6784-42D0-93F5-8F24EFD87C5D}"/>
              </a:ext>
            </a:extLst>
          </p:cNvPr>
          <p:cNvSpPr/>
          <p:nvPr/>
        </p:nvSpPr>
        <p:spPr>
          <a:xfrm>
            <a:off x="2122999" y="2138472"/>
            <a:ext cx="795129" cy="433278"/>
          </a:xfrm>
          <a:prstGeom prst="ellipse">
            <a:avLst/>
          </a:prstGeom>
          <a:noFill/>
          <a:ln>
            <a:solidFill>
              <a:srgbClr val="FF000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0" name="Oval 9">
            <a:extLst>
              <a:ext uri="{FF2B5EF4-FFF2-40B4-BE49-F238E27FC236}">
                <a16:creationId xmlns:a16="http://schemas.microsoft.com/office/drawing/2014/main" id="{4463D96A-2743-4D94-B6F0-F0128DAB53B7}"/>
              </a:ext>
            </a:extLst>
          </p:cNvPr>
          <p:cNvSpPr/>
          <p:nvPr/>
        </p:nvSpPr>
        <p:spPr>
          <a:xfrm>
            <a:off x="2122999" y="2897936"/>
            <a:ext cx="1057523" cy="433278"/>
          </a:xfrm>
          <a:prstGeom prst="ellipse">
            <a:avLst/>
          </a:prstGeom>
          <a:noFill/>
          <a:ln>
            <a:solidFill>
              <a:srgbClr val="FF000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1" name="Oval 10">
            <a:extLst>
              <a:ext uri="{FF2B5EF4-FFF2-40B4-BE49-F238E27FC236}">
                <a16:creationId xmlns:a16="http://schemas.microsoft.com/office/drawing/2014/main" id="{346EBD5D-F4C0-4EC8-89EF-E0F5565B3EA1}"/>
              </a:ext>
            </a:extLst>
          </p:cNvPr>
          <p:cNvSpPr/>
          <p:nvPr/>
        </p:nvSpPr>
        <p:spPr>
          <a:xfrm>
            <a:off x="1663149" y="3727575"/>
            <a:ext cx="1143661" cy="433278"/>
          </a:xfrm>
          <a:prstGeom prst="ellipse">
            <a:avLst/>
          </a:prstGeom>
          <a:noFill/>
          <a:ln>
            <a:solidFill>
              <a:srgbClr val="FF000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4" name="Oval 13">
            <a:extLst>
              <a:ext uri="{FF2B5EF4-FFF2-40B4-BE49-F238E27FC236}">
                <a16:creationId xmlns:a16="http://schemas.microsoft.com/office/drawing/2014/main" id="{F3C6F3A2-26E0-4DF1-A27F-A1AA1CB8858B}"/>
              </a:ext>
            </a:extLst>
          </p:cNvPr>
          <p:cNvSpPr/>
          <p:nvPr/>
        </p:nvSpPr>
        <p:spPr>
          <a:xfrm>
            <a:off x="5351230" y="2398529"/>
            <a:ext cx="795129" cy="433278"/>
          </a:xfrm>
          <a:prstGeom prst="ellipse">
            <a:avLst/>
          </a:prstGeom>
          <a:noFill/>
          <a:ln>
            <a:solidFill>
              <a:srgbClr val="FF000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nvGrpSpPr>
          <p:cNvPr id="8" name="Group 7">
            <a:extLst>
              <a:ext uri="{FF2B5EF4-FFF2-40B4-BE49-F238E27FC236}">
                <a16:creationId xmlns:a16="http://schemas.microsoft.com/office/drawing/2014/main" id="{E789DB7B-B9BF-43BE-A1DE-893A1C956A7F}"/>
              </a:ext>
            </a:extLst>
          </p:cNvPr>
          <p:cNvGrpSpPr/>
          <p:nvPr/>
        </p:nvGrpSpPr>
        <p:grpSpPr>
          <a:xfrm>
            <a:off x="1462860" y="1742111"/>
            <a:ext cx="6377124" cy="2845453"/>
            <a:chOff x="1462860" y="1742111"/>
            <a:chExt cx="6377124" cy="2845453"/>
          </a:xfrm>
        </p:grpSpPr>
        <p:pic>
          <p:nvPicPr>
            <p:cNvPr id="6" name="Picture 5">
              <a:extLst>
                <a:ext uri="{FF2B5EF4-FFF2-40B4-BE49-F238E27FC236}">
                  <a16:creationId xmlns:a16="http://schemas.microsoft.com/office/drawing/2014/main" id="{5E5C6143-AA51-46B1-9D26-5F458681ED27}"/>
                </a:ext>
              </a:extLst>
            </p:cNvPr>
            <p:cNvPicPr>
              <a:picLocks noChangeAspect="1"/>
            </p:cNvPicPr>
            <p:nvPr/>
          </p:nvPicPr>
          <p:blipFill>
            <a:blip r:embed="rId3"/>
            <a:stretch>
              <a:fillRect/>
            </a:stretch>
          </p:blipFill>
          <p:spPr>
            <a:xfrm>
              <a:off x="1478941" y="1742111"/>
              <a:ext cx="6361043" cy="2845453"/>
            </a:xfrm>
            <a:prstGeom prst="rect">
              <a:avLst/>
            </a:prstGeom>
          </p:spPr>
        </p:pic>
        <p:sp>
          <p:nvSpPr>
            <p:cNvPr id="7" name="Oval 6">
              <a:extLst>
                <a:ext uri="{FF2B5EF4-FFF2-40B4-BE49-F238E27FC236}">
                  <a16:creationId xmlns:a16="http://schemas.microsoft.com/office/drawing/2014/main" id="{4F970A3D-1281-4A9D-A058-985D1D4715E8}"/>
                </a:ext>
              </a:extLst>
            </p:cNvPr>
            <p:cNvSpPr/>
            <p:nvPr/>
          </p:nvSpPr>
          <p:spPr>
            <a:xfrm>
              <a:off x="1462860" y="3708241"/>
              <a:ext cx="1559736" cy="452612"/>
            </a:xfrm>
            <a:prstGeom prst="ellipse">
              <a:avLst/>
            </a:prstGeom>
            <a:ln>
              <a:noFill/>
            </a:ln>
            <a:effectLst>
              <a:softEdge rad="127000"/>
            </a:effectLst>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a:latin typeface="Times New Roman" panose="02020603050405020304" pitchFamily="18" charset="0"/>
                  <a:cs typeface="Times New Roman" panose="02020603050405020304" pitchFamily="18" charset="0"/>
                </a:rPr>
                <a:t>Benchmarking</a:t>
              </a:r>
            </a:p>
          </p:txBody>
        </p:sp>
      </p:grpSp>
      <p:sp>
        <p:nvSpPr>
          <p:cNvPr id="18" name="TextBox 17">
            <a:extLst>
              <a:ext uri="{FF2B5EF4-FFF2-40B4-BE49-F238E27FC236}">
                <a16:creationId xmlns:a16="http://schemas.microsoft.com/office/drawing/2014/main" id="{432F83ED-5D8C-4E07-8842-C2960A6CD9A0}"/>
              </a:ext>
            </a:extLst>
          </p:cNvPr>
          <p:cNvSpPr txBox="1"/>
          <p:nvPr/>
        </p:nvSpPr>
        <p:spPr>
          <a:xfrm>
            <a:off x="428362" y="1742111"/>
            <a:ext cx="1095172" cy="338554"/>
          </a:xfrm>
          <a:prstGeom prst="rect">
            <a:avLst/>
          </a:prstGeom>
          <a:noFill/>
        </p:spPr>
        <p:txBody>
          <a:bodyPr wrap="none" rtlCol="0">
            <a:spAutoFit/>
          </a:bodyPr>
          <a:lstStyle/>
          <a:p>
            <a:r>
              <a:rPr lang="en-GB" sz="1600" dirty="0"/>
              <a:t>objectives</a:t>
            </a:r>
          </a:p>
        </p:txBody>
      </p:sp>
      <p:cxnSp>
        <p:nvCxnSpPr>
          <p:cNvPr id="20" name="Straight Arrow Connector 19">
            <a:extLst>
              <a:ext uri="{FF2B5EF4-FFF2-40B4-BE49-F238E27FC236}">
                <a16:creationId xmlns:a16="http://schemas.microsoft.com/office/drawing/2014/main" id="{5DD895C2-0674-4ED3-8C78-7281DDEF68DE}"/>
              </a:ext>
            </a:extLst>
          </p:cNvPr>
          <p:cNvCxnSpPr>
            <a:cxnSpLocks/>
          </p:cNvCxnSpPr>
          <p:nvPr/>
        </p:nvCxnSpPr>
        <p:spPr>
          <a:xfrm>
            <a:off x="1447945" y="1934635"/>
            <a:ext cx="287867" cy="0"/>
          </a:xfrm>
          <a:prstGeom prst="straightConnector1">
            <a:avLst/>
          </a:prstGeom>
          <a:ln>
            <a:solidFill>
              <a:schemeClr val="tx1"/>
            </a:solidFill>
            <a:tailEnd type="triangle"/>
          </a:ln>
        </p:spPr>
        <p:style>
          <a:lnRef idx="1">
            <a:schemeClr val="accent6"/>
          </a:lnRef>
          <a:fillRef idx="0">
            <a:schemeClr val="accent6"/>
          </a:fillRef>
          <a:effectRef idx="0">
            <a:schemeClr val="accent6"/>
          </a:effectRef>
          <a:fontRef idx="minor">
            <a:schemeClr val="tx1"/>
          </a:fontRef>
        </p:style>
      </p:cxnSp>
      <p:sp>
        <p:nvSpPr>
          <p:cNvPr id="24" name="Oval 23">
            <a:extLst>
              <a:ext uri="{FF2B5EF4-FFF2-40B4-BE49-F238E27FC236}">
                <a16:creationId xmlns:a16="http://schemas.microsoft.com/office/drawing/2014/main" id="{363A83DC-0277-48B9-83CE-C3868304AD8C}"/>
              </a:ext>
            </a:extLst>
          </p:cNvPr>
          <p:cNvSpPr/>
          <p:nvPr/>
        </p:nvSpPr>
        <p:spPr>
          <a:xfrm>
            <a:off x="406325" y="1670167"/>
            <a:ext cx="1095172" cy="530592"/>
          </a:xfrm>
          <a:prstGeom prst="ellipse">
            <a:avLst/>
          </a:prstGeom>
          <a:noFill/>
          <a:ln>
            <a:solidFill>
              <a:srgbClr val="FF000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534352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1"/>
          </p:nvPr>
        </p:nvSpPr>
        <p:spPr>
          <a:xfrm>
            <a:off x="457200" y="1871252"/>
            <a:ext cx="3950877" cy="2613435"/>
          </a:xfrm>
        </p:spPr>
        <p:txBody>
          <a:bodyPr/>
          <a:lstStyle/>
          <a:p>
            <a:pPr marL="0" indent="0">
              <a:buNone/>
            </a:pPr>
            <a:r>
              <a:rPr lang="en-GB" dirty="0"/>
              <a:t>Three main objectives of the code:</a:t>
            </a:r>
          </a:p>
          <a:p>
            <a:pPr marL="0" indent="0">
              <a:buNone/>
            </a:pPr>
            <a:endParaRPr lang="en-GB" sz="1000" dirty="0"/>
          </a:p>
          <a:p>
            <a:r>
              <a:rPr lang="en-GB" dirty="0"/>
              <a:t>1) Run the simulation and get output files;</a:t>
            </a:r>
          </a:p>
          <a:p>
            <a:r>
              <a:rPr lang="en-GB" dirty="0"/>
              <a:t>2) Read data from output and implement filters;</a:t>
            </a:r>
          </a:p>
          <a:p>
            <a:r>
              <a:rPr lang="en-GB" dirty="0"/>
              <a:t>3) Plotting the data processed by filters.</a:t>
            </a:r>
            <a:endParaRPr lang="en-US" dirty="0"/>
          </a:p>
        </p:txBody>
      </p:sp>
      <p:sp>
        <p:nvSpPr>
          <p:cNvPr id="3" name="Title 2"/>
          <p:cNvSpPr>
            <a:spLocks noGrp="1"/>
          </p:cNvSpPr>
          <p:nvPr>
            <p:ph type="title"/>
          </p:nvPr>
        </p:nvSpPr>
        <p:spPr/>
        <p:txBody>
          <a:bodyPr/>
          <a:lstStyle/>
          <a:p>
            <a:r>
              <a:rPr lang="en-US" dirty="0"/>
              <a:t>Methodology</a:t>
            </a:r>
          </a:p>
        </p:txBody>
      </p:sp>
      <p:sp>
        <p:nvSpPr>
          <p:cNvPr id="4" name="Content Placeholder 3"/>
          <p:cNvSpPr>
            <a:spLocks noGrp="1"/>
          </p:cNvSpPr>
          <p:nvPr>
            <p:ph idx="12"/>
          </p:nvPr>
        </p:nvSpPr>
        <p:spPr>
          <a:xfrm>
            <a:off x="5454591" y="1866020"/>
            <a:ext cx="3232209" cy="2613435"/>
          </a:xfrm>
        </p:spPr>
        <p:txBody>
          <a:bodyPr/>
          <a:lstStyle/>
          <a:p>
            <a:pPr marL="0" indent="0">
              <a:buNone/>
            </a:pPr>
            <a:r>
              <a:rPr lang="en-GB" dirty="0"/>
              <a:t>Corresponding three Classes:</a:t>
            </a:r>
          </a:p>
          <a:p>
            <a:pPr marL="0" indent="0">
              <a:buNone/>
            </a:pPr>
            <a:endParaRPr lang="en-GB" sz="1000" dirty="0"/>
          </a:p>
          <a:p>
            <a:r>
              <a:rPr lang="en-GB" dirty="0"/>
              <a:t>1) class simulation()</a:t>
            </a:r>
          </a:p>
          <a:p>
            <a:pPr marL="0" indent="0">
              <a:buNone/>
            </a:pPr>
            <a:endParaRPr lang="en-GB" sz="1600" dirty="0"/>
          </a:p>
          <a:p>
            <a:r>
              <a:rPr lang="en-GB" dirty="0"/>
              <a:t>2) class filters()</a:t>
            </a:r>
          </a:p>
          <a:p>
            <a:pPr marL="0" indent="0">
              <a:buNone/>
            </a:pPr>
            <a:endParaRPr lang="en-GB" sz="1600" dirty="0"/>
          </a:p>
          <a:p>
            <a:r>
              <a:rPr lang="en-GB" dirty="0"/>
              <a:t>3) class plotting()</a:t>
            </a:r>
            <a:endParaRPr lang="en-US" dirty="0"/>
          </a:p>
        </p:txBody>
      </p:sp>
      <p:sp>
        <p:nvSpPr>
          <p:cNvPr id="5" name="Text Placeholder 4"/>
          <p:cNvSpPr>
            <a:spLocks noGrp="1"/>
          </p:cNvSpPr>
          <p:nvPr>
            <p:ph type="body" sz="quarter" idx="10"/>
          </p:nvPr>
        </p:nvSpPr>
        <p:spPr/>
        <p:txBody>
          <a:bodyPr/>
          <a:lstStyle/>
          <a:p>
            <a:endParaRPr lang="en-US"/>
          </a:p>
        </p:txBody>
      </p:sp>
      <p:sp>
        <p:nvSpPr>
          <p:cNvPr id="6" name="Text Placeholder 5"/>
          <p:cNvSpPr>
            <a:spLocks noGrp="1"/>
          </p:cNvSpPr>
          <p:nvPr>
            <p:ph type="body" sz="quarter" idx="13"/>
          </p:nvPr>
        </p:nvSpPr>
        <p:spPr/>
        <p:txBody>
          <a:bodyPr/>
          <a:lstStyle/>
          <a:p>
            <a:r>
              <a:rPr lang="en-US" dirty="0"/>
              <a:t>7</a:t>
            </a:r>
          </a:p>
        </p:txBody>
      </p:sp>
      <p:sp>
        <p:nvSpPr>
          <p:cNvPr id="7" name="Arrow: Right 6">
            <a:extLst>
              <a:ext uri="{FF2B5EF4-FFF2-40B4-BE49-F238E27FC236}">
                <a16:creationId xmlns:a16="http://schemas.microsoft.com/office/drawing/2014/main" id="{FECAF07F-ECB3-4345-8CEB-7117AD1D6991}"/>
              </a:ext>
            </a:extLst>
          </p:cNvPr>
          <p:cNvSpPr/>
          <p:nvPr/>
        </p:nvSpPr>
        <p:spPr>
          <a:xfrm>
            <a:off x="4273624" y="2403131"/>
            <a:ext cx="978408" cy="263540"/>
          </a:xfrm>
          <a:prstGeom prst="rightArrow">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Arrow: Right 7">
            <a:extLst>
              <a:ext uri="{FF2B5EF4-FFF2-40B4-BE49-F238E27FC236}">
                <a16:creationId xmlns:a16="http://schemas.microsoft.com/office/drawing/2014/main" id="{630B55DB-906E-4D1D-9973-538A59CDBAF7}"/>
              </a:ext>
            </a:extLst>
          </p:cNvPr>
          <p:cNvSpPr/>
          <p:nvPr/>
        </p:nvSpPr>
        <p:spPr>
          <a:xfrm>
            <a:off x="4273624" y="3018440"/>
            <a:ext cx="978408" cy="263540"/>
          </a:xfrm>
          <a:prstGeom prst="rightArrow">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Arrow: Right 8">
            <a:extLst>
              <a:ext uri="{FF2B5EF4-FFF2-40B4-BE49-F238E27FC236}">
                <a16:creationId xmlns:a16="http://schemas.microsoft.com/office/drawing/2014/main" id="{FDDC9809-8D80-45D9-BD07-9710393348EA}"/>
              </a:ext>
            </a:extLst>
          </p:cNvPr>
          <p:cNvSpPr/>
          <p:nvPr/>
        </p:nvSpPr>
        <p:spPr>
          <a:xfrm>
            <a:off x="4273624" y="3633749"/>
            <a:ext cx="978408" cy="263540"/>
          </a:xfrm>
          <a:prstGeom prst="rightArrow">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1" name="Group 20">
            <a:extLst>
              <a:ext uri="{FF2B5EF4-FFF2-40B4-BE49-F238E27FC236}">
                <a16:creationId xmlns:a16="http://schemas.microsoft.com/office/drawing/2014/main" id="{C01EB257-2EFE-4AF3-8459-4664F1660797}"/>
              </a:ext>
            </a:extLst>
          </p:cNvPr>
          <p:cNvGrpSpPr/>
          <p:nvPr/>
        </p:nvGrpSpPr>
        <p:grpSpPr>
          <a:xfrm>
            <a:off x="2971914" y="440384"/>
            <a:ext cx="5063959" cy="1368876"/>
            <a:chOff x="3752344" y="876556"/>
            <a:chExt cx="4144042" cy="1024773"/>
          </a:xfrm>
        </p:grpSpPr>
        <p:sp>
          <p:nvSpPr>
            <p:cNvPr id="15" name="Oval 14">
              <a:extLst>
                <a:ext uri="{FF2B5EF4-FFF2-40B4-BE49-F238E27FC236}">
                  <a16:creationId xmlns:a16="http://schemas.microsoft.com/office/drawing/2014/main" id="{706EE1D6-F5AB-4AA4-B7EB-E6D5026D0C2C}"/>
                </a:ext>
              </a:extLst>
            </p:cNvPr>
            <p:cNvSpPr/>
            <p:nvPr/>
          </p:nvSpPr>
          <p:spPr>
            <a:xfrm>
              <a:off x="6136670" y="1123586"/>
              <a:ext cx="760742" cy="327110"/>
            </a:xfrm>
            <a:prstGeom prst="ellipse">
              <a:avLst/>
            </a:prstGeom>
            <a:noFill/>
            <a:ln>
              <a:solidFill>
                <a:srgbClr val="FF000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nvGrpSpPr>
            <p:cNvPr id="17" name="Group 16">
              <a:extLst>
                <a:ext uri="{FF2B5EF4-FFF2-40B4-BE49-F238E27FC236}">
                  <a16:creationId xmlns:a16="http://schemas.microsoft.com/office/drawing/2014/main" id="{8A623F2D-DB85-4790-8B92-F7F1253926F6}"/>
                </a:ext>
              </a:extLst>
            </p:cNvPr>
            <p:cNvGrpSpPr/>
            <p:nvPr/>
          </p:nvGrpSpPr>
          <p:grpSpPr>
            <a:xfrm>
              <a:off x="3752344" y="876556"/>
              <a:ext cx="4144042" cy="1024773"/>
              <a:chOff x="457200" y="1914044"/>
              <a:chExt cx="8229600" cy="2397337"/>
            </a:xfrm>
          </p:grpSpPr>
          <p:pic>
            <p:nvPicPr>
              <p:cNvPr id="18" name="Picture 17">
                <a:extLst>
                  <a:ext uri="{FF2B5EF4-FFF2-40B4-BE49-F238E27FC236}">
                    <a16:creationId xmlns:a16="http://schemas.microsoft.com/office/drawing/2014/main" id="{EF3BF4CF-8674-4485-8BF4-5A134EA03998}"/>
                  </a:ext>
                </a:extLst>
              </p:cNvPr>
              <p:cNvPicPr>
                <a:picLocks noChangeAspect="1"/>
              </p:cNvPicPr>
              <p:nvPr/>
            </p:nvPicPr>
            <p:blipFill>
              <a:blip r:embed="rId3"/>
              <a:stretch>
                <a:fillRect/>
              </a:stretch>
            </p:blipFill>
            <p:spPr>
              <a:xfrm>
                <a:off x="457200" y="1914044"/>
                <a:ext cx="8229600" cy="2397337"/>
              </a:xfrm>
              <a:prstGeom prst="rect">
                <a:avLst/>
              </a:prstGeom>
            </p:spPr>
          </p:pic>
          <p:sp>
            <p:nvSpPr>
              <p:cNvPr id="19" name="TextBox 18">
                <a:extLst>
                  <a:ext uri="{FF2B5EF4-FFF2-40B4-BE49-F238E27FC236}">
                    <a16:creationId xmlns:a16="http://schemas.microsoft.com/office/drawing/2014/main" id="{5566FA8F-C4D4-456D-BF90-610E01A9F09D}"/>
                  </a:ext>
                </a:extLst>
              </p:cNvPr>
              <p:cNvSpPr txBox="1"/>
              <p:nvPr/>
            </p:nvSpPr>
            <p:spPr>
              <a:xfrm>
                <a:off x="4137780" y="2383399"/>
                <a:ext cx="796484" cy="648007"/>
              </a:xfrm>
              <a:prstGeom prst="rect">
                <a:avLst/>
              </a:prstGeom>
              <a:noFill/>
            </p:spPr>
            <p:txBody>
              <a:bodyPr wrap="none" rtlCol="0">
                <a:spAutoFit/>
              </a:bodyPr>
              <a:lstStyle/>
              <a:p>
                <a:r>
                  <a:rPr lang="en-GB" sz="600" dirty="0">
                    <a:latin typeface="Times New Roman" panose="02020603050405020304" pitchFamily="18" charset="0"/>
                    <a:cs typeface="Times New Roman" panose="02020603050405020304" pitchFamily="18" charset="0"/>
                  </a:rPr>
                  <a:t>.</a:t>
                </a:r>
                <a:r>
                  <a:rPr lang="en-GB" sz="600" dirty="0" err="1">
                    <a:latin typeface="Times New Roman" panose="02020603050405020304" pitchFamily="18" charset="0"/>
                    <a:cs typeface="Times New Roman" panose="02020603050405020304" pitchFamily="18" charset="0"/>
                  </a:rPr>
                  <a:t>mpml</a:t>
                </a:r>
                <a:r>
                  <a:rPr lang="en-GB" sz="600" dirty="0">
                    <a:latin typeface="Times New Roman" panose="02020603050405020304" pitchFamily="18" charset="0"/>
                    <a:cs typeface="Times New Roman" panose="02020603050405020304" pitchFamily="18" charset="0"/>
                  </a:rPr>
                  <a:t> </a:t>
                </a:r>
              </a:p>
              <a:p>
                <a:r>
                  <a:rPr lang="en-GB" sz="600" dirty="0">
                    <a:latin typeface="Times New Roman" panose="02020603050405020304" pitchFamily="18" charset="0"/>
                    <a:cs typeface="Times New Roman" panose="02020603050405020304" pitchFamily="18" charset="0"/>
                  </a:rPr>
                  <a:t>files</a:t>
                </a:r>
              </a:p>
            </p:txBody>
          </p:sp>
        </p:grpSp>
      </p:grpSp>
      <p:sp>
        <p:nvSpPr>
          <p:cNvPr id="22" name="Content Placeholder 2">
            <a:extLst>
              <a:ext uri="{FF2B5EF4-FFF2-40B4-BE49-F238E27FC236}">
                <a16:creationId xmlns:a16="http://schemas.microsoft.com/office/drawing/2014/main" id="{D02F0E6F-04A6-4D35-A9AA-CBB94FE5483E}"/>
              </a:ext>
            </a:extLst>
          </p:cNvPr>
          <p:cNvSpPr txBox="1">
            <a:spLocks/>
          </p:cNvSpPr>
          <p:nvPr/>
        </p:nvSpPr>
        <p:spPr>
          <a:xfrm>
            <a:off x="457200" y="4327283"/>
            <a:ext cx="7880888" cy="334975"/>
          </a:xfrm>
          <a:prstGeom prst="rect">
            <a:avLst/>
          </a:prstGeom>
          <a:noFill/>
        </p:spPr>
        <p:txBody>
          <a:bodyPr vert="horz" lIns="0" tIns="0" rIns="0" bIns="0" rtlCol="0">
            <a:noAutofit/>
          </a:bodyPr>
          <a:lstStyle>
            <a:lvl1pPr marL="342900" indent="-34290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85CA"/>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85CA"/>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85CA"/>
              </a:buClr>
              <a:buFont typeface="Arial"/>
              <a:buChar char="»"/>
              <a:defRPr sz="1200" kern="1200">
                <a:solidFill>
                  <a:schemeClr val="tx1"/>
                </a:solidFill>
                <a:latin typeface="+mn-lt"/>
                <a:ea typeface="+mn-ea"/>
                <a:cs typeface="Arial"/>
              </a:defRPr>
            </a:lvl5pPr>
            <a:lvl6pPr marL="2286000" indent="0" algn="l" defTabSz="457200" rtl="0" eaLnBrk="1" latinLnBrk="0" hangingPunct="1">
              <a:spcBef>
                <a:spcPct val="20000"/>
              </a:spcBef>
              <a:buFont typeface="Arial"/>
              <a:buNone/>
              <a:defRPr sz="1400" kern="1200" baseline="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1400" i="1" dirty="0"/>
              <a:t>Libraries used: </a:t>
            </a:r>
            <a:r>
              <a:rPr lang="en-GB" sz="1400" i="1" dirty="0" err="1"/>
              <a:t>vtk</a:t>
            </a:r>
            <a:r>
              <a:rPr lang="en-GB" sz="1400" i="1" dirty="0"/>
              <a:t> – reading (p)</a:t>
            </a:r>
            <a:r>
              <a:rPr lang="en-GB" sz="1400" i="1" dirty="0" err="1"/>
              <a:t>vtu</a:t>
            </a:r>
            <a:r>
              <a:rPr lang="en-GB" sz="1400" i="1" dirty="0"/>
              <a:t>, </a:t>
            </a:r>
            <a:r>
              <a:rPr lang="en-GB" sz="1400" i="1" dirty="0" err="1"/>
              <a:t>numpy</a:t>
            </a:r>
            <a:r>
              <a:rPr lang="en-GB" sz="1400" i="1" dirty="0"/>
              <a:t> – processing data in arrays, matplotlib – plotting figures. </a:t>
            </a:r>
          </a:p>
        </p:txBody>
      </p:sp>
    </p:spTree>
    <p:extLst>
      <p:ext uri="{BB962C8B-B14F-4D97-AF65-F5344CB8AC3E}">
        <p14:creationId xmlns:p14="http://schemas.microsoft.com/office/powerpoint/2010/main" val="3941222647"/>
      </p:ext>
    </p:extLst>
  </p:cSld>
  <p:clrMapOvr>
    <a:masterClrMapping/>
  </p:clrMapOvr>
</p:sld>
</file>

<file path=ppt/theme/theme1.xml><?xml version="1.0" encoding="utf-8"?>
<a:theme xmlns:a="http://schemas.openxmlformats.org/drawingml/2006/main" name="Imperial College London Theme">
  <a:themeElements>
    <a:clrScheme name="Imperial College London Presentation">
      <a:dk1>
        <a:srgbClr val="000000"/>
      </a:dk1>
      <a:lt1>
        <a:sysClr val="window" lastClr="FFFFFF"/>
      </a:lt1>
      <a:dk2>
        <a:srgbClr val="003E74"/>
      </a:dk2>
      <a:lt2>
        <a:srgbClr val="9D9D9D"/>
      </a:lt2>
      <a:accent1>
        <a:srgbClr val="0085CA"/>
      </a:accent1>
      <a:accent2>
        <a:srgbClr val="006EAF"/>
      </a:accent2>
      <a:accent3>
        <a:srgbClr val="0CA1CD"/>
      </a:accent3>
      <a:accent4>
        <a:srgbClr val="008EAA"/>
      </a:accent4>
      <a:accent5>
        <a:srgbClr val="379F9F"/>
      </a:accent5>
      <a:accent6>
        <a:srgbClr val="0085CA"/>
      </a:accent6>
      <a:hlink>
        <a:srgbClr val="0085CA"/>
      </a:hlink>
      <a:folHlink>
        <a:srgbClr val="0085C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Imperial College London Presentation">
      <a:dk1>
        <a:srgbClr val="000000"/>
      </a:dk1>
      <a:lt1>
        <a:sysClr val="window" lastClr="FFFFFF"/>
      </a:lt1>
      <a:dk2>
        <a:srgbClr val="003E74"/>
      </a:dk2>
      <a:lt2>
        <a:srgbClr val="9D9D9D"/>
      </a:lt2>
      <a:accent1>
        <a:srgbClr val="0085CA"/>
      </a:accent1>
      <a:accent2>
        <a:srgbClr val="006EAF"/>
      </a:accent2>
      <a:accent3>
        <a:srgbClr val="0CA1CD"/>
      </a:accent3>
      <a:accent4>
        <a:srgbClr val="008EAA"/>
      </a:accent4>
      <a:accent5>
        <a:srgbClr val="379F9F"/>
      </a:accent5>
      <a:accent6>
        <a:srgbClr val="0085CA"/>
      </a:accent6>
      <a:hlink>
        <a:srgbClr val="0085CA"/>
      </a:hlink>
      <a:folHlink>
        <a:srgbClr val="0085C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Imperial College London Presentation">
      <a:dk1>
        <a:srgbClr val="000000"/>
      </a:dk1>
      <a:lt1>
        <a:sysClr val="window" lastClr="FFFFFF"/>
      </a:lt1>
      <a:dk2>
        <a:srgbClr val="003E74"/>
      </a:dk2>
      <a:lt2>
        <a:srgbClr val="9D9D9D"/>
      </a:lt2>
      <a:accent1>
        <a:srgbClr val="0085CA"/>
      </a:accent1>
      <a:accent2>
        <a:srgbClr val="006EAF"/>
      </a:accent2>
      <a:accent3>
        <a:srgbClr val="0CA1CD"/>
      </a:accent3>
      <a:accent4>
        <a:srgbClr val="008EAA"/>
      </a:accent4>
      <a:accent5>
        <a:srgbClr val="379F9F"/>
      </a:accent5>
      <a:accent6>
        <a:srgbClr val="0085CA"/>
      </a:accent6>
      <a:hlink>
        <a:srgbClr val="0085CA"/>
      </a:hlink>
      <a:folHlink>
        <a:srgbClr val="0085CA"/>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1524</TotalTime>
  <Words>1914</Words>
  <Application>Microsoft Office PowerPoint</Application>
  <PresentationFormat>On-screen Show (16:9)</PresentationFormat>
  <Paragraphs>205</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Cambria Math</vt:lpstr>
      <vt:lpstr>Times New Roman</vt:lpstr>
      <vt:lpstr>Imperial College London Theme</vt:lpstr>
      <vt:lpstr>Integration of CFD Modelling Framework IC-FERST for Industrial Application in BP:  Automation of pre- and post-processing using Python</vt:lpstr>
      <vt:lpstr>Contents</vt:lpstr>
      <vt:lpstr>Project Objectives</vt:lpstr>
      <vt:lpstr>PowerPoint Presentation</vt:lpstr>
      <vt:lpstr>Project Objectives</vt:lpstr>
      <vt:lpstr>PowerPoint Presentation</vt:lpstr>
      <vt:lpstr>PowerPoint Presentation</vt:lpstr>
      <vt:lpstr>Methodology</vt:lpstr>
      <vt:lpstr>Methodology</vt:lpstr>
      <vt:lpstr>Methodology</vt:lpstr>
      <vt:lpstr>Implementation and Results</vt:lpstr>
      <vt:lpstr>Implementation and Results</vt:lpstr>
      <vt:lpstr>Implementation  and Results</vt:lpstr>
      <vt:lpstr>Results</vt:lpstr>
      <vt:lpstr>Results</vt:lpstr>
      <vt:lpstr>Conclusion</vt:lpstr>
      <vt:lpstr>PowerPoint Presentation</vt:lpstr>
    </vt:vector>
  </TitlesOfParts>
  <Company>Imperial College London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Abby Bolt</dc:creator>
  <cp:lastModifiedBy>Dongzhen Li</cp:lastModifiedBy>
  <cp:revision>110</cp:revision>
  <dcterms:created xsi:type="dcterms:W3CDTF">2017-02-16T14:49:58Z</dcterms:created>
  <dcterms:modified xsi:type="dcterms:W3CDTF">2019-09-10T08:44:59Z</dcterms:modified>
</cp:coreProperties>
</file>