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9" r:id="rId3"/>
    <p:sldId id="303" r:id="rId4"/>
    <p:sldId id="304" r:id="rId5"/>
    <p:sldId id="263" r:id="rId6"/>
    <p:sldId id="261" r:id="rId7"/>
    <p:sldId id="300" r:id="rId8"/>
    <p:sldId id="292" r:id="rId9"/>
    <p:sldId id="305" r:id="rId10"/>
    <p:sldId id="306" r:id="rId11"/>
    <p:sldId id="311" r:id="rId12"/>
    <p:sldId id="297" r:id="rId13"/>
    <p:sldId id="299" r:id="rId14"/>
    <p:sldId id="307" r:id="rId15"/>
    <p:sldId id="265" r:id="rId16"/>
    <p:sldId id="308" r:id="rId17"/>
    <p:sldId id="284" r:id="rId18"/>
    <p:sldId id="287" r:id="rId19"/>
    <p:sldId id="288" r:id="rId20"/>
    <p:sldId id="309" r:id="rId21"/>
    <p:sldId id="286" r:id="rId22"/>
    <p:sldId id="260" r:id="rId23"/>
    <p:sldId id="285" r:id="rId24"/>
    <p:sldId id="301" r:id="rId25"/>
    <p:sldId id="282" r:id="rId26"/>
    <p:sldId id="289" r:id="rId27"/>
    <p:sldId id="312" r:id="rId28"/>
    <p:sldId id="310" r:id="rId29"/>
    <p:sldId id="295" r:id="rId30"/>
    <p:sldId id="27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ABAB"/>
    <a:srgbClr val="C55A11"/>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869" autoAdjust="0"/>
  </p:normalViewPr>
  <p:slideViewPr>
    <p:cSldViewPr snapToGrid="0">
      <p:cViewPr>
        <p:scale>
          <a:sx n="66" d="100"/>
          <a:sy n="66" d="100"/>
        </p:scale>
        <p:origin x="1330"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26A8C-12A2-484F-9AD9-8235585F5DBB}" type="datetimeFigureOut">
              <a:rPr lang="en-GB" smtClean="0"/>
              <a:t>09/09/2019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5BBD42-FB63-4F2B-86A4-7498FFBA532E}" type="slidenum">
              <a:rPr lang="en-GB" smtClean="0"/>
              <a:t>‹#›</a:t>
            </a:fld>
            <a:endParaRPr lang="en-GB"/>
          </a:p>
        </p:txBody>
      </p:sp>
    </p:spTree>
    <p:extLst>
      <p:ext uri="{BB962C8B-B14F-4D97-AF65-F5344CB8AC3E}">
        <p14:creationId xmlns:p14="http://schemas.microsoft.com/office/powerpoint/2010/main" val="339703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27f7b6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r>
              <a:rPr lang="en-GB" sz="1200" b="0" i="0" u="none" strike="noStrike" kern="1200" baseline="0" dirty="0">
                <a:solidFill>
                  <a:schemeClr val="tx1"/>
                </a:solidFill>
                <a:latin typeface="+mn-lt"/>
                <a:ea typeface="+mn-ea"/>
                <a:cs typeface="+mn-cs"/>
              </a:rPr>
              <a:t>1.Test 2.Accuracy,  3.run time </a:t>
            </a:r>
          </a:p>
          <a:p>
            <a:r>
              <a:rPr lang="en-GB" sz="1200" b="0" i="0" u="none" strike="noStrike" kern="1200" baseline="0" dirty="0">
                <a:solidFill>
                  <a:schemeClr val="tx1"/>
                </a:solidFill>
                <a:latin typeface="+mn-lt"/>
                <a:ea typeface="+mn-ea"/>
                <a:cs typeface="+mn-cs"/>
              </a:rPr>
              <a:t>The blue line represents the difference between the integration result of the current number and that of the previous number. The yellow line shows the difference between the result calculated by n quad.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There are 10 experiments have been conducted. It could be observed that the cost time of our method tensor quad, is about 20 times lower than </a:t>
            </a:r>
            <a:r>
              <a:rPr lang="en-GB" sz="1200" b="0" i="0" u="none" strike="noStrike" kern="1200" baseline="0" dirty="0" err="1">
                <a:solidFill>
                  <a:schemeClr val="tx1"/>
                </a:solidFill>
                <a:latin typeface="+mn-lt"/>
                <a:ea typeface="+mn-ea"/>
                <a:cs typeface="+mn-cs"/>
              </a:rPr>
              <a:t>Scipy</a:t>
            </a:r>
            <a:r>
              <a:rPr lang="en-GB" sz="1200" b="0" i="0" u="none" strike="noStrike" kern="1200" baseline="0" dirty="0">
                <a:solidFill>
                  <a:schemeClr val="tx1"/>
                </a:solidFill>
                <a:latin typeface="+mn-lt"/>
                <a:ea typeface="+mn-ea"/>
                <a:cs typeface="+mn-cs"/>
              </a:rPr>
              <a:t> </a:t>
            </a:r>
            <a:r>
              <a:rPr lang="en-GB" sz="1200" b="0" i="0" u="none" strike="noStrike" kern="1200" baseline="0" dirty="0" err="1">
                <a:solidFill>
                  <a:schemeClr val="tx1"/>
                </a:solidFill>
                <a:latin typeface="+mn-lt"/>
                <a:ea typeface="+mn-ea"/>
                <a:cs typeface="+mn-cs"/>
              </a:rPr>
              <a:t>nquad</a:t>
            </a:r>
            <a:r>
              <a:rPr lang="en-GB" sz="1200" b="0" i="0" u="none" strike="noStrike" kern="1200" baseline="0" dirty="0">
                <a:solidFill>
                  <a:schemeClr val="tx1"/>
                </a:solidFill>
                <a:latin typeface="+mn-lt"/>
                <a:ea typeface="+mn-ea"/>
                <a:cs typeface="+mn-cs"/>
              </a:rPr>
              <a:t>, which is quite a huge advantage.</a:t>
            </a:r>
            <a:endParaRPr lang="en-GB" dirty="0"/>
          </a:p>
          <a:p>
            <a:endParaRPr dirty="0"/>
          </a:p>
        </p:txBody>
      </p:sp>
      <p:sp>
        <p:nvSpPr>
          <p:cNvPr id="115" name="Google Shape;115;g54727f7b6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0491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4727f7b64_4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g54727f7b64_4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397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27f7b6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All kinds of elements are developed in a  </a:t>
            </a:r>
            <a:r>
              <a:rPr lang="en-GB" sz="1200" dirty="0" err="1">
                <a:latin typeface="Arial"/>
                <a:ea typeface="Arial"/>
                <a:cs typeface="Arial"/>
                <a:sym typeface="Arial"/>
              </a:rPr>
              <a:t>Isoparametric</a:t>
            </a:r>
            <a:r>
              <a:rPr lang="en-GB" sz="1200" dirty="0">
                <a:latin typeface="Arial"/>
                <a:ea typeface="Arial"/>
                <a:cs typeface="Arial"/>
                <a:sym typeface="Arial"/>
              </a:rPr>
              <a:t> way. For hex element, it will be transformed into a standard shape within the standard coordinate when conducting the integration. Notably, in order to use the high degree of accuracy Gaussian </a:t>
            </a:r>
            <a:r>
              <a:rPr lang="en-GB" sz="1200" dirty="0" err="1">
                <a:latin typeface="Arial"/>
                <a:ea typeface="Arial"/>
                <a:cs typeface="Arial"/>
                <a:sym typeface="Arial"/>
              </a:rPr>
              <a:t>legendre</a:t>
            </a:r>
            <a:r>
              <a:rPr lang="en-GB" sz="1200" dirty="0">
                <a:latin typeface="Arial"/>
                <a:ea typeface="Arial"/>
                <a:cs typeface="Arial"/>
                <a:sym typeface="Arial"/>
              </a:rPr>
              <a:t> rule,  the 10-node tetra is transformed twice into the standard hexahedron as shown in the figure.</a:t>
            </a:r>
            <a:endParaRPr dirty="0"/>
          </a:p>
        </p:txBody>
      </p:sp>
      <p:sp>
        <p:nvSpPr>
          <p:cNvPr id="115" name="Google Shape;115;g54727f7b6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2975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4727f7b64_4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g54727f7b64_4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7570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27f7b6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The data needed is the coordinate value which can define the shape of the element,</a:t>
            </a:r>
          </a:p>
          <a:p>
            <a:pPr marL="0" lvl="0" indent="0" algn="l" rtl="0">
              <a:spcBef>
                <a:spcPts val="0"/>
              </a:spcBef>
              <a:spcAft>
                <a:spcPts val="0"/>
              </a:spcAft>
              <a:buNone/>
            </a:pPr>
            <a:r>
              <a:rPr lang="en-GB" dirty="0"/>
              <a:t>When generating the coordinate value, a standard shape is used as a reference.</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To prevent unacceptable distortion, we have 2 restriction here.</a:t>
            </a:r>
            <a:endParaRPr dirty="0"/>
          </a:p>
        </p:txBody>
      </p:sp>
      <p:sp>
        <p:nvSpPr>
          <p:cNvPr id="115" name="Google Shape;115;g54727f7b6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6849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27f7b6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See the plot</a:t>
            </a:r>
            <a:endParaRPr dirty="0"/>
          </a:p>
        </p:txBody>
      </p:sp>
      <p:sp>
        <p:nvSpPr>
          <p:cNvPr id="115" name="Google Shape;115;g54727f7b6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1073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27f7b6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54727f7b6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0062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27f7b6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10000 samples </a:t>
            </a:r>
          </a:p>
          <a:p>
            <a:pPr marL="0" lvl="0" indent="0" algn="l" rtl="0">
              <a:spcBef>
                <a:spcPts val="0"/>
              </a:spcBef>
              <a:spcAft>
                <a:spcPts val="0"/>
              </a:spcAft>
              <a:buNone/>
            </a:pPr>
            <a:r>
              <a:rPr lang="en-GB" dirty="0"/>
              <a:t>Number is for one dimension integration</a:t>
            </a:r>
          </a:p>
          <a:p>
            <a:pPr marL="0" lvl="0" indent="0" algn="l" rtl="0">
              <a:spcBef>
                <a:spcPts val="0"/>
              </a:spcBef>
              <a:spcAft>
                <a:spcPts val="0"/>
              </a:spcAft>
              <a:buNone/>
            </a:pPr>
            <a:r>
              <a:rPr lang="en-GB" dirty="0"/>
              <a:t>0 : cannot reach the expected error </a:t>
            </a:r>
            <a:r>
              <a:rPr lang="en-GB" dirty="0" err="1"/>
              <a:t>tolerence</a:t>
            </a:r>
            <a:endParaRPr dirty="0"/>
          </a:p>
        </p:txBody>
      </p:sp>
      <p:sp>
        <p:nvSpPr>
          <p:cNvPr id="115" name="Google Shape;115;g54727f7b6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6788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27f7b6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Increasing value of d, more </a:t>
            </a:r>
            <a:r>
              <a:rPr lang="en-GB" dirty="0" err="1"/>
              <a:t>ip</a:t>
            </a:r>
            <a:r>
              <a:rPr lang="en-GB" dirty="0"/>
              <a:t> are needed</a:t>
            </a:r>
          </a:p>
          <a:p>
            <a:pPr marL="0" lvl="0" indent="0" algn="l" rtl="0">
              <a:spcBef>
                <a:spcPts val="0"/>
              </a:spcBef>
              <a:spcAft>
                <a:spcPts val="0"/>
              </a:spcAft>
              <a:buNone/>
            </a:pPr>
            <a:r>
              <a:rPr lang="en-GB" dirty="0"/>
              <a:t>0 cannot reach the error tolerance of 10-3(point  zero </a:t>
            </a:r>
            <a:r>
              <a:rPr lang="en-GB" dirty="0" err="1"/>
              <a:t>zero</a:t>
            </a:r>
            <a:r>
              <a:rPr lang="en-GB" dirty="0"/>
              <a:t> one)</a:t>
            </a:r>
            <a:endParaRPr dirty="0"/>
          </a:p>
        </p:txBody>
      </p:sp>
      <p:sp>
        <p:nvSpPr>
          <p:cNvPr id="115" name="Google Shape;115;g54727f7b6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8500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27f7b6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54727f7b6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3512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27f7b6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54727f7b6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27f7b6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1200" b="1" i="0" kern="1200" dirty="0">
                <a:solidFill>
                  <a:schemeClr val="tx1"/>
                </a:solidFill>
                <a:effectLst/>
                <a:latin typeface="+mn-lt"/>
                <a:ea typeface="+mn-ea"/>
                <a:cs typeface="+mn-cs"/>
              </a:rPr>
              <a:t>Aspect ratio</a:t>
            </a:r>
            <a:r>
              <a:rPr lang="en-GB" sz="1200" b="0" i="0" kern="1200" dirty="0">
                <a:solidFill>
                  <a:schemeClr val="tx1"/>
                </a:solidFill>
                <a:effectLst/>
                <a:latin typeface="+mn-lt"/>
                <a:ea typeface="+mn-ea"/>
                <a:cs typeface="+mn-cs"/>
              </a:rPr>
              <a:t> is a measure of how elements differ from perfect shapes. Generally, a good element should has an aspect ratio smaller than 3, bigger than 10 – large distortion </a:t>
            </a:r>
          </a:p>
          <a:p>
            <a:pPr marL="0" lvl="0" indent="0" algn="l" rtl="0">
              <a:spcBef>
                <a:spcPts val="0"/>
              </a:spcBef>
              <a:spcAft>
                <a:spcPts val="0"/>
              </a:spcAft>
              <a:buNone/>
            </a:pPr>
            <a:r>
              <a:rPr lang="en-GB" sz="1200" b="0" i="0" kern="1200" dirty="0">
                <a:solidFill>
                  <a:schemeClr val="tx1"/>
                </a:solidFill>
                <a:effectLst/>
                <a:latin typeface="+mn-lt"/>
                <a:ea typeface="+mn-ea"/>
                <a:cs typeface="+mn-cs"/>
              </a:rPr>
              <a:t>If we only considered the aspect ratio, … good, but</a:t>
            </a:r>
          </a:p>
          <a:p>
            <a:pPr marL="0" lvl="0" indent="0" algn="l" rtl="0">
              <a:spcBef>
                <a:spcPts val="0"/>
              </a:spcBef>
              <a:spcAft>
                <a:spcPts val="0"/>
              </a:spcAft>
              <a:buNone/>
            </a:pPr>
            <a:endParaRPr lang="en-GB" sz="1200" b="0" i="0" kern="1200" dirty="0">
              <a:solidFill>
                <a:schemeClr val="tx1"/>
              </a:solidFill>
              <a:effectLst/>
              <a:latin typeface="+mn-lt"/>
              <a:ea typeface="+mn-ea"/>
              <a:cs typeface="+mn-cs"/>
            </a:endParaRPr>
          </a:p>
          <a:p>
            <a:pPr marL="0" lvl="0" indent="0" algn="l" rtl="0">
              <a:spcBef>
                <a:spcPts val="0"/>
              </a:spcBef>
              <a:spcAft>
                <a:spcPts val="0"/>
              </a:spcAft>
              <a:buNone/>
            </a:pPr>
            <a:endParaRPr dirty="0"/>
          </a:p>
        </p:txBody>
      </p:sp>
      <p:sp>
        <p:nvSpPr>
          <p:cNvPr id="115" name="Google Shape;115;g54727f7b6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5273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27f7b6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X axis is Y axis is</a:t>
            </a:r>
          </a:p>
          <a:p>
            <a:pPr marL="0" lvl="0" indent="0" algn="l" rtl="0">
              <a:spcBef>
                <a:spcPts val="0"/>
              </a:spcBef>
              <a:spcAft>
                <a:spcPts val="0"/>
              </a:spcAft>
              <a:buNone/>
            </a:pPr>
            <a:r>
              <a:rPr lang="en-GB" dirty="0"/>
              <a:t>Obviously, there is no certain relationship, So aspect ratio is not enough when choosing the number of integration points.</a:t>
            </a:r>
            <a:endParaRPr dirty="0"/>
          </a:p>
        </p:txBody>
      </p:sp>
      <p:sp>
        <p:nvSpPr>
          <p:cNvPr id="115" name="Google Shape;115;g54727f7b6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3614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27f7b6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r>
              <a:rPr lang="en-GB" dirty="0"/>
              <a:t>To be more specific, the input of this network is a matrix contains the coordinates value, </a:t>
            </a:r>
            <a:r>
              <a:rPr lang="en-GB" sz="1200" b="0" i="0" u="none" strike="noStrike" kern="1200" baseline="0" dirty="0">
                <a:solidFill>
                  <a:schemeClr val="tx1"/>
                </a:solidFill>
                <a:latin typeface="+mn-lt"/>
                <a:ea typeface="+mn-ea"/>
                <a:cs typeface="+mn-cs"/>
              </a:rPr>
              <a:t>The</a:t>
            </a:r>
          </a:p>
          <a:p>
            <a:r>
              <a:rPr lang="en-GB" sz="1200" b="0" i="0" u="none" strike="noStrike" kern="1200" baseline="0" dirty="0">
                <a:solidFill>
                  <a:schemeClr val="tx1"/>
                </a:solidFill>
                <a:latin typeface="+mn-lt"/>
                <a:ea typeface="+mn-ea"/>
                <a:cs typeface="+mn-cs"/>
              </a:rPr>
              <a:t>output of the network would be sent to a </a:t>
            </a:r>
            <a:r>
              <a:rPr lang="en-GB" sz="1200" b="0" i="0" u="none" strike="noStrike" kern="1200" baseline="0" dirty="0" err="1">
                <a:solidFill>
                  <a:schemeClr val="tx1"/>
                </a:solidFill>
                <a:latin typeface="+mn-lt"/>
                <a:ea typeface="+mn-ea"/>
                <a:cs typeface="+mn-cs"/>
              </a:rPr>
              <a:t>softmax</a:t>
            </a:r>
            <a:r>
              <a:rPr lang="en-GB" sz="1200" b="0" i="0" u="none" strike="noStrike" kern="1200" baseline="0" dirty="0">
                <a:solidFill>
                  <a:schemeClr val="tx1"/>
                </a:solidFill>
                <a:latin typeface="+mn-lt"/>
                <a:ea typeface="+mn-ea"/>
                <a:cs typeface="+mn-cs"/>
              </a:rPr>
              <a:t> function( a cross-entropy function). Then a probability</a:t>
            </a:r>
          </a:p>
          <a:p>
            <a:r>
              <a:rPr lang="en-GB" sz="1200" b="0" i="0" u="none" strike="noStrike" kern="1200" baseline="0" dirty="0">
                <a:solidFill>
                  <a:schemeClr val="tx1"/>
                </a:solidFill>
                <a:latin typeface="+mn-lt"/>
                <a:ea typeface="+mn-ea"/>
                <a:cs typeface="+mn-cs"/>
              </a:rPr>
              <a:t>distribution of the possible number of integration points needed is calculated.</a:t>
            </a:r>
            <a:endParaRPr dirty="0"/>
          </a:p>
        </p:txBody>
      </p:sp>
      <p:sp>
        <p:nvSpPr>
          <p:cNvPr id="115" name="Google Shape;115;g54727f7b6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1824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27f7b6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5000 as training set</a:t>
            </a:r>
          </a:p>
          <a:p>
            <a:pPr marL="0" lvl="0" indent="0" algn="l" rtl="0">
              <a:spcBef>
                <a:spcPts val="0"/>
              </a:spcBef>
              <a:spcAft>
                <a:spcPts val="0"/>
              </a:spcAft>
              <a:buNone/>
            </a:pPr>
            <a:r>
              <a:rPr lang="en-GB" dirty="0"/>
              <a:t>5000 as validation set</a:t>
            </a:r>
          </a:p>
          <a:p>
            <a:pPr marL="0" lvl="0" indent="0" algn="l" rtl="0">
              <a:spcBef>
                <a:spcPts val="0"/>
              </a:spcBef>
              <a:spcAft>
                <a:spcPts val="0"/>
              </a:spcAft>
              <a:buNone/>
            </a:pPr>
            <a:endParaRPr dirty="0"/>
          </a:p>
        </p:txBody>
      </p:sp>
      <p:sp>
        <p:nvSpPr>
          <p:cNvPr id="115" name="Google Shape;115;g54727f7b6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5250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4727f7b64_4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g54727f7b64_4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372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27f7b6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5" name="Google Shape;115;g54727f7b6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835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27f7b6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5" name="Google Shape;115;g54727f7b6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23608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27f7b6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The left y axis is the log plot to see the difference more clear, right one is the general plot. </a:t>
            </a:r>
          </a:p>
          <a:p>
            <a:pPr marL="0" lvl="0" indent="0" algn="l" rtl="0">
              <a:spcBef>
                <a:spcPts val="0"/>
              </a:spcBef>
              <a:spcAft>
                <a:spcPts val="0"/>
              </a:spcAft>
              <a:buNone/>
            </a:pPr>
            <a:r>
              <a:rPr lang="en-GB" dirty="0"/>
              <a:t>Blue is smart, about 3 times faster than the original integration.  </a:t>
            </a:r>
            <a:endParaRPr dirty="0"/>
          </a:p>
        </p:txBody>
      </p:sp>
      <p:sp>
        <p:nvSpPr>
          <p:cNvPr id="115" name="Google Shape;115;g54727f7b6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5841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27f7b6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5" name="Google Shape;115;g54727f7b6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1614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4727f7b64_4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1" name="Google Shape;341;g54727f7b64_4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074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traditional FEM, in order to reach the error tolerance, the integration points were manually chosen and applied on each element, this would cause a problem that some regular element do not did to be integrated by a large integration point, which </a:t>
            </a:r>
            <a:r>
              <a:rPr lang="en-GB" altLang="zh-CN" dirty="0"/>
              <a:t>reduce the efficiency also </a:t>
            </a:r>
            <a:r>
              <a:rPr lang="en-GB" dirty="0"/>
              <a:t>cause the </a:t>
            </a:r>
            <a:r>
              <a:rPr lang="en-GB" altLang="zh-CN" dirty="0"/>
              <a:t>computation waste. So we use machine learning here to predict the optimal points for each element givens the coordinate value of the element.</a:t>
            </a:r>
            <a:endParaRPr lang="en-GB" dirty="0"/>
          </a:p>
          <a:p>
            <a:pPr marL="0" lvl="0" indent="0" algn="l" rtl="0">
              <a:spcBef>
                <a:spcPts val="0"/>
              </a:spcBef>
              <a:spcAft>
                <a:spcPts val="0"/>
              </a:spcAft>
              <a:buNone/>
            </a:pPr>
            <a:endParaRPr dirty="0"/>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4727f7b64_4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g54727f7b64_4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27f7b6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5" name="Google Shape;115;g54727f7b6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4370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27f7b6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The FEM problem used and tested in this project is linear elasticity. Essentially, this problem is to calculate the stiffness matrix, we can see integration here.</a:t>
            </a:r>
          </a:p>
          <a:p>
            <a:pPr marL="0" lvl="0" indent="0" algn="l" rtl="0">
              <a:spcBef>
                <a:spcPts val="0"/>
              </a:spcBef>
              <a:spcAft>
                <a:spcPts val="0"/>
              </a:spcAft>
              <a:buNone/>
            </a:pPr>
            <a:r>
              <a:rPr lang="en-GB" dirty="0"/>
              <a:t>There are the three kinds of elements generated : 8 ,4 ,10.</a:t>
            </a:r>
            <a:endParaRPr dirty="0"/>
          </a:p>
        </p:txBody>
      </p:sp>
      <p:sp>
        <p:nvSpPr>
          <p:cNvPr id="115" name="Google Shape;115;g54727f7b6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4673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27f7b6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Here comes the software architecture. Basically, the yellow block represents the machine learning part. We combined the ml technology and numerical integration as the so called smart integration here. The output of the ml is the optimal number of integration points, which will be feed to the integration method. </a:t>
            </a:r>
          </a:p>
        </p:txBody>
      </p:sp>
      <p:sp>
        <p:nvSpPr>
          <p:cNvPr id="115" name="Google Shape;115;g54727f7b6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179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4727f7b64_4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g54727f7b64_4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484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27f7b6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r>
              <a:rPr lang="en-GB" dirty="0"/>
              <a:t>The target integrand is Multiple-Multivariate-Multidimensional, and in this project, we also need to specify the number of </a:t>
            </a:r>
            <a:r>
              <a:rPr lang="en-GB" dirty="0" err="1"/>
              <a:t>ip</a:t>
            </a:r>
            <a:r>
              <a:rPr lang="en-GB" dirty="0"/>
              <a:t>, but there is no built- in functions satisfy all these requirement.</a:t>
            </a:r>
          </a:p>
          <a:p>
            <a:r>
              <a:rPr lang="en-GB" dirty="0"/>
              <a:t>We developed a Tensor quad method which can </a:t>
            </a:r>
            <a:r>
              <a:rPr lang="en-GB" dirty="0" err="1"/>
              <a:t>satify</a:t>
            </a:r>
            <a:endParaRPr lang="en-GB" dirty="0"/>
          </a:p>
          <a:p>
            <a:r>
              <a:rPr lang="en-GB" dirty="0"/>
              <a:t>The fixed-quad method support user-</a:t>
            </a:r>
            <a:r>
              <a:rPr lang="en-GB" dirty="0" err="1"/>
              <a:t>specied</a:t>
            </a:r>
            <a:r>
              <a:rPr lang="en-GB" dirty="0"/>
              <a:t> number of integration points but could only do one-layer one-variable scalar integration. </a:t>
            </a:r>
          </a:p>
          <a:p>
            <a:r>
              <a:rPr lang="en-GB" dirty="0"/>
              <a:t>The </a:t>
            </a:r>
            <a:r>
              <a:rPr lang="en-GB" dirty="0" err="1"/>
              <a:t>nquad</a:t>
            </a:r>
            <a:r>
              <a:rPr lang="en-GB" dirty="0"/>
              <a:t> could do multiple-multivariate but still scalar integration, and it doesn't support tensor integration as well as integration points </a:t>
            </a:r>
            <a:r>
              <a:rPr lang="en-GB" dirty="0" err="1"/>
              <a:t>specication</a:t>
            </a:r>
            <a:r>
              <a:rPr lang="en-GB" dirty="0"/>
              <a:t>. </a:t>
            </a:r>
          </a:p>
        </p:txBody>
      </p:sp>
      <p:sp>
        <p:nvSpPr>
          <p:cNvPr id="115" name="Google Shape;115;g54727f7b6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2125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727f7b6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r>
              <a:rPr lang="en-GB" sz="1200" b="0" i="0" u="none" strike="noStrike" kern="1200" baseline="0" dirty="0">
                <a:solidFill>
                  <a:schemeClr val="tx1"/>
                </a:solidFill>
                <a:latin typeface="+mn-lt"/>
                <a:ea typeface="+mn-ea"/>
                <a:cs typeface="+mn-cs"/>
              </a:rPr>
              <a:t>As we know, Gaussian integration can be described as the multiplication of weight tensor and function value tensor. To make use of the tensor manipulation of Python, a tensor like data structure (shown in left figure) is utilised which contains the weights in order. 3-D integration is just a special case, shown in the left figure, by using the tensor product, It is expand to 4, 5 and more dimension. </a:t>
            </a:r>
            <a:r>
              <a:rPr lang="en-US" altLang="zh-CN" sz="1200" b="0" i="0" u="none" strike="noStrike" kern="1200" baseline="0" dirty="0">
                <a:solidFill>
                  <a:schemeClr val="tx1"/>
                </a:solidFill>
                <a:latin typeface="+mn-lt"/>
                <a:ea typeface="+mn-ea"/>
                <a:cs typeface="+mn-cs"/>
              </a:rPr>
              <a:t>The </a:t>
            </a:r>
            <a:r>
              <a:rPr lang="en-GB" altLang="zh-CN" sz="1200" b="0" i="0" u="none" strike="noStrike" kern="1200" baseline="0" dirty="0" err="1">
                <a:solidFill>
                  <a:schemeClr val="tx1"/>
                </a:solidFill>
                <a:latin typeface="+mn-lt"/>
                <a:ea typeface="+mn-ea"/>
                <a:cs typeface="+mn-cs"/>
              </a:rPr>
              <a:t>gery</a:t>
            </a:r>
            <a:r>
              <a:rPr lang="en-GB" altLang="zh-CN" sz="1200" b="0" i="0" u="none" strike="noStrike" kern="1200" baseline="0" dirty="0">
                <a:solidFill>
                  <a:schemeClr val="tx1"/>
                </a:solidFill>
                <a:latin typeface="+mn-lt"/>
                <a:ea typeface="+mn-ea"/>
                <a:cs typeface="+mn-cs"/>
              </a:rPr>
              <a:t> box here is the left figure.</a:t>
            </a:r>
            <a:r>
              <a:rPr lang="en-GB" sz="1200" b="0" i="0" u="none" strike="noStrike" kern="1200" baseline="0" dirty="0">
                <a:solidFill>
                  <a:schemeClr val="tx1"/>
                </a:solidFill>
                <a:latin typeface="+mn-lt"/>
                <a:ea typeface="+mn-ea"/>
                <a:cs typeface="+mn-cs"/>
              </a:rPr>
              <a:t> </a:t>
            </a:r>
            <a:r>
              <a:rPr lang="en-GB" sz="1200" b="0" i="0" u="none" strike="noStrike" kern="1200" baseline="0" err="1">
                <a:solidFill>
                  <a:schemeClr val="tx1"/>
                </a:solidFill>
                <a:latin typeface="+mn-lt"/>
                <a:ea typeface="+mn-ea"/>
                <a:cs typeface="+mn-cs"/>
              </a:rPr>
              <a:t>Afterall</a:t>
            </a:r>
            <a:r>
              <a:rPr lang="en-GB" sz="1200" b="0" i="0" u="none" strike="noStrike" kern="1200" baseline="0">
                <a:solidFill>
                  <a:schemeClr val="tx1"/>
                </a:solidFill>
                <a:latin typeface="+mn-lt"/>
                <a:ea typeface="+mn-ea"/>
                <a:cs typeface="+mn-cs"/>
              </a:rPr>
              <a:t>, the </a:t>
            </a:r>
            <a:r>
              <a:rPr lang="en-GB" sz="1200" b="0" i="0" u="none" strike="noStrike" kern="1200" baseline="0" dirty="0">
                <a:solidFill>
                  <a:schemeClr val="tx1"/>
                </a:solidFill>
                <a:latin typeface="+mn-lt"/>
                <a:ea typeface="+mn-ea"/>
                <a:cs typeface="+mn-cs"/>
              </a:rPr>
              <a:t>integration results is the </a:t>
            </a:r>
            <a:r>
              <a:rPr lang="en-GB" dirty="0" err="1"/>
              <a:t>entrywise</a:t>
            </a:r>
            <a:r>
              <a:rPr lang="en-GB" dirty="0"/>
              <a:t> product</a:t>
            </a:r>
            <a:r>
              <a:rPr lang="en-GB" sz="1200" b="0" i="0" u="none" strike="noStrike" kern="1200" baseline="0" dirty="0">
                <a:solidFill>
                  <a:schemeClr val="tx1"/>
                </a:solidFill>
                <a:latin typeface="+mn-lt"/>
                <a:ea typeface="+mn-ea"/>
                <a:cs typeface="+mn-cs"/>
              </a:rPr>
              <a:t> of the weights tensor and the corresponding function values tensor. The detailed algorithms are described in the report. </a:t>
            </a:r>
          </a:p>
          <a:p>
            <a:endParaRPr lang="en-GB" dirty="0"/>
          </a:p>
          <a:p>
            <a:endParaRPr dirty="0"/>
          </a:p>
        </p:txBody>
      </p:sp>
      <p:sp>
        <p:nvSpPr>
          <p:cNvPr id="115" name="Google Shape;115;g54727f7b6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3072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1EDA-7211-4E11-B652-95A4D8263A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13329B-B00C-40FF-800A-DAAB18FAD4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10BD4FE-199E-4B3F-A528-6C2B5F389CD6}"/>
              </a:ext>
            </a:extLst>
          </p:cNvPr>
          <p:cNvSpPr>
            <a:spLocks noGrp="1"/>
          </p:cNvSpPr>
          <p:nvPr>
            <p:ph type="dt" sz="half" idx="10"/>
          </p:nvPr>
        </p:nvSpPr>
        <p:spPr/>
        <p:txBody>
          <a:bodyPr/>
          <a:lstStyle/>
          <a:p>
            <a:fld id="{A1DFA1D0-BAED-4B59-8C4D-AF921AD0B3BE}" type="datetimeFigureOut">
              <a:rPr lang="en-GB" smtClean="0"/>
              <a:t>09/09/2019</a:t>
            </a:fld>
            <a:endParaRPr lang="en-GB"/>
          </a:p>
        </p:txBody>
      </p:sp>
      <p:sp>
        <p:nvSpPr>
          <p:cNvPr id="5" name="Footer Placeholder 4">
            <a:extLst>
              <a:ext uri="{FF2B5EF4-FFF2-40B4-BE49-F238E27FC236}">
                <a16:creationId xmlns:a16="http://schemas.microsoft.com/office/drawing/2014/main" id="{B7E1B35B-7741-4FA1-9F8A-13509421FD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280CE6-C032-4C5D-9A66-B69DBC6F7052}"/>
              </a:ext>
            </a:extLst>
          </p:cNvPr>
          <p:cNvSpPr>
            <a:spLocks noGrp="1"/>
          </p:cNvSpPr>
          <p:nvPr>
            <p:ph type="sldNum" sz="quarter" idx="12"/>
          </p:nvPr>
        </p:nvSpPr>
        <p:spPr/>
        <p:txBody>
          <a:bodyPr/>
          <a:lstStyle/>
          <a:p>
            <a:fld id="{81AE64E8-95A5-4515-8504-FBE7A6134EF6}" type="slidenum">
              <a:rPr lang="en-GB" smtClean="0"/>
              <a:t>‹#›</a:t>
            </a:fld>
            <a:endParaRPr lang="en-GB"/>
          </a:p>
        </p:txBody>
      </p:sp>
    </p:spTree>
    <p:extLst>
      <p:ext uri="{BB962C8B-B14F-4D97-AF65-F5344CB8AC3E}">
        <p14:creationId xmlns:p14="http://schemas.microsoft.com/office/powerpoint/2010/main" val="2775635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8C54A-961C-41F0-8D43-110BF04A075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39E4AD0-4E4E-4D34-9201-475E5DE1F0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52C35F-079E-4495-8E7B-787343F65478}"/>
              </a:ext>
            </a:extLst>
          </p:cNvPr>
          <p:cNvSpPr>
            <a:spLocks noGrp="1"/>
          </p:cNvSpPr>
          <p:nvPr>
            <p:ph type="dt" sz="half" idx="10"/>
          </p:nvPr>
        </p:nvSpPr>
        <p:spPr/>
        <p:txBody>
          <a:bodyPr/>
          <a:lstStyle/>
          <a:p>
            <a:fld id="{A1DFA1D0-BAED-4B59-8C4D-AF921AD0B3BE}" type="datetimeFigureOut">
              <a:rPr lang="en-GB" smtClean="0"/>
              <a:t>09/09/2019</a:t>
            </a:fld>
            <a:endParaRPr lang="en-GB"/>
          </a:p>
        </p:txBody>
      </p:sp>
      <p:sp>
        <p:nvSpPr>
          <p:cNvPr id="5" name="Footer Placeholder 4">
            <a:extLst>
              <a:ext uri="{FF2B5EF4-FFF2-40B4-BE49-F238E27FC236}">
                <a16:creationId xmlns:a16="http://schemas.microsoft.com/office/drawing/2014/main" id="{E819EC16-AB5D-4D2F-8580-8CEAA6CB8F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93E63C-FB35-4994-B3AE-B33EA599D37D}"/>
              </a:ext>
            </a:extLst>
          </p:cNvPr>
          <p:cNvSpPr>
            <a:spLocks noGrp="1"/>
          </p:cNvSpPr>
          <p:nvPr>
            <p:ph type="sldNum" sz="quarter" idx="12"/>
          </p:nvPr>
        </p:nvSpPr>
        <p:spPr/>
        <p:txBody>
          <a:bodyPr/>
          <a:lstStyle/>
          <a:p>
            <a:fld id="{81AE64E8-95A5-4515-8504-FBE7A6134EF6}" type="slidenum">
              <a:rPr lang="en-GB" smtClean="0"/>
              <a:t>‹#›</a:t>
            </a:fld>
            <a:endParaRPr lang="en-GB"/>
          </a:p>
        </p:txBody>
      </p:sp>
    </p:spTree>
    <p:extLst>
      <p:ext uri="{BB962C8B-B14F-4D97-AF65-F5344CB8AC3E}">
        <p14:creationId xmlns:p14="http://schemas.microsoft.com/office/powerpoint/2010/main" val="54972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ADE362-5D92-41D5-8BC0-214C1A5125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2FD8CC9-D3DF-4AAB-9127-532C7F4EBA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0E09EF-77F1-4718-BC81-90DC5F49D73D}"/>
              </a:ext>
            </a:extLst>
          </p:cNvPr>
          <p:cNvSpPr>
            <a:spLocks noGrp="1"/>
          </p:cNvSpPr>
          <p:nvPr>
            <p:ph type="dt" sz="half" idx="10"/>
          </p:nvPr>
        </p:nvSpPr>
        <p:spPr/>
        <p:txBody>
          <a:bodyPr/>
          <a:lstStyle/>
          <a:p>
            <a:fld id="{A1DFA1D0-BAED-4B59-8C4D-AF921AD0B3BE}" type="datetimeFigureOut">
              <a:rPr lang="en-GB" smtClean="0"/>
              <a:t>09/09/2019</a:t>
            </a:fld>
            <a:endParaRPr lang="en-GB"/>
          </a:p>
        </p:txBody>
      </p:sp>
      <p:sp>
        <p:nvSpPr>
          <p:cNvPr id="5" name="Footer Placeholder 4">
            <a:extLst>
              <a:ext uri="{FF2B5EF4-FFF2-40B4-BE49-F238E27FC236}">
                <a16:creationId xmlns:a16="http://schemas.microsoft.com/office/drawing/2014/main" id="{F54BB6C4-6E13-484D-906E-D476776411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AC834A-1A64-447F-9A42-84204CA1BDE6}"/>
              </a:ext>
            </a:extLst>
          </p:cNvPr>
          <p:cNvSpPr>
            <a:spLocks noGrp="1"/>
          </p:cNvSpPr>
          <p:nvPr>
            <p:ph type="sldNum" sz="quarter" idx="12"/>
          </p:nvPr>
        </p:nvSpPr>
        <p:spPr/>
        <p:txBody>
          <a:bodyPr/>
          <a:lstStyle/>
          <a:p>
            <a:fld id="{81AE64E8-95A5-4515-8504-FBE7A6134EF6}" type="slidenum">
              <a:rPr lang="en-GB" smtClean="0"/>
              <a:t>‹#›</a:t>
            </a:fld>
            <a:endParaRPr lang="en-GB"/>
          </a:p>
        </p:txBody>
      </p:sp>
    </p:spTree>
    <p:extLst>
      <p:ext uri="{BB962C8B-B14F-4D97-AF65-F5344CB8AC3E}">
        <p14:creationId xmlns:p14="http://schemas.microsoft.com/office/powerpoint/2010/main" val="3277352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6904E-344C-4926-B75B-15B5DF5737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E12FAF-A091-45EE-AF46-4F0C072248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007BB4-D37D-4073-AE16-3BD28DB1D96C}"/>
              </a:ext>
            </a:extLst>
          </p:cNvPr>
          <p:cNvSpPr>
            <a:spLocks noGrp="1"/>
          </p:cNvSpPr>
          <p:nvPr>
            <p:ph type="dt" sz="half" idx="10"/>
          </p:nvPr>
        </p:nvSpPr>
        <p:spPr/>
        <p:txBody>
          <a:bodyPr/>
          <a:lstStyle/>
          <a:p>
            <a:fld id="{A1DFA1D0-BAED-4B59-8C4D-AF921AD0B3BE}" type="datetimeFigureOut">
              <a:rPr lang="en-GB" smtClean="0"/>
              <a:t>09/09/2019</a:t>
            </a:fld>
            <a:endParaRPr lang="en-GB"/>
          </a:p>
        </p:txBody>
      </p:sp>
      <p:sp>
        <p:nvSpPr>
          <p:cNvPr id="5" name="Footer Placeholder 4">
            <a:extLst>
              <a:ext uri="{FF2B5EF4-FFF2-40B4-BE49-F238E27FC236}">
                <a16:creationId xmlns:a16="http://schemas.microsoft.com/office/drawing/2014/main" id="{D71ACE0E-B4F9-4D4E-9FBB-2E319CB88D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B5A59F-C2AC-4092-A5BB-A00231EB2ED1}"/>
              </a:ext>
            </a:extLst>
          </p:cNvPr>
          <p:cNvSpPr>
            <a:spLocks noGrp="1"/>
          </p:cNvSpPr>
          <p:nvPr>
            <p:ph type="sldNum" sz="quarter" idx="12"/>
          </p:nvPr>
        </p:nvSpPr>
        <p:spPr/>
        <p:txBody>
          <a:bodyPr/>
          <a:lstStyle/>
          <a:p>
            <a:fld id="{81AE64E8-95A5-4515-8504-FBE7A6134EF6}" type="slidenum">
              <a:rPr lang="en-GB" smtClean="0"/>
              <a:t>‹#›</a:t>
            </a:fld>
            <a:endParaRPr lang="en-GB"/>
          </a:p>
        </p:txBody>
      </p:sp>
    </p:spTree>
    <p:extLst>
      <p:ext uri="{BB962C8B-B14F-4D97-AF65-F5344CB8AC3E}">
        <p14:creationId xmlns:p14="http://schemas.microsoft.com/office/powerpoint/2010/main" val="67505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A120-4056-4B7C-8826-68CD3E594D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242A00B-5FA5-4F78-A255-F79D845FE7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CF21E4-2643-405B-8247-44312EA46988}"/>
              </a:ext>
            </a:extLst>
          </p:cNvPr>
          <p:cNvSpPr>
            <a:spLocks noGrp="1"/>
          </p:cNvSpPr>
          <p:nvPr>
            <p:ph type="dt" sz="half" idx="10"/>
          </p:nvPr>
        </p:nvSpPr>
        <p:spPr/>
        <p:txBody>
          <a:bodyPr/>
          <a:lstStyle/>
          <a:p>
            <a:fld id="{A1DFA1D0-BAED-4B59-8C4D-AF921AD0B3BE}" type="datetimeFigureOut">
              <a:rPr lang="en-GB" smtClean="0"/>
              <a:t>09/09/2019</a:t>
            </a:fld>
            <a:endParaRPr lang="en-GB"/>
          </a:p>
        </p:txBody>
      </p:sp>
      <p:sp>
        <p:nvSpPr>
          <p:cNvPr id="5" name="Footer Placeholder 4">
            <a:extLst>
              <a:ext uri="{FF2B5EF4-FFF2-40B4-BE49-F238E27FC236}">
                <a16:creationId xmlns:a16="http://schemas.microsoft.com/office/drawing/2014/main" id="{34A130EC-7BD7-4C1F-BD94-619FAAA7F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9758EB-CB92-47EA-8F4E-FAF5020B3BDC}"/>
              </a:ext>
            </a:extLst>
          </p:cNvPr>
          <p:cNvSpPr>
            <a:spLocks noGrp="1"/>
          </p:cNvSpPr>
          <p:nvPr>
            <p:ph type="sldNum" sz="quarter" idx="12"/>
          </p:nvPr>
        </p:nvSpPr>
        <p:spPr/>
        <p:txBody>
          <a:bodyPr/>
          <a:lstStyle/>
          <a:p>
            <a:fld id="{81AE64E8-95A5-4515-8504-FBE7A6134EF6}" type="slidenum">
              <a:rPr lang="en-GB" smtClean="0"/>
              <a:t>‹#›</a:t>
            </a:fld>
            <a:endParaRPr lang="en-GB"/>
          </a:p>
        </p:txBody>
      </p:sp>
    </p:spTree>
    <p:extLst>
      <p:ext uri="{BB962C8B-B14F-4D97-AF65-F5344CB8AC3E}">
        <p14:creationId xmlns:p14="http://schemas.microsoft.com/office/powerpoint/2010/main" val="380105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1901F-9106-4AB7-807A-B154AD1CC2C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E1B9607-62F4-40DE-B4DA-54ADFB84D6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6096FED-192A-49BD-923F-39D2FCBF01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A797587-0501-483B-BF33-B9DD3A8D5FE1}"/>
              </a:ext>
            </a:extLst>
          </p:cNvPr>
          <p:cNvSpPr>
            <a:spLocks noGrp="1"/>
          </p:cNvSpPr>
          <p:nvPr>
            <p:ph type="dt" sz="half" idx="10"/>
          </p:nvPr>
        </p:nvSpPr>
        <p:spPr/>
        <p:txBody>
          <a:bodyPr/>
          <a:lstStyle/>
          <a:p>
            <a:fld id="{A1DFA1D0-BAED-4B59-8C4D-AF921AD0B3BE}" type="datetimeFigureOut">
              <a:rPr lang="en-GB" smtClean="0"/>
              <a:t>09/09/2019</a:t>
            </a:fld>
            <a:endParaRPr lang="en-GB"/>
          </a:p>
        </p:txBody>
      </p:sp>
      <p:sp>
        <p:nvSpPr>
          <p:cNvPr id="6" name="Footer Placeholder 5">
            <a:extLst>
              <a:ext uri="{FF2B5EF4-FFF2-40B4-BE49-F238E27FC236}">
                <a16:creationId xmlns:a16="http://schemas.microsoft.com/office/drawing/2014/main" id="{5DA9863A-5F54-4B7B-9D2A-BB27EE1BB4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752719-8CF0-48E4-9F0A-879CBC757BA0}"/>
              </a:ext>
            </a:extLst>
          </p:cNvPr>
          <p:cNvSpPr>
            <a:spLocks noGrp="1"/>
          </p:cNvSpPr>
          <p:nvPr>
            <p:ph type="sldNum" sz="quarter" idx="12"/>
          </p:nvPr>
        </p:nvSpPr>
        <p:spPr/>
        <p:txBody>
          <a:bodyPr/>
          <a:lstStyle/>
          <a:p>
            <a:fld id="{81AE64E8-95A5-4515-8504-FBE7A6134EF6}" type="slidenum">
              <a:rPr lang="en-GB" smtClean="0"/>
              <a:t>‹#›</a:t>
            </a:fld>
            <a:endParaRPr lang="en-GB"/>
          </a:p>
        </p:txBody>
      </p:sp>
    </p:spTree>
    <p:extLst>
      <p:ext uri="{BB962C8B-B14F-4D97-AF65-F5344CB8AC3E}">
        <p14:creationId xmlns:p14="http://schemas.microsoft.com/office/powerpoint/2010/main" val="3922111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CF42-7801-4436-8CC8-3084548A9DC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6102CF-AD2F-4D73-95FF-A8BF3A1008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0369A-CC45-48F1-ABC6-720253BA37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1FD6ECB-A520-48F5-B6C1-9963DEA87E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C98745-F836-465D-ADD9-2844650C07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67D4D53-87D6-42CF-88E2-038D8C45D43A}"/>
              </a:ext>
            </a:extLst>
          </p:cNvPr>
          <p:cNvSpPr>
            <a:spLocks noGrp="1"/>
          </p:cNvSpPr>
          <p:nvPr>
            <p:ph type="dt" sz="half" idx="10"/>
          </p:nvPr>
        </p:nvSpPr>
        <p:spPr/>
        <p:txBody>
          <a:bodyPr/>
          <a:lstStyle/>
          <a:p>
            <a:fld id="{A1DFA1D0-BAED-4B59-8C4D-AF921AD0B3BE}" type="datetimeFigureOut">
              <a:rPr lang="en-GB" smtClean="0"/>
              <a:t>09/09/2019</a:t>
            </a:fld>
            <a:endParaRPr lang="en-GB"/>
          </a:p>
        </p:txBody>
      </p:sp>
      <p:sp>
        <p:nvSpPr>
          <p:cNvPr id="8" name="Footer Placeholder 7">
            <a:extLst>
              <a:ext uri="{FF2B5EF4-FFF2-40B4-BE49-F238E27FC236}">
                <a16:creationId xmlns:a16="http://schemas.microsoft.com/office/drawing/2014/main" id="{0A2868E5-054A-4682-AC9D-6E385137001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8F2247B-2475-4125-922D-A6C0695AC9DA}"/>
              </a:ext>
            </a:extLst>
          </p:cNvPr>
          <p:cNvSpPr>
            <a:spLocks noGrp="1"/>
          </p:cNvSpPr>
          <p:nvPr>
            <p:ph type="sldNum" sz="quarter" idx="12"/>
          </p:nvPr>
        </p:nvSpPr>
        <p:spPr/>
        <p:txBody>
          <a:bodyPr/>
          <a:lstStyle/>
          <a:p>
            <a:fld id="{81AE64E8-95A5-4515-8504-FBE7A6134EF6}" type="slidenum">
              <a:rPr lang="en-GB" smtClean="0"/>
              <a:t>‹#›</a:t>
            </a:fld>
            <a:endParaRPr lang="en-GB"/>
          </a:p>
        </p:txBody>
      </p:sp>
    </p:spTree>
    <p:extLst>
      <p:ext uri="{BB962C8B-B14F-4D97-AF65-F5344CB8AC3E}">
        <p14:creationId xmlns:p14="http://schemas.microsoft.com/office/powerpoint/2010/main" val="1760526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7EA9-3668-4C73-B729-1E9E247F2B0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7FF8F08-7DD7-4068-AB5A-7AB9E448D71B}"/>
              </a:ext>
            </a:extLst>
          </p:cNvPr>
          <p:cNvSpPr>
            <a:spLocks noGrp="1"/>
          </p:cNvSpPr>
          <p:nvPr>
            <p:ph type="dt" sz="half" idx="10"/>
          </p:nvPr>
        </p:nvSpPr>
        <p:spPr/>
        <p:txBody>
          <a:bodyPr/>
          <a:lstStyle/>
          <a:p>
            <a:fld id="{A1DFA1D0-BAED-4B59-8C4D-AF921AD0B3BE}" type="datetimeFigureOut">
              <a:rPr lang="en-GB" smtClean="0"/>
              <a:t>09/09/2019</a:t>
            </a:fld>
            <a:endParaRPr lang="en-GB"/>
          </a:p>
        </p:txBody>
      </p:sp>
      <p:sp>
        <p:nvSpPr>
          <p:cNvPr id="4" name="Footer Placeholder 3">
            <a:extLst>
              <a:ext uri="{FF2B5EF4-FFF2-40B4-BE49-F238E27FC236}">
                <a16:creationId xmlns:a16="http://schemas.microsoft.com/office/drawing/2014/main" id="{C50908F0-F054-42E9-9DD3-6E84C8B5DC7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D2573F7-5E56-4260-993B-4E13B52EC6B8}"/>
              </a:ext>
            </a:extLst>
          </p:cNvPr>
          <p:cNvSpPr>
            <a:spLocks noGrp="1"/>
          </p:cNvSpPr>
          <p:nvPr>
            <p:ph type="sldNum" sz="quarter" idx="12"/>
          </p:nvPr>
        </p:nvSpPr>
        <p:spPr/>
        <p:txBody>
          <a:bodyPr/>
          <a:lstStyle/>
          <a:p>
            <a:fld id="{81AE64E8-95A5-4515-8504-FBE7A6134EF6}" type="slidenum">
              <a:rPr lang="en-GB" smtClean="0"/>
              <a:t>‹#›</a:t>
            </a:fld>
            <a:endParaRPr lang="en-GB"/>
          </a:p>
        </p:txBody>
      </p:sp>
    </p:spTree>
    <p:extLst>
      <p:ext uri="{BB962C8B-B14F-4D97-AF65-F5344CB8AC3E}">
        <p14:creationId xmlns:p14="http://schemas.microsoft.com/office/powerpoint/2010/main" val="3826954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A777AB-5600-4B2D-B100-3C236DCF1AAB}"/>
              </a:ext>
            </a:extLst>
          </p:cNvPr>
          <p:cNvSpPr>
            <a:spLocks noGrp="1"/>
          </p:cNvSpPr>
          <p:nvPr>
            <p:ph type="dt" sz="half" idx="10"/>
          </p:nvPr>
        </p:nvSpPr>
        <p:spPr/>
        <p:txBody>
          <a:bodyPr/>
          <a:lstStyle/>
          <a:p>
            <a:fld id="{A1DFA1D0-BAED-4B59-8C4D-AF921AD0B3BE}" type="datetimeFigureOut">
              <a:rPr lang="en-GB" smtClean="0"/>
              <a:t>09/09/2019</a:t>
            </a:fld>
            <a:endParaRPr lang="en-GB"/>
          </a:p>
        </p:txBody>
      </p:sp>
      <p:sp>
        <p:nvSpPr>
          <p:cNvPr id="3" name="Footer Placeholder 2">
            <a:extLst>
              <a:ext uri="{FF2B5EF4-FFF2-40B4-BE49-F238E27FC236}">
                <a16:creationId xmlns:a16="http://schemas.microsoft.com/office/drawing/2014/main" id="{3DECBACF-EEAA-4A06-B389-079FEB8FCB3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0CFF0DE-0AE4-46AC-9176-3DB16CA83AFD}"/>
              </a:ext>
            </a:extLst>
          </p:cNvPr>
          <p:cNvSpPr>
            <a:spLocks noGrp="1"/>
          </p:cNvSpPr>
          <p:nvPr>
            <p:ph type="sldNum" sz="quarter" idx="12"/>
          </p:nvPr>
        </p:nvSpPr>
        <p:spPr/>
        <p:txBody>
          <a:bodyPr/>
          <a:lstStyle/>
          <a:p>
            <a:fld id="{81AE64E8-95A5-4515-8504-FBE7A6134EF6}" type="slidenum">
              <a:rPr lang="en-GB" smtClean="0"/>
              <a:t>‹#›</a:t>
            </a:fld>
            <a:endParaRPr lang="en-GB"/>
          </a:p>
        </p:txBody>
      </p:sp>
    </p:spTree>
    <p:extLst>
      <p:ext uri="{BB962C8B-B14F-4D97-AF65-F5344CB8AC3E}">
        <p14:creationId xmlns:p14="http://schemas.microsoft.com/office/powerpoint/2010/main" val="1132177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9FEE-E047-43ED-89C7-1B2ECA34F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E472B6A-D0DE-4C82-A1F1-62E75543D0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1FF40BE-0DD0-487A-A8FF-01A4B5705C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68A6CE-8422-40D9-BB3E-6A0653AB45E1}"/>
              </a:ext>
            </a:extLst>
          </p:cNvPr>
          <p:cNvSpPr>
            <a:spLocks noGrp="1"/>
          </p:cNvSpPr>
          <p:nvPr>
            <p:ph type="dt" sz="half" idx="10"/>
          </p:nvPr>
        </p:nvSpPr>
        <p:spPr/>
        <p:txBody>
          <a:bodyPr/>
          <a:lstStyle/>
          <a:p>
            <a:fld id="{A1DFA1D0-BAED-4B59-8C4D-AF921AD0B3BE}" type="datetimeFigureOut">
              <a:rPr lang="en-GB" smtClean="0"/>
              <a:t>09/09/2019</a:t>
            </a:fld>
            <a:endParaRPr lang="en-GB"/>
          </a:p>
        </p:txBody>
      </p:sp>
      <p:sp>
        <p:nvSpPr>
          <p:cNvPr id="6" name="Footer Placeholder 5">
            <a:extLst>
              <a:ext uri="{FF2B5EF4-FFF2-40B4-BE49-F238E27FC236}">
                <a16:creationId xmlns:a16="http://schemas.microsoft.com/office/drawing/2014/main" id="{4B0E614C-47E4-4DBE-9DC8-E05CBCE249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EB5C15-2350-454A-A107-339D42FF46E2}"/>
              </a:ext>
            </a:extLst>
          </p:cNvPr>
          <p:cNvSpPr>
            <a:spLocks noGrp="1"/>
          </p:cNvSpPr>
          <p:nvPr>
            <p:ph type="sldNum" sz="quarter" idx="12"/>
          </p:nvPr>
        </p:nvSpPr>
        <p:spPr/>
        <p:txBody>
          <a:bodyPr/>
          <a:lstStyle/>
          <a:p>
            <a:fld id="{81AE64E8-95A5-4515-8504-FBE7A6134EF6}" type="slidenum">
              <a:rPr lang="en-GB" smtClean="0"/>
              <a:t>‹#›</a:t>
            </a:fld>
            <a:endParaRPr lang="en-GB"/>
          </a:p>
        </p:txBody>
      </p:sp>
    </p:spTree>
    <p:extLst>
      <p:ext uri="{BB962C8B-B14F-4D97-AF65-F5344CB8AC3E}">
        <p14:creationId xmlns:p14="http://schemas.microsoft.com/office/powerpoint/2010/main" val="265964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D78C-327E-45EB-988B-B16CCF96E5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5CF481A-0C9D-41A7-A603-41BF1E1E6E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174BBA-978F-4E19-AD00-55BF198E6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352205-8E3F-4216-94CF-FF0E11096825}"/>
              </a:ext>
            </a:extLst>
          </p:cNvPr>
          <p:cNvSpPr>
            <a:spLocks noGrp="1"/>
          </p:cNvSpPr>
          <p:nvPr>
            <p:ph type="dt" sz="half" idx="10"/>
          </p:nvPr>
        </p:nvSpPr>
        <p:spPr/>
        <p:txBody>
          <a:bodyPr/>
          <a:lstStyle/>
          <a:p>
            <a:fld id="{A1DFA1D0-BAED-4B59-8C4D-AF921AD0B3BE}" type="datetimeFigureOut">
              <a:rPr lang="en-GB" smtClean="0"/>
              <a:t>09/09/2019</a:t>
            </a:fld>
            <a:endParaRPr lang="en-GB"/>
          </a:p>
        </p:txBody>
      </p:sp>
      <p:sp>
        <p:nvSpPr>
          <p:cNvPr id="6" name="Footer Placeholder 5">
            <a:extLst>
              <a:ext uri="{FF2B5EF4-FFF2-40B4-BE49-F238E27FC236}">
                <a16:creationId xmlns:a16="http://schemas.microsoft.com/office/drawing/2014/main" id="{932CD0C0-CACE-4EC9-AC93-4B742ABD29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482C23-9BC1-41DA-8197-32C83504BCD1}"/>
              </a:ext>
            </a:extLst>
          </p:cNvPr>
          <p:cNvSpPr>
            <a:spLocks noGrp="1"/>
          </p:cNvSpPr>
          <p:nvPr>
            <p:ph type="sldNum" sz="quarter" idx="12"/>
          </p:nvPr>
        </p:nvSpPr>
        <p:spPr/>
        <p:txBody>
          <a:bodyPr/>
          <a:lstStyle/>
          <a:p>
            <a:fld id="{81AE64E8-95A5-4515-8504-FBE7A6134EF6}" type="slidenum">
              <a:rPr lang="en-GB" smtClean="0"/>
              <a:t>‹#›</a:t>
            </a:fld>
            <a:endParaRPr lang="en-GB"/>
          </a:p>
        </p:txBody>
      </p:sp>
    </p:spTree>
    <p:extLst>
      <p:ext uri="{BB962C8B-B14F-4D97-AF65-F5344CB8AC3E}">
        <p14:creationId xmlns:p14="http://schemas.microsoft.com/office/powerpoint/2010/main" val="224448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72FFA7-8B0E-457E-B5F2-D536956B9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412DC4-F7E4-497B-822F-51278E3FF0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0DA6A1-A16F-4BA9-B375-F710B5731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FA1D0-BAED-4B59-8C4D-AF921AD0B3BE}" type="datetimeFigureOut">
              <a:rPr lang="en-GB" smtClean="0"/>
              <a:t>09/09/2019</a:t>
            </a:fld>
            <a:endParaRPr lang="en-GB"/>
          </a:p>
        </p:txBody>
      </p:sp>
      <p:sp>
        <p:nvSpPr>
          <p:cNvPr id="5" name="Footer Placeholder 4">
            <a:extLst>
              <a:ext uri="{FF2B5EF4-FFF2-40B4-BE49-F238E27FC236}">
                <a16:creationId xmlns:a16="http://schemas.microsoft.com/office/drawing/2014/main" id="{9E0917B9-CABC-49BD-8FBB-50EC1A6463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E6335FB-A06B-4CCB-A497-05FDCE10FE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E64E8-95A5-4515-8504-FBE7A6134EF6}" type="slidenum">
              <a:rPr lang="en-GB" smtClean="0"/>
              <a:t>‹#›</a:t>
            </a:fld>
            <a:endParaRPr lang="en-GB"/>
          </a:p>
        </p:txBody>
      </p:sp>
    </p:spTree>
    <p:extLst>
      <p:ext uri="{BB962C8B-B14F-4D97-AF65-F5344CB8AC3E}">
        <p14:creationId xmlns:p14="http://schemas.microsoft.com/office/powerpoint/2010/main" val="369188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tmp"/><Relationship Id="rId4" Type="http://schemas.openxmlformats.org/officeDocument/2006/relationships/image" Target="../media/image19.tm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22.tmp"/></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4.tmp"/><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0.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studentcommunity.ansys.com/thread/convergence-issues-highly-distorted-element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tmp"/><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10.png"/><Relationship Id="rId4" Type="http://schemas.openxmlformats.org/officeDocument/2006/relationships/image" Target="../media/image9.tmp"/></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0" y="-15239"/>
            <a:ext cx="12192000" cy="1415848"/>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3"/>
          <p:cNvSpPr txBox="1">
            <a:spLocks noGrp="1"/>
          </p:cNvSpPr>
          <p:nvPr>
            <p:ph type="ctrTitle"/>
          </p:nvPr>
        </p:nvSpPr>
        <p:spPr>
          <a:xfrm>
            <a:off x="1808477" y="1400191"/>
            <a:ext cx="8575042" cy="2028809"/>
          </a:xfrm>
          <a:prstGeom prst="rect">
            <a:avLst/>
          </a:prstGeom>
          <a:noFill/>
          <a:ln>
            <a:noFill/>
          </a:ln>
        </p:spPr>
        <p:txBody>
          <a:bodyPr spcFirstLastPara="1" wrap="square" lIns="91425" tIns="45700" rIns="91425" bIns="45700" anchor="b" anchorCtr="0">
            <a:noAutofit/>
          </a:bodyPr>
          <a:lstStyle/>
          <a:p>
            <a:pPr lvl="0">
              <a:spcBef>
                <a:spcPts val="0"/>
              </a:spcBef>
              <a:buClr>
                <a:schemeClr val="dk1"/>
              </a:buClr>
              <a:buSzPts val="6000"/>
            </a:pPr>
            <a:r>
              <a:rPr lang="en-GB" sz="3600" dirty="0">
                <a:latin typeface="Arial"/>
                <a:ea typeface="Arial"/>
                <a:cs typeface="Arial"/>
                <a:sym typeface="Arial"/>
              </a:rPr>
              <a:t>ACSE-9: Applying machine learning to the optimisation of numerical integration in finite element method</a:t>
            </a:r>
            <a:endParaRPr sz="3600" dirty="0"/>
          </a:p>
        </p:txBody>
      </p:sp>
      <p:sp>
        <p:nvSpPr>
          <p:cNvPr id="91" name="Google Shape;91;p13"/>
          <p:cNvSpPr txBox="1">
            <a:spLocks noGrp="1"/>
          </p:cNvSpPr>
          <p:nvPr>
            <p:ph type="subTitle" idx="1"/>
          </p:nvPr>
        </p:nvSpPr>
        <p:spPr>
          <a:xfrm>
            <a:off x="-2" y="4579268"/>
            <a:ext cx="12191999" cy="1757081"/>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2590"/>
              <a:buNone/>
            </a:pPr>
            <a:r>
              <a:rPr lang="en-GB" sz="3200" b="1" dirty="0"/>
              <a:t>Liu Ye</a:t>
            </a:r>
          </a:p>
          <a:p>
            <a:pPr lvl="0">
              <a:lnSpc>
                <a:spcPct val="100000"/>
              </a:lnSpc>
              <a:spcBef>
                <a:spcPts val="0"/>
              </a:spcBef>
              <a:buClr>
                <a:schemeClr val="dk1"/>
              </a:buClr>
              <a:buSzPts val="2590"/>
            </a:pPr>
            <a:r>
              <a:rPr lang="en-GB" sz="2800" dirty="0"/>
              <a:t>Supervisor: Adriana </a:t>
            </a:r>
            <a:r>
              <a:rPr lang="en-GB" sz="2800" dirty="0" err="1"/>
              <a:t>Paluszny</a:t>
            </a:r>
            <a:endParaRPr sz="2800" dirty="0"/>
          </a:p>
          <a:p>
            <a:pPr marL="0" lvl="0" indent="0" algn="ctr" rtl="0">
              <a:lnSpc>
                <a:spcPct val="100000"/>
              </a:lnSpc>
              <a:spcBef>
                <a:spcPts val="0"/>
              </a:spcBef>
              <a:spcAft>
                <a:spcPts val="0"/>
              </a:spcAft>
              <a:buClr>
                <a:schemeClr val="dk1"/>
              </a:buClr>
              <a:buSzPts val="2590"/>
              <a:buNone/>
            </a:pPr>
            <a:endParaRPr dirty="0"/>
          </a:p>
        </p:txBody>
      </p:sp>
      <p:pic>
        <p:nvPicPr>
          <p:cNvPr id="92" name="Google Shape;92;p13"/>
          <p:cNvPicPr preferRelativeResize="0"/>
          <p:nvPr/>
        </p:nvPicPr>
        <p:blipFill rotWithShape="1">
          <a:blip r:embed="rId3">
            <a:alphaModFix/>
          </a:blip>
          <a:srcRect/>
          <a:stretch/>
        </p:blipFill>
        <p:spPr>
          <a:xfrm>
            <a:off x="4449762" y="1"/>
            <a:ext cx="3292475" cy="1400608"/>
          </a:xfrm>
          <a:prstGeom prst="rect">
            <a:avLst/>
          </a:prstGeom>
          <a:noFill/>
          <a:ln>
            <a:noFill/>
          </a:ln>
        </p:spPr>
      </p:pic>
      <p:sp>
        <p:nvSpPr>
          <p:cNvPr id="93" name="Google Shape;93;p13"/>
          <p:cNvSpPr/>
          <p:nvPr/>
        </p:nvSpPr>
        <p:spPr>
          <a:xfrm>
            <a:off x="-1" y="6492876"/>
            <a:ext cx="12192000" cy="365124"/>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GB" sz="4000" dirty="0">
                <a:latin typeface="Arial"/>
                <a:cs typeface="Arial"/>
                <a:sym typeface="Arial"/>
              </a:rPr>
              <a:t>Comparison to </a:t>
            </a:r>
            <a:r>
              <a:rPr lang="en-GB" sz="4000" dirty="0" err="1">
                <a:latin typeface="Arial"/>
                <a:cs typeface="Arial"/>
                <a:sym typeface="Arial"/>
              </a:rPr>
              <a:t>nquad</a:t>
            </a:r>
            <a:r>
              <a:rPr lang="en-GB" sz="4000" dirty="0">
                <a:latin typeface="Arial"/>
                <a:cs typeface="Arial"/>
                <a:sym typeface="Arial"/>
              </a:rPr>
              <a:t>(SciPy)</a:t>
            </a:r>
            <a:endParaRPr lang="en-GB" sz="4000" dirty="0"/>
          </a:p>
        </p:txBody>
      </p:sp>
      <p:sp>
        <p:nvSpPr>
          <p:cNvPr id="118" name="Google Shape;118;p15"/>
          <p:cNvSpPr/>
          <p:nvPr/>
        </p:nvSpPr>
        <p:spPr>
          <a:xfrm>
            <a:off x="0" y="2"/>
            <a:ext cx="12192000" cy="3651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21" name="Google Shape;12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22" name="Google Shape;12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10</a:t>
            </a:fld>
            <a:endParaRPr/>
          </a:p>
        </p:txBody>
      </p:sp>
      <p:pic>
        <p:nvPicPr>
          <p:cNvPr id="6" name="Picture 5" descr="A close up of a map&#10;&#10;Description automatically generated">
            <a:extLst>
              <a:ext uri="{FF2B5EF4-FFF2-40B4-BE49-F238E27FC236}">
                <a16:creationId xmlns:a16="http://schemas.microsoft.com/office/drawing/2014/main" id="{6DE5E82E-6EED-484D-B525-06420A4C6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459" y="1569893"/>
            <a:ext cx="5743181" cy="2093382"/>
          </a:xfrm>
          <a:prstGeom prst="rect">
            <a:avLst/>
          </a:prstGeom>
        </p:spPr>
      </p:pic>
      <p:pic>
        <p:nvPicPr>
          <p:cNvPr id="13" name="Picture 12" descr="A picture containing sky, indoor, text&#10;&#10;Description automatically generated">
            <a:extLst>
              <a:ext uri="{FF2B5EF4-FFF2-40B4-BE49-F238E27FC236}">
                <a16:creationId xmlns:a16="http://schemas.microsoft.com/office/drawing/2014/main" id="{C92E3188-ED98-4291-A17C-39234E34B9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459" y="3904031"/>
            <a:ext cx="5743181" cy="2137915"/>
          </a:xfrm>
          <a:prstGeom prst="rect">
            <a:avLst/>
          </a:prstGeom>
        </p:spPr>
      </p:pic>
      <p:sp>
        <p:nvSpPr>
          <p:cNvPr id="7" name="TextBox 6">
            <a:extLst>
              <a:ext uri="{FF2B5EF4-FFF2-40B4-BE49-F238E27FC236}">
                <a16:creationId xmlns:a16="http://schemas.microsoft.com/office/drawing/2014/main" id="{49B8CDFD-6D78-4D09-921C-8458383E497A}"/>
              </a:ext>
            </a:extLst>
          </p:cNvPr>
          <p:cNvSpPr txBox="1"/>
          <p:nvPr/>
        </p:nvSpPr>
        <p:spPr>
          <a:xfrm>
            <a:off x="7292787" y="2973401"/>
            <a:ext cx="4205114" cy="1200329"/>
          </a:xfrm>
          <a:prstGeom prst="rect">
            <a:avLst/>
          </a:prstGeom>
          <a:noFill/>
        </p:spPr>
        <p:txBody>
          <a:bodyPr wrap="square" rtlCol="0">
            <a:spAutoFit/>
          </a:bodyPr>
          <a:lstStyle/>
          <a:p>
            <a:r>
              <a:rPr lang="en-GB" b="1" dirty="0"/>
              <a:t>Accuracy:</a:t>
            </a:r>
          </a:p>
          <a:p>
            <a:endParaRPr lang="en-GB" b="1" dirty="0"/>
          </a:p>
          <a:p>
            <a:r>
              <a:rPr lang="en-GB" dirty="0"/>
              <a:t>The error converges at 6 , which is reasonable for a (2n-1) degree of accuracy</a:t>
            </a:r>
          </a:p>
        </p:txBody>
      </p:sp>
      <p:sp>
        <p:nvSpPr>
          <p:cNvPr id="10" name="TextBox 9">
            <a:extLst>
              <a:ext uri="{FF2B5EF4-FFF2-40B4-BE49-F238E27FC236}">
                <a16:creationId xmlns:a16="http://schemas.microsoft.com/office/drawing/2014/main" id="{37E9C470-8C24-4665-845F-0BF520EF6B36}"/>
              </a:ext>
            </a:extLst>
          </p:cNvPr>
          <p:cNvSpPr txBox="1"/>
          <p:nvPr/>
        </p:nvSpPr>
        <p:spPr>
          <a:xfrm>
            <a:off x="7292787" y="4598740"/>
            <a:ext cx="3437965" cy="1200329"/>
          </a:xfrm>
          <a:prstGeom prst="rect">
            <a:avLst/>
          </a:prstGeom>
          <a:noFill/>
        </p:spPr>
        <p:txBody>
          <a:bodyPr wrap="square" rtlCol="0">
            <a:spAutoFit/>
          </a:bodyPr>
          <a:lstStyle/>
          <a:p>
            <a:r>
              <a:rPr lang="en-GB" b="1" dirty="0"/>
              <a:t>Efficiency:</a:t>
            </a:r>
          </a:p>
          <a:p>
            <a:endParaRPr lang="en-GB" b="1" dirty="0"/>
          </a:p>
          <a:p>
            <a:r>
              <a:rPr lang="en-GB" dirty="0"/>
              <a:t>Our method is 20 times faster than SciPy built-in method</a:t>
            </a:r>
          </a:p>
        </p:txBody>
      </p:sp>
      <p:pic>
        <p:nvPicPr>
          <p:cNvPr id="2" name="Picture 1">
            <a:extLst>
              <a:ext uri="{FF2B5EF4-FFF2-40B4-BE49-F238E27FC236}">
                <a16:creationId xmlns:a16="http://schemas.microsoft.com/office/drawing/2014/main" id="{910C1F86-FE3B-4352-BEC9-33388AAB061D}"/>
              </a:ext>
            </a:extLst>
          </p:cNvPr>
          <p:cNvPicPr>
            <a:picLocks noChangeAspect="1"/>
          </p:cNvPicPr>
          <p:nvPr/>
        </p:nvPicPr>
        <p:blipFill>
          <a:blip r:embed="rId5"/>
          <a:stretch>
            <a:fillRect/>
          </a:stretch>
        </p:blipFill>
        <p:spPr>
          <a:xfrm>
            <a:off x="7292787" y="1835395"/>
            <a:ext cx="3519488" cy="628650"/>
          </a:xfrm>
          <a:prstGeom prst="rect">
            <a:avLst/>
          </a:prstGeom>
        </p:spPr>
      </p:pic>
      <p:sp>
        <p:nvSpPr>
          <p:cNvPr id="12" name="TextBox 11">
            <a:extLst>
              <a:ext uri="{FF2B5EF4-FFF2-40B4-BE49-F238E27FC236}">
                <a16:creationId xmlns:a16="http://schemas.microsoft.com/office/drawing/2014/main" id="{8114CB78-0DEB-467B-A511-C501F938A356}"/>
              </a:ext>
            </a:extLst>
          </p:cNvPr>
          <p:cNvSpPr txBox="1"/>
          <p:nvPr/>
        </p:nvSpPr>
        <p:spPr>
          <a:xfrm>
            <a:off x="7239000" y="1436412"/>
            <a:ext cx="2743200" cy="369332"/>
          </a:xfrm>
          <a:prstGeom prst="rect">
            <a:avLst/>
          </a:prstGeom>
          <a:noFill/>
        </p:spPr>
        <p:txBody>
          <a:bodyPr wrap="square" rtlCol="0">
            <a:spAutoFit/>
          </a:bodyPr>
          <a:lstStyle/>
          <a:p>
            <a:r>
              <a:rPr lang="en-GB" b="1" dirty="0"/>
              <a:t>Test function:</a:t>
            </a:r>
          </a:p>
        </p:txBody>
      </p:sp>
      <p:sp>
        <p:nvSpPr>
          <p:cNvPr id="3" name="Oval 2">
            <a:extLst>
              <a:ext uri="{FF2B5EF4-FFF2-40B4-BE49-F238E27FC236}">
                <a16:creationId xmlns:a16="http://schemas.microsoft.com/office/drawing/2014/main" id="{07CF28C2-D0DF-4FF9-B68E-84E79BC7F504}"/>
              </a:ext>
            </a:extLst>
          </p:cNvPr>
          <p:cNvSpPr/>
          <p:nvPr/>
        </p:nvSpPr>
        <p:spPr>
          <a:xfrm>
            <a:off x="9982200" y="1963271"/>
            <a:ext cx="224118" cy="224118"/>
          </a:xfrm>
          <a:prstGeom prst="ellipse">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41230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p:nvPr/>
        </p:nvSpPr>
        <p:spPr>
          <a:xfrm>
            <a:off x="0" y="2510120"/>
            <a:ext cx="12192000" cy="16908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4" name="Google Shape;344;p35"/>
          <p:cNvSpPr txBox="1">
            <a:spLocks noGrp="1"/>
          </p:cNvSpPr>
          <p:nvPr>
            <p:ph type="title"/>
          </p:nvPr>
        </p:nvSpPr>
        <p:spPr>
          <a:xfrm>
            <a:off x="0" y="2692681"/>
            <a:ext cx="121920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Arial"/>
              <a:buNone/>
            </a:pPr>
            <a:r>
              <a:rPr lang="en-GB" dirty="0">
                <a:solidFill>
                  <a:schemeClr val="lt1"/>
                </a:solidFill>
                <a:latin typeface="Arial"/>
                <a:cs typeface="Arial"/>
                <a:sym typeface="Arial"/>
              </a:rPr>
              <a:t>Element</a:t>
            </a:r>
            <a:endParaRPr dirty="0"/>
          </a:p>
        </p:txBody>
      </p:sp>
      <p:sp>
        <p:nvSpPr>
          <p:cNvPr id="347" name="Google Shape;347;p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11</a:t>
            </a:fld>
            <a:endParaRPr/>
          </a:p>
        </p:txBody>
      </p:sp>
      <p:sp>
        <p:nvSpPr>
          <p:cNvPr id="8" name="Google Shape;120;p15">
            <a:extLst>
              <a:ext uri="{FF2B5EF4-FFF2-40B4-BE49-F238E27FC236}">
                <a16:creationId xmlns:a16="http://schemas.microsoft.com/office/drawing/2014/main" id="{3D57EB1C-5BA9-4565-A08E-895B0A421267}"/>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9" name="Google Shape;121;p15">
            <a:extLst>
              <a:ext uri="{FF2B5EF4-FFF2-40B4-BE49-F238E27FC236}">
                <a16:creationId xmlns:a16="http://schemas.microsoft.com/office/drawing/2014/main" id="{802210AC-2129-4C33-AEEB-0FAD4863DFE1}"/>
              </a:ext>
            </a:extLst>
          </p:cNvPr>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Tree>
    <p:extLst>
      <p:ext uri="{BB962C8B-B14F-4D97-AF65-F5344CB8AC3E}">
        <p14:creationId xmlns:p14="http://schemas.microsoft.com/office/powerpoint/2010/main" val="180345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923675" y="354307"/>
            <a:ext cx="10291206" cy="98579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GB" sz="3600" dirty="0" err="1">
                <a:latin typeface="Arial"/>
                <a:ea typeface="Arial"/>
                <a:cs typeface="Arial"/>
                <a:sym typeface="Arial"/>
              </a:rPr>
              <a:t>Isoparametric</a:t>
            </a:r>
            <a:r>
              <a:rPr lang="en-GB" sz="3600" dirty="0">
                <a:latin typeface="Arial"/>
                <a:ea typeface="Arial"/>
                <a:cs typeface="Arial"/>
                <a:sym typeface="Arial"/>
              </a:rPr>
              <a:t> Elements</a:t>
            </a:r>
            <a:br>
              <a:rPr lang="en-GB" sz="3600" dirty="0">
                <a:latin typeface="Arial"/>
                <a:ea typeface="Arial"/>
                <a:cs typeface="Arial"/>
                <a:sym typeface="Arial"/>
              </a:rPr>
            </a:br>
            <a:r>
              <a:rPr lang="en-GB" sz="2000" dirty="0">
                <a:latin typeface="Arial"/>
                <a:ea typeface="Arial"/>
                <a:cs typeface="Arial"/>
                <a:sym typeface="Arial"/>
              </a:rPr>
              <a:t>10-node</a:t>
            </a:r>
            <a:r>
              <a:rPr lang="en-GB" sz="1800" dirty="0">
                <a:latin typeface="Arial"/>
                <a:ea typeface="Arial"/>
                <a:cs typeface="Arial"/>
                <a:sym typeface="Arial"/>
              </a:rPr>
              <a:t> tetrahedron</a:t>
            </a:r>
            <a:endParaRPr sz="4000" dirty="0"/>
          </a:p>
        </p:txBody>
      </p:sp>
      <p:sp>
        <p:nvSpPr>
          <p:cNvPr id="118" name="Google Shape;118;p15"/>
          <p:cNvSpPr/>
          <p:nvPr/>
        </p:nvSpPr>
        <p:spPr>
          <a:xfrm>
            <a:off x="0" y="2"/>
            <a:ext cx="12192000" cy="3651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21" name="Google Shape;12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22" name="Google Shape;12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12</a:t>
            </a:fld>
            <a:endParaRPr/>
          </a:p>
        </p:txBody>
      </p:sp>
      <p:pic>
        <p:nvPicPr>
          <p:cNvPr id="11" name="Picture 10" descr="A picture containing indoor, map, photo&#10;&#10;Description automatically generated">
            <a:extLst>
              <a:ext uri="{FF2B5EF4-FFF2-40B4-BE49-F238E27FC236}">
                <a16:creationId xmlns:a16="http://schemas.microsoft.com/office/drawing/2014/main" id="{B19D4771-A29D-4006-8F15-A221ED53D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526" y="3102965"/>
            <a:ext cx="7225499" cy="22482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689567D-9D0F-487B-9D01-8C3A5A269408}"/>
              </a:ext>
            </a:extLst>
          </p:cNvPr>
          <p:cNvPicPr>
            <a:picLocks noChangeAspect="1"/>
          </p:cNvPicPr>
          <p:nvPr/>
        </p:nvPicPr>
        <p:blipFill rotWithShape="1">
          <a:blip r:embed="rId4">
            <a:extLst>
              <a:ext uri="{28A0092B-C50C-407E-A947-70E740481C1C}">
                <a14:useLocalDpi xmlns:a14="http://schemas.microsoft.com/office/drawing/2010/main" val="0"/>
              </a:ext>
            </a:extLst>
          </a:blip>
          <a:srcRect r="-3498" b="73010"/>
          <a:stretch/>
        </p:blipFill>
        <p:spPr>
          <a:xfrm>
            <a:off x="2057233" y="1174173"/>
            <a:ext cx="7448586" cy="923608"/>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25C46806-F235-4AD7-9CAB-9F5CCF9CCD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2068" y="2173098"/>
            <a:ext cx="5254417" cy="724138"/>
          </a:xfrm>
          <a:prstGeom prst="rect">
            <a:avLst/>
          </a:prstGeom>
        </p:spPr>
      </p:pic>
    </p:spTree>
    <p:extLst>
      <p:ext uri="{BB962C8B-B14F-4D97-AF65-F5344CB8AC3E}">
        <p14:creationId xmlns:p14="http://schemas.microsoft.com/office/powerpoint/2010/main" val="1142930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p:nvPr/>
        </p:nvSpPr>
        <p:spPr>
          <a:xfrm>
            <a:off x="0" y="2510120"/>
            <a:ext cx="12192000" cy="16908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4" name="Google Shape;344;p35"/>
          <p:cNvSpPr txBox="1">
            <a:spLocks noGrp="1"/>
          </p:cNvSpPr>
          <p:nvPr>
            <p:ph type="title"/>
          </p:nvPr>
        </p:nvSpPr>
        <p:spPr>
          <a:xfrm>
            <a:off x="0" y="2692681"/>
            <a:ext cx="121920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Arial"/>
              <a:buNone/>
            </a:pPr>
            <a:r>
              <a:rPr lang="en-GB" dirty="0">
                <a:solidFill>
                  <a:schemeClr val="lt1"/>
                </a:solidFill>
                <a:latin typeface="Arial"/>
                <a:cs typeface="Arial"/>
                <a:sym typeface="Arial"/>
              </a:rPr>
              <a:t>Machine Learning</a:t>
            </a:r>
            <a:endParaRPr dirty="0"/>
          </a:p>
        </p:txBody>
      </p:sp>
      <p:sp>
        <p:nvSpPr>
          <p:cNvPr id="347" name="Google Shape;347;p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13</a:t>
            </a:fld>
            <a:endParaRPr/>
          </a:p>
        </p:txBody>
      </p:sp>
      <p:sp>
        <p:nvSpPr>
          <p:cNvPr id="8" name="Google Shape;120;p15">
            <a:extLst>
              <a:ext uri="{FF2B5EF4-FFF2-40B4-BE49-F238E27FC236}">
                <a16:creationId xmlns:a16="http://schemas.microsoft.com/office/drawing/2014/main" id="{3D57EB1C-5BA9-4565-A08E-895B0A421267}"/>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9" name="Google Shape;121;p15">
            <a:extLst>
              <a:ext uri="{FF2B5EF4-FFF2-40B4-BE49-F238E27FC236}">
                <a16:creationId xmlns:a16="http://schemas.microsoft.com/office/drawing/2014/main" id="{802210AC-2129-4C33-AEEB-0FAD4863DFE1}"/>
              </a:ext>
            </a:extLst>
          </p:cNvPr>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Tree>
    <p:extLst>
      <p:ext uri="{BB962C8B-B14F-4D97-AF65-F5344CB8AC3E}">
        <p14:creationId xmlns:p14="http://schemas.microsoft.com/office/powerpoint/2010/main" val="2184112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GB" sz="4000" dirty="0">
                <a:latin typeface="Arial"/>
                <a:cs typeface="Arial"/>
                <a:sym typeface="Arial"/>
              </a:rPr>
              <a:t>Data Generation</a:t>
            </a:r>
            <a:endParaRPr lang="en-GB" sz="4000" dirty="0"/>
          </a:p>
        </p:txBody>
      </p:sp>
      <p:sp>
        <p:nvSpPr>
          <p:cNvPr id="118" name="Google Shape;118;p15"/>
          <p:cNvSpPr/>
          <p:nvPr/>
        </p:nvSpPr>
        <p:spPr>
          <a:xfrm>
            <a:off x="0" y="2"/>
            <a:ext cx="12192000" cy="3651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21" name="Google Shape;12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22" name="Google Shape;12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14</a:t>
            </a:fld>
            <a:endParaRPr/>
          </a:p>
        </p:txBody>
      </p:sp>
      <p:pic>
        <p:nvPicPr>
          <p:cNvPr id="10" name="Picture 9">
            <a:extLst>
              <a:ext uri="{FF2B5EF4-FFF2-40B4-BE49-F238E27FC236}">
                <a16:creationId xmlns:a16="http://schemas.microsoft.com/office/drawing/2014/main" id="{6F50CF14-7A58-42CC-B2FC-370AEB3E0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2372873"/>
            <a:ext cx="6324186" cy="1056127"/>
          </a:xfrm>
          <a:prstGeom prst="rect">
            <a:avLst/>
          </a:prstGeom>
        </p:spPr>
      </p:pic>
      <p:pic>
        <p:nvPicPr>
          <p:cNvPr id="11" name="Picture 10">
            <a:extLst>
              <a:ext uri="{FF2B5EF4-FFF2-40B4-BE49-F238E27FC236}">
                <a16:creationId xmlns:a16="http://schemas.microsoft.com/office/drawing/2014/main" id="{7F8B99C9-33FD-498A-A0DA-3EFE79EB41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1" y="4128708"/>
            <a:ext cx="6076017" cy="1239267"/>
          </a:xfrm>
          <a:prstGeom prst="rect">
            <a:avLst/>
          </a:prstGeom>
        </p:spPr>
      </p:pic>
      <p:pic>
        <p:nvPicPr>
          <p:cNvPr id="12" name="Picture 11" descr="A picture containing sky, photo, hanging, table&#10;&#10;Description automatically generated">
            <a:extLst>
              <a:ext uri="{FF2B5EF4-FFF2-40B4-BE49-F238E27FC236}">
                <a16:creationId xmlns:a16="http://schemas.microsoft.com/office/drawing/2014/main" id="{7AFAAE94-17AA-4425-BD21-2395A0F83B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4094" y="1944418"/>
            <a:ext cx="1806695" cy="1589893"/>
          </a:xfrm>
          <a:prstGeom prst="rect">
            <a:avLst/>
          </a:prstGeom>
        </p:spPr>
      </p:pic>
      <p:pic>
        <p:nvPicPr>
          <p:cNvPr id="13" name="Picture 12" descr="A picture containing sky, photo&#10;&#10;Description automatically generated">
            <a:extLst>
              <a:ext uri="{FF2B5EF4-FFF2-40B4-BE49-F238E27FC236}">
                <a16:creationId xmlns:a16="http://schemas.microsoft.com/office/drawing/2014/main" id="{E84D6D2D-F6B8-44B8-B08E-79285A2670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3975300"/>
            <a:ext cx="2291080" cy="2051426"/>
          </a:xfrm>
          <a:prstGeom prst="rect">
            <a:avLst/>
          </a:prstGeom>
        </p:spPr>
      </p:pic>
      <p:sp>
        <p:nvSpPr>
          <p:cNvPr id="2" name="Rectangle 1">
            <a:extLst>
              <a:ext uri="{FF2B5EF4-FFF2-40B4-BE49-F238E27FC236}">
                <a16:creationId xmlns:a16="http://schemas.microsoft.com/office/drawing/2014/main" id="{4806A46A-3894-4494-9AFA-2AD73DDAC27E}"/>
              </a:ext>
            </a:extLst>
          </p:cNvPr>
          <p:cNvSpPr/>
          <p:nvPr/>
        </p:nvSpPr>
        <p:spPr>
          <a:xfrm>
            <a:off x="3672236" y="1240296"/>
            <a:ext cx="7338369" cy="1200329"/>
          </a:xfrm>
          <a:prstGeom prst="rect">
            <a:avLst/>
          </a:prstGeom>
        </p:spPr>
        <p:txBody>
          <a:bodyPr wrap="square">
            <a:spAutoFit/>
          </a:bodyPr>
          <a:lstStyle/>
          <a:p>
            <a:endParaRPr lang="en-GB" dirty="0">
              <a:latin typeface="CMR10"/>
            </a:endParaRPr>
          </a:p>
          <a:p>
            <a:r>
              <a:rPr lang="en-GB" dirty="0"/>
              <a:t>To model the distortion of the element, a control factor c ranges from a uniform distribution [0.5, 1.0] and a maximum change value is defined discretely as d = 0.1, 0.2, 0.3, 0.4, 0.5.</a:t>
            </a:r>
          </a:p>
        </p:txBody>
      </p:sp>
      <p:sp>
        <p:nvSpPr>
          <p:cNvPr id="3" name="TextBox 2">
            <a:extLst>
              <a:ext uri="{FF2B5EF4-FFF2-40B4-BE49-F238E27FC236}">
                <a16:creationId xmlns:a16="http://schemas.microsoft.com/office/drawing/2014/main" id="{9DF43A08-6AB9-4F48-8492-A51857A29A42}"/>
              </a:ext>
            </a:extLst>
          </p:cNvPr>
          <p:cNvSpPr txBox="1"/>
          <p:nvPr/>
        </p:nvSpPr>
        <p:spPr>
          <a:xfrm>
            <a:off x="3672236" y="3341163"/>
            <a:ext cx="7429205" cy="923330"/>
          </a:xfrm>
          <a:prstGeom prst="rect">
            <a:avLst/>
          </a:prstGeom>
          <a:noFill/>
        </p:spPr>
        <p:txBody>
          <a:bodyPr wrap="square" rtlCol="0">
            <a:spAutoFit/>
          </a:bodyPr>
          <a:lstStyle/>
          <a:p>
            <a:pPr marL="285750" indent="-285750">
              <a:buFont typeface="Arial" panose="020B0604020202020204" pitchFamily="34" charset="0"/>
              <a:buChar char="•"/>
            </a:pPr>
            <a:r>
              <a:rPr lang="en-GB" dirty="0"/>
              <a:t>Angle Restriction: [60, 120] </a:t>
            </a:r>
          </a:p>
          <a:p>
            <a:pPr marL="285750" indent="-285750">
              <a:buFont typeface="Arial" panose="020B0604020202020204" pitchFamily="34" charset="0"/>
              <a:buChar char="•"/>
            </a:pPr>
            <a:r>
              <a:rPr lang="en-GB" dirty="0"/>
              <a:t>Length Restriction: [0.5, 2.0]</a:t>
            </a:r>
          </a:p>
          <a:p>
            <a:endParaRPr lang="en-GB" dirty="0"/>
          </a:p>
        </p:txBody>
      </p:sp>
      <p:sp>
        <p:nvSpPr>
          <p:cNvPr id="14" name="TextBox 13">
            <a:extLst>
              <a:ext uri="{FF2B5EF4-FFF2-40B4-BE49-F238E27FC236}">
                <a16:creationId xmlns:a16="http://schemas.microsoft.com/office/drawing/2014/main" id="{B48FDE01-96BB-4F43-8F23-D1594E8D9D9C}"/>
              </a:ext>
            </a:extLst>
          </p:cNvPr>
          <p:cNvSpPr txBox="1"/>
          <p:nvPr/>
        </p:nvSpPr>
        <p:spPr>
          <a:xfrm>
            <a:off x="3672236" y="5355948"/>
            <a:ext cx="742920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Angle Restriction: [20, 160] </a:t>
            </a:r>
          </a:p>
          <a:p>
            <a:pPr marL="285750" indent="-285750">
              <a:buFont typeface="Arial" panose="020B0604020202020204" pitchFamily="34" charset="0"/>
              <a:buChar char="•"/>
            </a:pPr>
            <a:r>
              <a:rPr lang="en-GB" dirty="0"/>
              <a:t>Length Restriction: [0.5, 2.0]</a:t>
            </a:r>
          </a:p>
          <a:p>
            <a:pPr marL="285750" indent="-285750">
              <a:buFont typeface="Arial" panose="020B0604020202020204" pitchFamily="34" charset="0"/>
              <a:buChar char="•"/>
            </a:pPr>
            <a:r>
              <a:rPr lang="en-GB" dirty="0"/>
              <a:t>Central Node Restriction</a:t>
            </a:r>
          </a:p>
          <a:p>
            <a:endParaRPr lang="en-GB" dirty="0"/>
          </a:p>
        </p:txBody>
      </p:sp>
    </p:spTree>
    <p:extLst>
      <p:ext uri="{BB962C8B-B14F-4D97-AF65-F5344CB8AC3E}">
        <p14:creationId xmlns:p14="http://schemas.microsoft.com/office/powerpoint/2010/main" val="1830209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GB" sz="3600" dirty="0">
                <a:latin typeface="Arial"/>
                <a:cs typeface="Arial"/>
                <a:sym typeface="Arial"/>
              </a:rPr>
              <a:t>Error Convergence</a:t>
            </a:r>
            <a:endParaRPr sz="3600" dirty="0"/>
          </a:p>
        </p:txBody>
      </p:sp>
      <p:sp>
        <p:nvSpPr>
          <p:cNvPr id="118" name="Google Shape;118;p15"/>
          <p:cNvSpPr/>
          <p:nvPr/>
        </p:nvSpPr>
        <p:spPr>
          <a:xfrm>
            <a:off x="0" y="2"/>
            <a:ext cx="12192000" cy="3651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21" name="Google Shape;12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22" name="Google Shape;12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15</a:t>
            </a:fld>
            <a:endParaRPr/>
          </a:p>
        </p:txBody>
      </p:sp>
      <p:pic>
        <p:nvPicPr>
          <p:cNvPr id="3" name="Picture 2" descr="A close up of a map&#10;&#10;Description automatically generated">
            <a:extLst>
              <a:ext uri="{FF2B5EF4-FFF2-40B4-BE49-F238E27FC236}">
                <a16:creationId xmlns:a16="http://schemas.microsoft.com/office/drawing/2014/main" id="{1E98E8D2-8A2B-440D-8F93-CE6E69FBA2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351" y="2424834"/>
            <a:ext cx="8483298" cy="3772927"/>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3219C49-4DA0-4C38-9F1C-FF877E139D05}"/>
                  </a:ext>
                </a:extLst>
              </p:cNvPr>
              <p:cNvSpPr txBox="1"/>
              <p:nvPr/>
            </p:nvSpPr>
            <p:spPr>
              <a:xfrm>
                <a:off x="203953" y="3556140"/>
                <a:ext cx="1726447" cy="584775"/>
              </a:xfrm>
              <a:prstGeom prst="rect">
                <a:avLst/>
              </a:prstGeom>
              <a:noFill/>
            </p:spPr>
            <p:txBody>
              <a:bodyPr wrap="square" rtlCol="0">
                <a:spAutoFit/>
              </a:bodyPr>
              <a:lstStyle/>
              <a:p>
                <a:r>
                  <a:rPr lang="en-US" altLang="zh-CN" sz="1600" dirty="0">
                    <a:solidFill>
                      <a:schemeClr val="accent2">
                        <a:lumMod val="75000"/>
                      </a:schemeClr>
                    </a:solidFill>
                    <a:latin typeface="Cambria" panose="02040503050406030204" pitchFamily="18" charset="0"/>
                    <a:ea typeface="Cambria" panose="02040503050406030204" pitchFamily="18" charset="0"/>
                  </a:rPr>
                  <a:t>Error</a:t>
                </a:r>
                <a:r>
                  <a:rPr lang="en-GB" altLang="zh-CN" sz="1600" dirty="0">
                    <a:solidFill>
                      <a:schemeClr val="accent2">
                        <a:lumMod val="75000"/>
                      </a:schemeClr>
                    </a:solidFill>
                    <a:latin typeface="Cambria" panose="02040503050406030204" pitchFamily="18" charset="0"/>
                    <a:ea typeface="Cambria" panose="02040503050406030204" pitchFamily="18" charset="0"/>
                  </a:rPr>
                  <a:t> tolerance</a:t>
                </a:r>
              </a:p>
              <a:p>
                <a:pPr/>
                <a14:m>
                  <m:oMathPara xmlns:m="http://schemas.openxmlformats.org/officeDocument/2006/math">
                    <m:oMathParaPr>
                      <m:jc m:val="centerGroup"/>
                    </m:oMathParaPr>
                    <m:oMath xmlns:m="http://schemas.openxmlformats.org/officeDocument/2006/math">
                      <m:sSup>
                        <m:sSupPr>
                          <m:ctrlPr>
                            <a:rPr lang="pt-BR" altLang="zh-CN" sz="1600" i="1" smtClean="0">
                              <a:solidFill>
                                <a:schemeClr val="accent2">
                                  <a:lumMod val="75000"/>
                                </a:schemeClr>
                              </a:solidFill>
                              <a:latin typeface="Cambria Math" panose="02040503050406030204" pitchFamily="18" charset="0"/>
                            </a:rPr>
                          </m:ctrlPr>
                        </m:sSupPr>
                        <m:e>
                          <m:r>
                            <a:rPr lang="en-GB" altLang="zh-CN" sz="1600" b="0" i="1" smtClean="0">
                              <a:solidFill>
                                <a:schemeClr val="accent2">
                                  <a:lumMod val="75000"/>
                                </a:schemeClr>
                              </a:solidFill>
                              <a:latin typeface="Cambria Math" panose="02040503050406030204" pitchFamily="18" charset="0"/>
                            </a:rPr>
                            <m:t>10</m:t>
                          </m:r>
                        </m:e>
                        <m:sup>
                          <m:r>
                            <a:rPr lang="en-GB" altLang="zh-CN" sz="1600" b="0" i="1" smtClean="0">
                              <a:solidFill>
                                <a:schemeClr val="accent2">
                                  <a:lumMod val="75000"/>
                                </a:schemeClr>
                              </a:solidFill>
                              <a:latin typeface="Cambria Math" panose="02040503050406030204" pitchFamily="18" charset="0"/>
                            </a:rPr>
                            <m:t>−3</m:t>
                          </m:r>
                        </m:sup>
                      </m:sSup>
                    </m:oMath>
                  </m:oMathPara>
                </a14:m>
                <a:endParaRPr lang="en-GB" altLang="zh-CN" sz="1600" dirty="0">
                  <a:solidFill>
                    <a:schemeClr val="accent2">
                      <a:lumMod val="75000"/>
                    </a:schemeClr>
                  </a:solidFill>
                </a:endParaRPr>
              </a:p>
            </p:txBody>
          </p:sp>
        </mc:Choice>
        <mc:Fallback xmlns="">
          <p:sp>
            <p:nvSpPr>
              <p:cNvPr id="2" name="TextBox 1">
                <a:extLst>
                  <a:ext uri="{FF2B5EF4-FFF2-40B4-BE49-F238E27FC236}">
                    <a16:creationId xmlns:a16="http://schemas.microsoft.com/office/drawing/2014/main" id="{C3219C49-4DA0-4C38-9F1C-FF877E139D05}"/>
                  </a:ext>
                </a:extLst>
              </p:cNvPr>
              <p:cNvSpPr txBox="1">
                <a:spLocks noRot="1" noChangeAspect="1" noMove="1" noResize="1" noEditPoints="1" noAdjustHandles="1" noChangeArrowheads="1" noChangeShapeType="1" noTextEdit="1"/>
              </p:cNvSpPr>
              <p:nvPr/>
            </p:nvSpPr>
            <p:spPr>
              <a:xfrm>
                <a:off x="203953" y="3556140"/>
                <a:ext cx="1726447" cy="584775"/>
              </a:xfrm>
              <a:prstGeom prst="rect">
                <a:avLst/>
              </a:prstGeom>
              <a:blipFill>
                <a:blip r:embed="rId4"/>
                <a:stretch>
                  <a:fillRect l="-1761" t="-4167"/>
                </a:stretch>
              </a:blipFill>
            </p:spPr>
            <p:txBody>
              <a:bodyPr/>
              <a:lstStyle/>
              <a:p>
                <a:r>
                  <a:rPr lang="en-GB">
                    <a:noFill/>
                  </a:rPr>
                  <a:t> </a:t>
                </a:r>
              </a:p>
            </p:txBody>
          </p:sp>
        </mc:Fallback>
      </mc:AlternateContent>
      <p:sp>
        <p:nvSpPr>
          <p:cNvPr id="4" name="Arrow: Right 3">
            <a:extLst>
              <a:ext uri="{FF2B5EF4-FFF2-40B4-BE49-F238E27FC236}">
                <a16:creationId xmlns:a16="http://schemas.microsoft.com/office/drawing/2014/main" id="{EE94FF97-D0FA-4F3A-876F-78A67C77698D}"/>
              </a:ext>
            </a:extLst>
          </p:cNvPr>
          <p:cNvSpPr/>
          <p:nvPr/>
        </p:nvSpPr>
        <p:spPr>
          <a:xfrm>
            <a:off x="1706638" y="3754483"/>
            <a:ext cx="326251" cy="10681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0C618E7-D130-4FAA-8E50-30FEDD1A21A4}"/>
              </a:ext>
            </a:extLst>
          </p:cNvPr>
          <p:cNvSpPr/>
          <p:nvPr/>
        </p:nvSpPr>
        <p:spPr>
          <a:xfrm>
            <a:off x="1930400" y="1634198"/>
            <a:ext cx="1923988" cy="400110"/>
          </a:xfrm>
          <a:prstGeom prst="rect">
            <a:avLst/>
          </a:prstGeom>
        </p:spPr>
        <p:txBody>
          <a:bodyPr wrap="none">
            <a:spAutoFit/>
          </a:bodyPr>
          <a:lstStyle/>
          <a:p>
            <a:r>
              <a:rPr lang="en-GB" sz="2000" dirty="0">
                <a:latin typeface="CMBX10"/>
              </a:rPr>
              <a:t>Error Definition: </a:t>
            </a:r>
            <a:endParaRPr lang="en-GB" sz="2000" dirty="0"/>
          </a:p>
        </p:txBody>
      </p:sp>
      <p:pic>
        <p:nvPicPr>
          <p:cNvPr id="7" name="Picture 6" descr="A picture containing object&#10;&#10;Description automatically generated">
            <a:extLst>
              <a:ext uri="{FF2B5EF4-FFF2-40B4-BE49-F238E27FC236}">
                <a16:creationId xmlns:a16="http://schemas.microsoft.com/office/drawing/2014/main" id="{2A51D4A5-ED8E-4BB3-BC65-28A4991090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2962" y="1364859"/>
            <a:ext cx="3486076" cy="975271"/>
          </a:xfrm>
          <a:prstGeom prst="rect">
            <a:avLst/>
          </a:prstGeom>
        </p:spPr>
      </p:pic>
    </p:spTree>
    <p:extLst>
      <p:ext uri="{BB962C8B-B14F-4D97-AF65-F5344CB8AC3E}">
        <p14:creationId xmlns:p14="http://schemas.microsoft.com/office/powerpoint/2010/main" val="21687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GB" sz="4000" dirty="0">
                <a:latin typeface="Arial"/>
                <a:cs typeface="Arial"/>
                <a:sym typeface="Arial"/>
              </a:rPr>
              <a:t>Dataset Generation</a:t>
            </a:r>
            <a:endParaRPr lang="en-GB" sz="4000" dirty="0"/>
          </a:p>
        </p:txBody>
      </p:sp>
      <p:sp>
        <p:nvSpPr>
          <p:cNvPr id="118" name="Google Shape;118;p15"/>
          <p:cNvSpPr/>
          <p:nvPr/>
        </p:nvSpPr>
        <p:spPr>
          <a:xfrm>
            <a:off x="0" y="2"/>
            <a:ext cx="12192000" cy="3651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21" name="Google Shape;12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22" name="Google Shape;12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16</a:t>
            </a:fld>
            <a:endParaRPr/>
          </a:p>
        </p:txBody>
      </p:sp>
      <p:pic>
        <p:nvPicPr>
          <p:cNvPr id="12" name="Picture 11" descr="A picture containing sky, photo, hanging, table&#10;&#10;Description automatically generated">
            <a:extLst>
              <a:ext uri="{FF2B5EF4-FFF2-40B4-BE49-F238E27FC236}">
                <a16:creationId xmlns:a16="http://schemas.microsoft.com/office/drawing/2014/main" id="{7AFAAE94-17AA-4425-BD21-2395A0F83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120" y="2576866"/>
            <a:ext cx="1936665" cy="1704267"/>
          </a:xfrm>
          <a:prstGeom prst="rect">
            <a:avLst/>
          </a:prstGeom>
        </p:spPr>
      </p:pic>
      <p:sp>
        <p:nvSpPr>
          <p:cNvPr id="3" name="Rectangle 2">
            <a:extLst>
              <a:ext uri="{FF2B5EF4-FFF2-40B4-BE49-F238E27FC236}">
                <a16:creationId xmlns:a16="http://schemas.microsoft.com/office/drawing/2014/main" id="{231A701F-3B11-4B90-B2E4-4375A0C2913A}"/>
              </a:ext>
            </a:extLst>
          </p:cNvPr>
          <p:cNvSpPr/>
          <p:nvPr/>
        </p:nvSpPr>
        <p:spPr>
          <a:xfrm>
            <a:off x="3581400" y="1957145"/>
            <a:ext cx="7426960" cy="1569660"/>
          </a:xfrm>
          <a:prstGeom prst="rect">
            <a:avLst/>
          </a:prstGeom>
        </p:spPr>
        <p:txBody>
          <a:bodyPr wrap="square">
            <a:spAutoFit/>
          </a:bodyPr>
          <a:lstStyle/>
          <a:p>
            <a:r>
              <a:rPr lang="en-GB" sz="2400" dirty="0">
                <a:latin typeface="CMR10"/>
              </a:rPr>
              <a:t>With each element, the optimal number of integration points is calculated as the</a:t>
            </a:r>
            <a:r>
              <a:rPr lang="en-GB" sz="2400" dirty="0">
                <a:solidFill>
                  <a:schemeClr val="accent2">
                    <a:lumMod val="75000"/>
                  </a:schemeClr>
                </a:solidFill>
                <a:latin typeface="CMR10"/>
              </a:rPr>
              <a:t> label </a:t>
            </a:r>
            <a:r>
              <a:rPr lang="en-GB" sz="2400" dirty="0">
                <a:latin typeface="CMR10"/>
              </a:rPr>
              <a:t>for this </a:t>
            </a:r>
            <a:r>
              <a:rPr lang="en-GB" sz="2400" dirty="0">
                <a:solidFill>
                  <a:schemeClr val="accent2"/>
                </a:solidFill>
                <a:latin typeface="CMR10"/>
              </a:rPr>
              <a:t>data point</a:t>
            </a:r>
            <a:r>
              <a:rPr lang="en-GB" sz="2400" dirty="0">
                <a:latin typeface="CMR10"/>
              </a:rPr>
              <a:t>. All these data consist of the training dataset and feed to the machine learning class for network training.</a:t>
            </a:r>
            <a:endParaRPr lang="en-GB" sz="2400" dirty="0"/>
          </a:p>
        </p:txBody>
      </p:sp>
      <p:sp>
        <p:nvSpPr>
          <p:cNvPr id="9" name="Rectangle 8">
            <a:extLst>
              <a:ext uri="{FF2B5EF4-FFF2-40B4-BE49-F238E27FC236}">
                <a16:creationId xmlns:a16="http://schemas.microsoft.com/office/drawing/2014/main" id="{1948BB51-C32D-4675-91DE-84F5D0C485C8}"/>
              </a:ext>
            </a:extLst>
          </p:cNvPr>
          <p:cNvSpPr/>
          <p:nvPr/>
        </p:nvSpPr>
        <p:spPr>
          <a:xfrm>
            <a:off x="3581400" y="3666741"/>
            <a:ext cx="7426960" cy="1200329"/>
          </a:xfrm>
          <a:prstGeom prst="rect">
            <a:avLst/>
          </a:prstGeom>
        </p:spPr>
        <p:txBody>
          <a:bodyPr wrap="square">
            <a:spAutoFit/>
          </a:bodyPr>
          <a:lstStyle/>
          <a:p>
            <a:r>
              <a:rPr lang="en-GB" sz="2400" dirty="0">
                <a:latin typeface="CMR10"/>
              </a:rPr>
              <a:t>The data set is generated on imperial HPC cx1.</a:t>
            </a:r>
          </a:p>
          <a:p>
            <a:r>
              <a:rPr lang="en-GB" sz="2400" dirty="0">
                <a:latin typeface="CMR10"/>
              </a:rPr>
              <a:t>The whole task is divided into 10 parallel sub-tasks.</a:t>
            </a:r>
          </a:p>
          <a:p>
            <a:r>
              <a:rPr lang="en-GB" sz="2400" dirty="0">
                <a:latin typeface="CMR10"/>
              </a:rPr>
              <a:t>Total runtime is about 10 hours.</a:t>
            </a:r>
            <a:endParaRPr lang="en-GB" sz="2400" dirty="0"/>
          </a:p>
        </p:txBody>
      </p:sp>
    </p:spTree>
    <p:extLst>
      <p:ext uri="{BB962C8B-B14F-4D97-AF65-F5344CB8AC3E}">
        <p14:creationId xmlns:p14="http://schemas.microsoft.com/office/powerpoint/2010/main" val="410598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GB" sz="4000" dirty="0">
                <a:latin typeface="Arial"/>
                <a:cs typeface="Arial"/>
                <a:sym typeface="Arial"/>
              </a:rPr>
              <a:t>Number of Integration Points Distribution </a:t>
            </a:r>
            <a:endParaRPr lang="en-GB" sz="4000" dirty="0"/>
          </a:p>
        </p:txBody>
      </p:sp>
      <p:sp>
        <p:nvSpPr>
          <p:cNvPr id="118" name="Google Shape;118;p15"/>
          <p:cNvSpPr/>
          <p:nvPr/>
        </p:nvSpPr>
        <p:spPr>
          <a:xfrm>
            <a:off x="0" y="2"/>
            <a:ext cx="12192000" cy="3651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21" name="Google Shape;12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22" name="Google Shape;12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17</a:t>
            </a:fld>
            <a:endParaRPr/>
          </a:p>
        </p:txBody>
      </p:sp>
      <p:pic>
        <p:nvPicPr>
          <p:cNvPr id="7" name="Picture 6" descr="A screenshot of a cell phone&#10;&#10;Description automatically generated">
            <a:extLst>
              <a:ext uri="{FF2B5EF4-FFF2-40B4-BE49-F238E27FC236}">
                <a16:creationId xmlns:a16="http://schemas.microsoft.com/office/drawing/2014/main" id="{6A99FC8D-FA70-41A8-AC43-3448332FE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887" y="1994938"/>
            <a:ext cx="5468113" cy="331516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A9687186-D5E8-40CB-AE59-B076F4A0B1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5950" y="1994937"/>
            <a:ext cx="5449060" cy="3315163"/>
          </a:xfrm>
          <a:prstGeom prst="rect">
            <a:avLst/>
          </a:prstGeom>
        </p:spPr>
      </p:pic>
    </p:spTree>
    <p:extLst>
      <p:ext uri="{BB962C8B-B14F-4D97-AF65-F5344CB8AC3E}">
        <p14:creationId xmlns:p14="http://schemas.microsoft.com/office/powerpoint/2010/main" val="3198785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GB" sz="4000" dirty="0">
                <a:latin typeface="Arial"/>
                <a:cs typeface="Arial"/>
                <a:sym typeface="Arial"/>
              </a:rPr>
              <a:t>Number of Integration Distribution - Hex </a:t>
            </a:r>
            <a:endParaRPr lang="en-GB" sz="4000" dirty="0"/>
          </a:p>
        </p:txBody>
      </p:sp>
      <p:sp>
        <p:nvSpPr>
          <p:cNvPr id="118" name="Google Shape;118;p15"/>
          <p:cNvSpPr/>
          <p:nvPr/>
        </p:nvSpPr>
        <p:spPr>
          <a:xfrm>
            <a:off x="0" y="2"/>
            <a:ext cx="12192000" cy="3651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21" name="Google Shape;12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22" name="Google Shape;12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18</a:t>
            </a:fld>
            <a:endParaRPr/>
          </a:p>
        </p:txBody>
      </p:sp>
      <p:pic>
        <p:nvPicPr>
          <p:cNvPr id="3" name="Picture 2" descr="A screen shot of a social media post&#10;&#10;Description automatically generated">
            <a:extLst>
              <a:ext uri="{FF2B5EF4-FFF2-40B4-BE49-F238E27FC236}">
                <a16:creationId xmlns:a16="http://schemas.microsoft.com/office/drawing/2014/main" id="{6CBA4781-09E6-469D-B4BC-050B3ED58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07520"/>
            <a:ext cx="9503606" cy="1763853"/>
          </a:xfrm>
          <a:prstGeom prst="rect">
            <a:avLst/>
          </a:prstGeom>
        </p:spPr>
      </p:pic>
      <p:pic>
        <p:nvPicPr>
          <p:cNvPr id="5" name="Picture 4" descr="A screen shot of a social media post&#10;&#10;Description automatically generated">
            <a:extLst>
              <a:ext uri="{FF2B5EF4-FFF2-40B4-BE49-F238E27FC236}">
                <a16:creationId xmlns:a16="http://schemas.microsoft.com/office/drawing/2014/main" id="{99AA2781-0A86-4496-80B7-C43EFAD19C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323" y="3970205"/>
            <a:ext cx="6328553" cy="1763853"/>
          </a:xfrm>
          <a:prstGeom prst="rect">
            <a:avLst/>
          </a:prstGeom>
        </p:spPr>
      </p:pic>
      <p:sp>
        <p:nvSpPr>
          <p:cNvPr id="2" name="TextBox 1">
            <a:extLst>
              <a:ext uri="{FF2B5EF4-FFF2-40B4-BE49-F238E27FC236}">
                <a16:creationId xmlns:a16="http://schemas.microsoft.com/office/drawing/2014/main" id="{32732DA5-8FEA-4EC9-B074-85B82E5B03BC}"/>
              </a:ext>
            </a:extLst>
          </p:cNvPr>
          <p:cNvSpPr txBox="1"/>
          <p:nvPr/>
        </p:nvSpPr>
        <p:spPr>
          <a:xfrm>
            <a:off x="7530647" y="4513577"/>
            <a:ext cx="3152786" cy="584775"/>
          </a:xfrm>
          <a:prstGeom prst="rect">
            <a:avLst/>
          </a:prstGeom>
          <a:noFill/>
        </p:spPr>
        <p:txBody>
          <a:bodyPr wrap="square" rtlCol="0">
            <a:spAutoFit/>
          </a:bodyPr>
          <a:lstStyle/>
          <a:p>
            <a:r>
              <a:rPr lang="en-GB" sz="1600" i="1" dirty="0">
                <a:cs typeface="Arial" panose="020B0604020202020204" pitchFamily="34" charset="0"/>
              </a:rPr>
              <a:t>d</a:t>
            </a:r>
            <a:r>
              <a:rPr lang="en-GB" sz="1600" dirty="0">
                <a:cs typeface="Arial" panose="020B0604020202020204" pitchFamily="34" charset="0"/>
              </a:rPr>
              <a:t> : the </a:t>
            </a:r>
            <a:r>
              <a:rPr lang="en-GB" sz="1600" dirty="0"/>
              <a:t>maximum change value</a:t>
            </a:r>
            <a:r>
              <a:rPr lang="en-GB" sz="1600" dirty="0">
                <a:cs typeface="Arial" panose="020B0604020202020204" pitchFamily="34" charset="0"/>
              </a:rPr>
              <a:t> </a:t>
            </a:r>
            <a:r>
              <a:rPr lang="en-US" altLang="zh-CN" sz="1600" dirty="0">
                <a:cs typeface="Arial" panose="020B0604020202020204" pitchFamily="34" charset="0"/>
              </a:rPr>
              <a:t>range from [0.1</a:t>
            </a:r>
            <a:r>
              <a:rPr lang="en-GB" altLang="zh-CN" sz="1600" dirty="0">
                <a:cs typeface="Arial" panose="020B0604020202020204" pitchFamily="34" charset="0"/>
              </a:rPr>
              <a:t>,0.5]</a:t>
            </a:r>
            <a:endParaRPr lang="en-GB" sz="1600" dirty="0">
              <a:cs typeface="Arial" panose="020B0604020202020204" pitchFamily="34" charset="0"/>
            </a:endParaRPr>
          </a:p>
        </p:txBody>
      </p:sp>
    </p:spTree>
    <p:extLst>
      <p:ext uri="{BB962C8B-B14F-4D97-AF65-F5344CB8AC3E}">
        <p14:creationId xmlns:p14="http://schemas.microsoft.com/office/powerpoint/2010/main" val="2721718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GB" sz="4000" dirty="0">
                <a:latin typeface="Arial"/>
                <a:cs typeface="Arial"/>
                <a:sym typeface="Arial"/>
              </a:rPr>
              <a:t>Number of Integration Distribution - Tetra </a:t>
            </a:r>
            <a:endParaRPr lang="en-GB" sz="4000" dirty="0"/>
          </a:p>
        </p:txBody>
      </p:sp>
      <p:sp>
        <p:nvSpPr>
          <p:cNvPr id="118" name="Google Shape;118;p15"/>
          <p:cNvSpPr/>
          <p:nvPr/>
        </p:nvSpPr>
        <p:spPr>
          <a:xfrm>
            <a:off x="0" y="2"/>
            <a:ext cx="12192000" cy="3651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21" name="Google Shape;12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22" name="Google Shape;12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19</a:t>
            </a:fld>
            <a:endParaRPr/>
          </a:p>
        </p:txBody>
      </p:sp>
      <p:pic>
        <p:nvPicPr>
          <p:cNvPr id="4" name="Picture 3" descr="A screen shot of a social media post&#10;&#10;Description automatically generated">
            <a:extLst>
              <a:ext uri="{FF2B5EF4-FFF2-40B4-BE49-F238E27FC236}">
                <a16:creationId xmlns:a16="http://schemas.microsoft.com/office/drawing/2014/main" id="{7C884D42-B841-4500-9573-F12C952B9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23490"/>
            <a:ext cx="9720947" cy="1799809"/>
          </a:xfrm>
          <a:prstGeom prst="rect">
            <a:avLst/>
          </a:prstGeom>
        </p:spPr>
      </p:pic>
      <p:pic>
        <p:nvPicPr>
          <p:cNvPr id="7" name="Picture 6" descr="A screen shot of a social media post&#10;&#10;Description automatically generated">
            <a:extLst>
              <a:ext uri="{FF2B5EF4-FFF2-40B4-BE49-F238E27FC236}">
                <a16:creationId xmlns:a16="http://schemas.microsoft.com/office/drawing/2014/main" id="{D1FD9FA3-96A5-4D95-8BB8-86039E7BD6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834031"/>
            <a:ext cx="6562379" cy="1847561"/>
          </a:xfrm>
          <a:prstGeom prst="rect">
            <a:avLst/>
          </a:prstGeom>
        </p:spPr>
      </p:pic>
      <p:sp>
        <p:nvSpPr>
          <p:cNvPr id="11" name="TextBox 10">
            <a:extLst>
              <a:ext uri="{FF2B5EF4-FFF2-40B4-BE49-F238E27FC236}">
                <a16:creationId xmlns:a16="http://schemas.microsoft.com/office/drawing/2014/main" id="{57FE7994-56C4-4436-A278-DB9F25B3711D}"/>
              </a:ext>
            </a:extLst>
          </p:cNvPr>
          <p:cNvSpPr txBox="1"/>
          <p:nvPr/>
        </p:nvSpPr>
        <p:spPr>
          <a:xfrm>
            <a:off x="7530647" y="4513577"/>
            <a:ext cx="3152786" cy="584775"/>
          </a:xfrm>
          <a:prstGeom prst="rect">
            <a:avLst/>
          </a:prstGeom>
          <a:noFill/>
        </p:spPr>
        <p:txBody>
          <a:bodyPr wrap="square" rtlCol="0">
            <a:spAutoFit/>
          </a:bodyPr>
          <a:lstStyle/>
          <a:p>
            <a:r>
              <a:rPr lang="en-GB" sz="1600" i="1" dirty="0">
                <a:cs typeface="Arial" panose="020B0604020202020204" pitchFamily="34" charset="0"/>
              </a:rPr>
              <a:t>d</a:t>
            </a:r>
            <a:r>
              <a:rPr lang="en-GB" sz="1600" dirty="0">
                <a:cs typeface="Arial" panose="020B0604020202020204" pitchFamily="34" charset="0"/>
              </a:rPr>
              <a:t> : the </a:t>
            </a:r>
            <a:r>
              <a:rPr lang="en-GB" sz="1600" dirty="0"/>
              <a:t>maximum change value</a:t>
            </a:r>
            <a:r>
              <a:rPr lang="en-GB" sz="1600" dirty="0">
                <a:cs typeface="Arial" panose="020B0604020202020204" pitchFamily="34" charset="0"/>
              </a:rPr>
              <a:t> </a:t>
            </a:r>
            <a:r>
              <a:rPr lang="en-US" altLang="zh-CN" sz="1600" dirty="0">
                <a:cs typeface="Arial" panose="020B0604020202020204" pitchFamily="34" charset="0"/>
              </a:rPr>
              <a:t>range from [0.1</a:t>
            </a:r>
            <a:r>
              <a:rPr lang="en-GB" altLang="zh-CN" sz="1600" dirty="0">
                <a:cs typeface="Arial" panose="020B0604020202020204" pitchFamily="34" charset="0"/>
              </a:rPr>
              <a:t>,0.3]</a:t>
            </a:r>
            <a:endParaRPr lang="en-GB" sz="1600" dirty="0">
              <a:cs typeface="Arial" panose="020B0604020202020204" pitchFamily="34" charset="0"/>
            </a:endParaRPr>
          </a:p>
        </p:txBody>
      </p:sp>
    </p:spTree>
    <p:extLst>
      <p:ext uri="{BB962C8B-B14F-4D97-AF65-F5344CB8AC3E}">
        <p14:creationId xmlns:p14="http://schemas.microsoft.com/office/powerpoint/2010/main" val="2342314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GB" sz="4000" dirty="0">
                <a:latin typeface="Arial"/>
                <a:ea typeface="Arial"/>
                <a:cs typeface="Arial"/>
                <a:sym typeface="Arial"/>
              </a:rPr>
              <a:t>Content</a:t>
            </a:r>
            <a:endParaRPr sz="4000" dirty="0"/>
          </a:p>
        </p:txBody>
      </p:sp>
      <p:sp>
        <p:nvSpPr>
          <p:cNvPr id="118" name="Google Shape;118;p15"/>
          <p:cNvSpPr/>
          <p:nvPr/>
        </p:nvSpPr>
        <p:spPr>
          <a:xfrm>
            <a:off x="0" y="2"/>
            <a:ext cx="12192000" cy="3651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 name="Google Shape;119;p15"/>
          <p:cNvSpPr txBox="1">
            <a:spLocks noGrp="1"/>
          </p:cNvSpPr>
          <p:nvPr>
            <p:ph type="body" idx="1"/>
          </p:nvPr>
        </p:nvSpPr>
        <p:spPr>
          <a:xfrm>
            <a:off x="1898904" y="1847987"/>
            <a:ext cx="10515600" cy="4351200"/>
          </a:xfrm>
          <a:prstGeom prst="rect">
            <a:avLst/>
          </a:prstGeom>
          <a:noFill/>
          <a:ln>
            <a:noFill/>
          </a:ln>
        </p:spPr>
        <p:txBody>
          <a:bodyPr spcFirstLastPara="1" wrap="square" lIns="91425" tIns="45700" rIns="91425" bIns="45700" anchor="t" anchorCtr="0">
            <a:noAutofit/>
          </a:bodyPr>
          <a:lstStyle/>
          <a:p>
            <a:pPr>
              <a:buClr>
                <a:schemeClr val="dk1"/>
              </a:buClr>
              <a:buSzPts val="2800"/>
            </a:pPr>
            <a:r>
              <a:rPr lang="en-GB" dirty="0">
                <a:ea typeface="Arial"/>
                <a:cs typeface="Arial"/>
                <a:sym typeface="Arial"/>
              </a:rPr>
              <a:t>Introduction</a:t>
            </a:r>
          </a:p>
          <a:p>
            <a:pPr>
              <a:buClr>
                <a:schemeClr val="dk1"/>
              </a:buClr>
              <a:buSzPts val="2800"/>
            </a:pPr>
            <a:r>
              <a:rPr lang="en-GB" dirty="0">
                <a:ea typeface="Arial"/>
                <a:cs typeface="Arial"/>
                <a:sym typeface="Arial"/>
              </a:rPr>
              <a:t>FEM</a:t>
            </a:r>
          </a:p>
          <a:p>
            <a:pPr>
              <a:buClr>
                <a:schemeClr val="dk1"/>
              </a:buClr>
              <a:buSzPts val="2800"/>
            </a:pPr>
            <a:r>
              <a:rPr lang="en-GB" dirty="0">
                <a:ea typeface="Arial"/>
                <a:cs typeface="Arial"/>
                <a:sym typeface="Arial"/>
              </a:rPr>
              <a:t>Software</a:t>
            </a:r>
          </a:p>
          <a:p>
            <a:pPr>
              <a:buClr>
                <a:schemeClr val="dk1"/>
              </a:buClr>
              <a:buSzPts val="2800"/>
            </a:pPr>
            <a:r>
              <a:rPr lang="en-GB" dirty="0">
                <a:cs typeface="Arial"/>
                <a:sym typeface="Arial"/>
              </a:rPr>
              <a:t>Multiple-Multivariate-Multidimensional Integration</a:t>
            </a:r>
          </a:p>
          <a:p>
            <a:pPr>
              <a:buClr>
                <a:schemeClr val="dk1"/>
              </a:buClr>
              <a:buSzPts val="2800"/>
            </a:pPr>
            <a:r>
              <a:rPr lang="en-GB" dirty="0">
                <a:cs typeface="Arial"/>
                <a:sym typeface="Arial"/>
              </a:rPr>
              <a:t>Element</a:t>
            </a:r>
          </a:p>
          <a:p>
            <a:pPr>
              <a:buClr>
                <a:schemeClr val="dk1"/>
              </a:buClr>
              <a:buSzPts val="2800"/>
            </a:pPr>
            <a:r>
              <a:rPr lang="en-GB" dirty="0">
                <a:cs typeface="Arial"/>
                <a:sym typeface="Arial"/>
              </a:rPr>
              <a:t>Machine learning</a:t>
            </a:r>
          </a:p>
          <a:p>
            <a:pPr>
              <a:buClr>
                <a:schemeClr val="dk1"/>
              </a:buClr>
              <a:buSzPts val="2800"/>
            </a:pPr>
            <a:r>
              <a:rPr lang="en-GB" dirty="0">
                <a:cs typeface="Arial"/>
                <a:sym typeface="Arial"/>
              </a:rPr>
              <a:t>Results</a:t>
            </a:r>
          </a:p>
          <a:p>
            <a:pPr marL="0" indent="0">
              <a:buClr>
                <a:schemeClr val="dk1"/>
              </a:buClr>
              <a:buSzPts val="2800"/>
              <a:buNone/>
            </a:pPr>
            <a:endParaRPr lang="en-GB" dirty="0">
              <a:latin typeface="Arial"/>
              <a:ea typeface="Arial"/>
              <a:cs typeface="Arial"/>
              <a:sym typeface="Arial"/>
            </a:endParaRPr>
          </a:p>
          <a:p>
            <a:pPr marL="0" lvl="0" indent="0">
              <a:buClr>
                <a:schemeClr val="dk1"/>
              </a:buClr>
              <a:buSzPts val="2800"/>
              <a:buNone/>
            </a:pPr>
            <a:endParaRPr dirty="0">
              <a:latin typeface="Arial"/>
              <a:ea typeface="Arial"/>
              <a:cs typeface="Arial"/>
              <a:sym typeface="Arial"/>
            </a:endParaRPr>
          </a:p>
        </p:txBody>
      </p:sp>
      <p:sp>
        <p:nvSpPr>
          <p:cNvPr id="120" name="Google Shape;12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21" name="Google Shape;12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22" name="Google Shape;12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GB" sz="4000" dirty="0">
                <a:latin typeface="Arial"/>
                <a:cs typeface="Arial"/>
                <a:sym typeface="Arial"/>
              </a:rPr>
              <a:t>Aspect Ratio Distribution </a:t>
            </a:r>
            <a:endParaRPr lang="en-GB" sz="4000" dirty="0"/>
          </a:p>
        </p:txBody>
      </p:sp>
      <p:sp>
        <p:nvSpPr>
          <p:cNvPr id="118" name="Google Shape;118;p15"/>
          <p:cNvSpPr/>
          <p:nvPr/>
        </p:nvSpPr>
        <p:spPr>
          <a:xfrm>
            <a:off x="0" y="2"/>
            <a:ext cx="12192000" cy="3651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21" name="Google Shape;12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22" name="Google Shape;12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20</a:t>
            </a:fld>
            <a:endParaRPr/>
          </a:p>
        </p:txBody>
      </p:sp>
      <p:pic>
        <p:nvPicPr>
          <p:cNvPr id="3" name="Picture 2" descr="A screenshot of a cell phone&#10;&#10;Description automatically generated">
            <a:extLst>
              <a:ext uri="{FF2B5EF4-FFF2-40B4-BE49-F238E27FC236}">
                <a16:creationId xmlns:a16="http://schemas.microsoft.com/office/drawing/2014/main" id="{DAFEFFBF-39BF-4E55-BF2A-7AD30BA62D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670" y="1602793"/>
            <a:ext cx="4303062" cy="2780309"/>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4BF79F41-7E2E-4E3D-A43A-2A4EF508FB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1389" y="1607292"/>
            <a:ext cx="4303062" cy="2752255"/>
          </a:xfrm>
          <a:prstGeom prst="rect">
            <a:avLst/>
          </a:prstGeom>
        </p:spPr>
      </p:pic>
      <p:pic>
        <p:nvPicPr>
          <p:cNvPr id="2" name="Picture 1">
            <a:extLst>
              <a:ext uri="{FF2B5EF4-FFF2-40B4-BE49-F238E27FC236}">
                <a16:creationId xmlns:a16="http://schemas.microsoft.com/office/drawing/2014/main" id="{3F18ACDA-05D4-44EE-B031-FA6CF0A730F9}"/>
              </a:ext>
            </a:extLst>
          </p:cNvPr>
          <p:cNvPicPr>
            <a:picLocks noChangeAspect="1"/>
          </p:cNvPicPr>
          <p:nvPr/>
        </p:nvPicPr>
        <p:blipFill>
          <a:blip r:embed="rId5"/>
          <a:stretch>
            <a:fillRect/>
          </a:stretch>
        </p:blipFill>
        <p:spPr>
          <a:xfrm>
            <a:off x="4038600" y="4552887"/>
            <a:ext cx="4944751" cy="1400020"/>
          </a:xfrm>
          <a:prstGeom prst="rect">
            <a:avLst/>
          </a:prstGeom>
        </p:spPr>
      </p:pic>
    </p:spTree>
    <p:extLst>
      <p:ext uri="{BB962C8B-B14F-4D97-AF65-F5344CB8AC3E}">
        <p14:creationId xmlns:p14="http://schemas.microsoft.com/office/powerpoint/2010/main" val="289862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482761" y="365102"/>
            <a:ext cx="11226478" cy="132572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GB" sz="3600" dirty="0">
                <a:latin typeface="Arial"/>
                <a:cs typeface="Arial"/>
                <a:sym typeface="Arial"/>
              </a:rPr>
              <a:t>Average Aspect Ratio vs Number of Integration Points </a:t>
            </a:r>
            <a:endParaRPr lang="en-GB" sz="3600" dirty="0"/>
          </a:p>
        </p:txBody>
      </p:sp>
      <p:sp>
        <p:nvSpPr>
          <p:cNvPr id="118" name="Google Shape;118;p15"/>
          <p:cNvSpPr/>
          <p:nvPr/>
        </p:nvSpPr>
        <p:spPr>
          <a:xfrm>
            <a:off x="0" y="2"/>
            <a:ext cx="12192000" cy="3651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21" name="Google Shape;12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22" name="Google Shape;12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21</a:t>
            </a:fld>
            <a:endParaRPr/>
          </a:p>
        </p:txBody>
      </p:sp>
      <p:pic>
        <p:nvPicPr>
          <p:cNvPr id="4" name="Picture 3" descr="A close up of a map&#10;&#10;Description automatically generated">
            <a:extLst>
              <a:ext uri="{FF2B5EF4-FFF2-40B4-BE49-F238E27FC236}">
                <a16:creationId xmlns:a16="http://schemas.microsoft.com/office/drawing/2014/main" id="{94115B6D-D3A6-4237-87EA-B21A11AC4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22090"/>
            <a:ext cx="10515600" cy="3611880"/>
          </a:xfrm>
          <a:prstGeom prst="rect">
            <a:avLst/>
          </a:prstGeom>
        </p:spPr>
      </p:pic>
    </p:spTree>
    <p:extLst>
      <p:ext uri="{BB962C8B-B14F-4D97-AF65-F5344CB8AC3E}">
        <p14:creationId xmlns:p14="http://schemas.microsoft.com/office/powerpoint/2010/main" val="31132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GB" sz="4000" dirty="0">
                <a:latin typeface="Arial"/>
                <a:cs typeface="Arial"/>
                <a:sym typeface="Arial"/>
              </a:rPr>
              <a:t>Neural Network    </a:t>
            </a:r>
            <a:br>
              <a:rPr lang="en-GB" sz="4000" dirty="0">
                <a:latin typeface="Arial"/>
                <a:cs typeface="Arial"/>
                <a:sym typeface="Arial"/>
              </a:rPr>
            </a:br>
            <a:r>
              <a:rPr lang="en-GB" sz="4000" dirty="0">
                <a:latin typeface="Arial"/>
                <a:cs typeface="Arial"/>
                <a:sym typeface="Arial"/>
              </a:rPr>
              <a:t> </a:t>
            </a:r>
            <a:r>
              <a:rPr lang="en-US" sz="2000" dirty="0">
                <a:latin typeface="Arial"/>
                <a:cs typeface="Arial"/>
                <a:sym typeface="Arial"/>
              </a:rPr>
              <a:t>F</a:t>
            </a:r>
            <a:r>
              <a:rPr lang="en-US" altLang="zh-CN" sz="2000" dirty="0">
                <a:latin typeface="Arial"/>
                <a:cs typeface="Arial"/>
                <a:sym typeface="Arial"/>
              </a:rPr>
              <a:t>ull-connected</a:t>
            </a:r>
            <a:r>
              <a:rPr lang="en-GB" sz="2000" dirty="0">
                <a:latin typeface="Arial"/>
                <a:cs typeface="Arial"/>
                <a:sym typeface="Arial"/>
              </a:rPr>
              <a:t> </a:t>
            </a:r>
            <a:endParaRPr sz="2000" dirty="0"/>
          </a:p>
        </p:txBody>
      </p:sp>
      <p:sp>
        <p:nvSpPr>
          <p:cNvPr id="118" name="Google Shape;118;p15"/>
          <p:cNvSpPr/>
          <p:nvPr/>
        </p:nvSpPr>
        <p:spPr>
          <a:xfrm>
            <a:off x="0" y="2"/>
            <a:ext cx="12192000" cy="3651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21" name="Google Shape;12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22" name="Google Shape;12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22</a:t>
            </a:fld>
            <a:endParaRPr/>
          </a:p>
        </p:txBody>
      </p:sp>
      <p:pic>
        <p:nvPicPr>
          <p:cNvPr id="3" name="Picture 2">
            <a:extLst>
              <a:ext uri="{FF2B5EF4-FFF2-40B4-BE49-F238E27FC236}">
                <a16:creationId xmlns:a16="http://schemas.microsoft.com/office/drawing/2014/main" id="{A5F87C68-3B98-4722-B7D1-466776C6D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035" y="1813004"/>
            <a:ext cx="9366286" cy="3481524"/>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CB46053-25CE-400F-8322-A8FB048A12A4}"/>
                  </a:ext>
                </a:extLst>
              </p:cNvPr>
              <p:cNvSpPr/>
              <p:nvPr/>
            </p:nvSpPr>
            <p:spPr>
              <a:xfrm>
                <a:off x="9395461" y="1426924"/>
                <a:ext cx="2077720" cy="1077218"/>
              </a:xfrm>
              <a:prstGeom prst="rect">
                <a:avLst/>
              </a:prstGeom>
            </p:spPr>
            <p:txBody>
              <a:bodyPr wrap="square">
                <a:spAutoFit/>
              </a:bodyPr>
              <a:lstStyle/>
              <a:p>
                <a:r>
                  <a:rPr lang="en-GB" sz="1600" dirty="0">
                    <a:latin typeface="Arial" panose="020B0604020202020204" pitchFamily="34" charset="0"/>
                    <a:ea typeface="Cambria" panose="02040503050406030204" pitchFamily="18" charset="0"/>
                    <a:cs typeface="Arial" panose="020B0604020202020204" pitchFamily="34" charset="0"/>
                  </a:rPr>
                  <a:t>Hyperparameters:</a:t>
                </a:r>
              </a:p>
              <a:p>
                <a:r>
                  <a:rPr lang="en-GB" sz="1600" dirty="0">
                    <a:latin typeface="Arial" panose="020B0604020202020204" pitchFamily="34" charset="0"/>
                    <a:ea typeface="Cambria" panose="02040503050406030204" pitchFamily="18" charset="0"/>
                    <a:cs typeface="Arial" panose="020B0604020202020204" pitchFamily="34" charset="0"/>
                  </a:rPr>
                  <a:t>Learning rate : </a:t>
                </a:r>
                <a14:m>
                  <m:oMath xmlns:m="http://schemas.openxmlformats.org/officeDocument/2006/math">
                    <m:sSup>
                      <m:sSupPr>
                        <m:ctrlPr>
                          <a:rPr lang="en-GB" sz="1600" i="1" smtClean="0">
                            <a:latin typeface="Cambria Math" panose="02040503050406030204" pitchFamily="18" charset="0"/>
                          </a:rPr>
                        </m:ctrlPr>
                      </m:sSupPr>
                      <m:e>
                        <m:r>
                          <a:rPr lang="en-GB" sz="1600" b="0" i="1" smtClean="0">
                            <a:latin typeface="Cambria Math" panose="02040503050406030204" pitchFamily="18" charset="0"/>
                          </a:rPr>
                          <m:t>10</m:t>
                        </m:r>
                      </m:e>
                      <m:sup>
                        <m:r>
                          <a:rPr lang="en-GB" sz="1600" b="0" i="1" smtClean="0">
                            <a:latin typeface="Cambria Math" panose="02040503050406030204" pitchFamily="18" charset="0"/>
                          </a:rPr>
                          <m:t>−3</m:t>
                        </m:r>
                      </m:sup>
                    </m:sSup>
                  </m:oMath>
                </a14:m>
                <a:endParaRPr lang="en-GB" sz="1600" dirty="0">
                  <a:latin typeface="Arial" panose="020B0604020202020204" pitchFamily="34" charset="0"/>
                  <a:ea typeface="Cambria" panose="02040503050406030204" pitchFamily="18" charset="0"/>
                  <a:cs typeface="Arial" panose="020B0604020202020204" pitchFamily="34" charset="0"/>
                </a:endParaRPr>
              </a:p>
              <a:p>
                <a:r>
                  <a:rPr lang="en-GB" sz="1600" dirty="0">
                    <a:latin typeface="Arial" panose="020B0604020202020204" pitchFamily="34" charset="0"/>
                    <a:ea typeface="Cambria" panose="02040503050406030204" pitchFamily="18" charset="0"/>
                    <a:cs typeface="Arial" panose="020B0604020202020204" pitchFamily="34" charset="0"/>
                  </a:rPr>
                  <a:t>Adam optimizer</a:t>
                </a:r>
              </a:p>
              <a:p>
                <a:r>
                  <a:rPr lang="en-GB" sz="1600" dirty="0">
                    <a:latin typeface="Arial" panose="020B0604020202020204" pitchFamily="34" charset="0"/>
                    <a:ea typeface="Cambria" panose="02040503050406030204" pitchFamily="18" charset="0"/>
                    <a:cs typeface="Arial" panose="020B0604020202020204" pitchFamily="34" charset="0"/>
                  </a:rPr>
                  <a:t>Batch size : </a:t>
                </a:r>
                <a14:m>
                  <m:oMath xmlns:m="http://schemas.openxmlformats.org/officeDocument/2006/math">
                    <m:r>
                      <a:rPr lang="en-GB" sz="1600" b="0" i="1" smtClean="0">
                        <a:latin typeface="Cambria Math" panose="02040503050406030204" pitchFamily="18" charset="0"/>
                        <a:ea typeface="Cambria" panose="02040503050406030204" pitchFamily="18" charset="0"/>
                        <a:cs typeface="Arial" panose="020B0604020202020204" pitchFamily="34" charset="0"/>
                      </a:rPr>
                      <m:t>32</m:t>
                    </m:r>
                  </m:oMath>
                </a14:m>
                <a:endParaRPr lang="en-GB" sz="1600" dirty="0">
                  <a:latin typeface="Arial" panose="020B0604020202020204" pitchFamily="34" charset="0"/>
                  <a:ea typeface="Cambria" panose="02040503050406030204" pitchFamily="18" charset="0"/>
                  <a:cs typeface="Arial" panose="020B0604020202020204" pitchFamily="34" charset="0"/>
                </a:endParaRPr>
              </a:p>
            </p:txBody>
          </p:sp>
        </mc:Choice>
        <mc:Fallback xmlns="">
          <p:sp>
            <p:nvSpPr>
              <p:cNvPr id="2" name="Rectangle 1">
                <a:extLst>
                  <a:ext uri="{FF2B5EF4-FFF2-40B4-BE49-F238E27FC236}">
                    <a16:creationId xmlns:a16="http://schemas.microsoft.com/office/drawing/2014/main" id="{DCB46053-25CE-400F-8322-A8FB048A12A4}"/>
                  </a:ext>
                </a:extLst>
              </p:cNvPr>
              <p:cNvSpPr>
                <a:spLocks noRot="1" noChangeAspect="1" noMove="1" noResize="1" noEditPoints="1" noAdjustHandles="1" noChangeArrowheads="1" noChangeShapeType="1" noTextEdit="1"/>
              </p:cNvSpPr>
              <p:nvPr/>
            </p:nvSpPr>
            <p:spPr>
              <a:xfrm>
                <a:off x="9395461" y="1426924"/>
                <a:ext cx="2077720" cy="1077218"/>
              </a:xfrm>
              <a:prstGeom prst="rect">
                <a:avLst/>
              </a:prstGeom>
              <a:blipFill>
                <a:blip r:embed="rId4"/>
                <a:stretch>
                  <a:fillRect l="-1466" t="-1695" b="-6215"/>
                </a:stretch>
              </a:blipFill>
            </p:spPr>
            <p:txBody>
              <a:bodyPr/>
              <a:lstStyle/>
              <a:p>
                <a:r>
                  <a:rPr lang="en-GB">
                    <a:noFill/>
                  </a:rPr>
                  <a:t> </a:t>
                </a:r>
              </a:p>
            </p:txBody>
          </p:sp>
        </mc:Fallback>
      </mc:AlternateContent>
    </p:spTree>
    <p:extLst>
      <p:ext uri="{BB962C8B-B14F-4D97-AF65-F5344CB8AC3E}">
        <p14:creationId xmlns:p14="http://schemas.microsoft.com/office/powerpoint/2010/main" val="1415432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GB" sz="4000" dirty="0">
                <a:latin typeface="Arial"/>
                <a:cs typeface="Arial"/>
                <a:sym typeface="Arial"/>
              </a:rPr>
              <a:t>Training</a:t>
            </a:r>
            <a:r>
              <a:rPr lang="en-GB" dirty="0">
                <a:latin typeface="Arial"/>
                <a:cs typeface="Arial"/>
                <a:sym typeface="Arial"/>
              </a:rPr>
              <a:t> </a:t>
            </a:r>
            <a:r>
              <a:rPr lang="en-GB" sz="4000" dirty="0">
                <a:latin typeface="Arial"/>
                <a:cs typeface="Arial"/>
                <a:sym typeface="Arial"/>
              </a:rPr>
              <a:t>Process</a:t>
            </a:r>
            <a:endParaRPr lang="en-GB" sz="4000" dirty="0"/>
          </a:p>
        </p:txBody>
      </p:sp>
      <p:sp>
        <p:nvSpPr>
          <p:cNvPr id="118" name="Google Shape;118;p15"/>
          <p:cNvSpPr/>
          <p:nvPr/>
        </p:nvSpPr>
        <p:spPr>
          <a:xfrm>
            <a:off x="0" y="2"/>
            <a:ext cx="12192000" cy="3651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21" name="Google Shape;12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22" name="Google Shape;12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23</a:t>
            </a:fld>
            <a:endParaRPr/>
          </a:p>
        </p:txBody>
      </p:sp>
      <p:pic>
        <p:nvPicPr>
          <p:cNvPr id="3" name="Picture 2">
            <a:extLst>
              <a:ext uri="{FF2B5EF4-FFF2-40B4-BE49-F238E27FC236}">
                <a16:creationId xmlns:a16="http://schemas.microsoft.com/office/drawing/2014/main" id="{75126C37-3433-4FA8-8E30-BF90745C4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4226" y="1528709"/>
            <a:ext cx="8253613" cy="4306679"/>
          </a:xfrm>
          <a:prstGeom prst="rect">
            <a:avLst/>
          </a:prstGeom>
        </p:spPr>
      </p:pic>
    </p:spTree>
    <p:extLst>
      <p:ext uri="{BB962C8B-B14F-4D97-AF65-F5344CB8AC3E}">
        <p14:creationId xmlns:p14="http://schemas.microsoft.com/office/powerpoint/2010/main" val="1217880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p:nvPr/>
        </p:nvSpPr>
        <p:spPr>
          <a:xfrm>
            <a:off x="0" y="2510120"/>
            <a:ext cx="12192000" cy="16908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4" name="Google Shape;344;p35"/>
          <p:cNvSpPr txBox="1">
            <a:spLocks noGrp="1"/>
          </p:cNvSpPr>
          <p:nvPr>
            <p:ph type="title"/>
          </p:nvPr>
        </p:nvSpPr>
        <p:spPr>
          <a:xfrm>
            <a:off x="0" y="2692681"/>
            <a:ext cx="121920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Arial"/>
              <a:buNone/>
            </a:pPr>
            <a:r>
              <a:rPr lang="en-GB" dirty="0">
                <a:solidFill>
                  <a:schemeClr val="lt1"/>
                </a:solidFill>
                <a:latin typeface="Arial"/>
                <a:cs typeface="Arial"/>
                <a:sym typeface="Arial"/>
              </a:rPr>
              <a:t>Machine Learning Results</a:t>
            </a:r>
            <a:endParaRPr dirty="0"/>
          </a:p>
        </p:txBody>
      </p:sp>
      <p:sp>
        <p:nvSpPr>
          <p:cNvPr id="347" name="Google Shape;347;p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24</a:t>
            </a:fld>
            <a:endParaRPr/>
          </a:p>
        </p:txBody>
      </p:sp>
      <p:sp>
        <p:nvSpPr>
          <p:cNvPr id="8" name="Google Shape;120;p15">
            <a:extLst>
              <a:ext uri="{FF2B5EF4-FFF2-40B4-BE49-F238E27FC236}">
                <a16:creationId xmlns:a16="http://schemas.microsoft.com/office/drawing/2014/main" id="{3D57EB1C-5BA9-4565-A08E-895B0A421267}"/>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9" name="Google Shape;121;p15">
            <a:extLst>
              <a:ext uri="{FF2B5EF4-FFF2-40B4-BE49-F238E27FC236}">
                <a16:creationId xmlns:a16="http://schemas.microsoft.com/office/drawing/2014/main" id="{802210AC-2129-4C33-AEEB-0FAD4863DFE1}"/>
              </a:ext>
            </a:extLst>
          </p:cNvPr>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Tree>
    <p:extLst>
      <p:ext uri="{BB962C8B-B14F-4D97-AF65-F5344CB8AC3E}">
        <p14:creationId xmlns:p14="http://schemas.microsoft.com/office/powerpoint/2010/main" val="4244297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5"/>
          <p:cNvSpPr/>
          <p:nvPr/>
        </p:nvSpPr>
        <p:spPr>
          <a:xfrm>
            <a:off x="0" y="2"/>
            <a:ext cx="12192000" cy="3651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21" name="Google Shape;12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22" name="Google Shape;12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25</a:t>
            </a:fld>
            <a:endParaRPr/>
          </a:p>
        </p:txBody>
      </p:sp>
      <p:sp>
        <p:nvSpPr>
          <p:cNvPr id="13" name="Google Shape;117;p15">
            <a:extLst>
              <a:ext uri="{FF2B5EF4-FFF2-40B4-BE49-F238E27FC236}">
                <a16:creationId xmlns:a16="http://schemas.microsoft.com/office/drawing/2014/main" id="{2903F38C-C8D1-4680-91AC-9CBDAA939760}"/>
              </a:ext>
            </a:extLst>
          </p:cNvPr>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GB" sz="4000" dirty="0">
                <a:latin typeface="Arial"/>
                <a:cs typeface="Arial"/>
                <a:sym typeface="Arial"/>
              </a:rPr>
              <a:t>Training Results</a:t>
            </a:r>
            <a:br>
              <a:rPr lang="en-GB" sz="4000" dirty="0">
                <a:latin typeface="Arial"/>
                <a:cs typeface="Arial"/>
                <a:sym typeface="Arial"/>
              </a:rPr>
            </a:br>
            <a:r>
              <a:rPr lang="en-GB" sz="2000" dirty="0">
                <a:latin typeface="Arial"/>
                <a:cs typeface="Arial"/>
                <a:sym typeface="Arial"/>
              </a:rPr>
              <a:t>Accuracy</a:t>
            </a:r>
            <a:endParaRPr lang="en-GB" sz="2000" dirty="0"/>
          </a:p>
        </p:txBody>
      </p:sp>
      <p:pic>
        <p:nvPicPr>
          <p:cNvPr id="8" name="Picture 7" descr="A screenshot of a cell phone&#10;&#10;Description automatically generated">
            <a:extLst>
              <a:ext uri="{FF2B5EF4-FFF2-40B4-BE49-F238E27FC236}">
                <a16:creationId xmlns:a16="http://schemas.microsoft.com/office/drawing/2014/main" id="{D441F6FD-083E-4533-8487-6DB250C8D6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7779" y="1506028"/>
            <a:ext cx="6950042" cy="4435224"/>
          </a:xfrm>
          <a:prstGeom prst="rect">
            <a:avLst/>
          </a:prstGeom>
        </p:spPr>
      </p:pic>
      <p:sp>
        <p:nvSpPr>
          <p:cNvPr id="4" name="Star: 5 Points 3">
            <a:extLst>
              <a:ext uri="{FF2B5EF4-FFF2-40B4-BE49-F238E27FC236}">
                <a16:creationId xmlns:a16="http://schemas.microsoft.com/office/drawing/2014/main" id="{9AD0410F-5071-4A52-B89C-1CD3E2253412}"/>
              </a:ext>
            </a:extLst>
          </p:cNvPr>
          <p:cNvSpPr/>
          <p:nvPr/>
        </p:nvSpPr>
        <p:spPr>
          <a:xfrm>
            <a:off x="8224422" y="2893871"/>
            <a:ext cx="191610" cy="195557"/>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Star: 5 Points 14">
            <a:extLst>
              <a:ext uri="{FF2B5EF4-FFF2-40B4-BE49-F238E27FC236}">
                <a16:creationId xmlns:a16="http://schemas.microsoft.com/office/drawing/2014/main" id="{5AA1B1D1-4DE4-4FCE-AB18-355B2338D6F8}"/>
              </a:ext>
            </a:extLst>
          </p:cNvPr>
          <p:cNvSpPr/>
          <p:nvPr/>
        </p:nvSpPr>
        <p:spPr>
          <a:xfrm>
            <a:off x="8224422" y="5064067"/>
            <a:ext cx="191610" cy="195557"/>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45588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5"/>
          <p:cNvSpPr/>
          <p:nvPr/>
        </p:nvSpPr>
        <p:spPr>
          <a:xfrm>
            <a:off x="0" y="2"/>
            <a:ext cx="12192000" cy="3651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21" name="Google Shape;12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22" name="Google Shape;12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26</a:t>
            </a:fld>
            <a:endParaRPr/>
          </a:p>
        </p:txBody>
      </p:sp>
      <p:sp>
        <p:nvSpPr>
          <p:cNvPr id="13" name="Google Shape;117;p15">
            <a:extLst>
              <a:ext uri="{FF2B5EF4-FFF2-40B4-BE49-F238E27FC236}">
                <a16:creationId xmlns:a16="http://schemas.microsoft.com/office/drawing/2014/main" id="{2903F38C-C8D1-4680-91AC-9CBDAA939760}"/>
              </a:ext>
            </a:extLst>
          </p:cNvPr>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GB" sz="4000" dirty="0">
                <a:latin typeface="Arial"/>
                <a:cs typeface="Arial"/>
                <a:sym typeface="Arial"/>
              </a:rPr>
              <a:t>Training Results</a:t>
            </a:r>
            <a:br>
              <a:rPr lang="en-GB" sz="4000" dirty="0">
                <a:latin typeface="Arial"/>
                <a:cs typeface="Arial"/>
                <a:sym typeface="Arial"/>
              </a:rPr>
            </a:br>
            <a:r>
              <a:rPr lang="en-GB" sz="2000" dirty="0">
                <a:latin typeface="Arial"/>
                <a:cs typeface="Arial"/>
                <a:sym typeface="Arial"/>
              </a:rPr>
              <a:t>Confusion matrix</a:t>
            </a:r>
            <a:endParaRPr lang="en-GB" sz="2000" dirty="0"/>
          </a:p>
        </p:txBody>
      </p:sp>
      <p:pic>
        <p:nvPicPr>
          <p:cNvPr id="10" name="Picture 9" descr="A screenshot of a cell phone&#10;&#10;Description automatically generated">
            <a:extLst>
              <a:ext uri="{FF2B5EF4-FFF2-40B4-BE49-F238E27FC236}">
                <a16:creationId xmlns:a16="http://schemas.microsoft.com/office/drawing/2014/main" id="{CF0C7872-032C-4361-A713-90E0D4543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0272" y="1546792"/>
            <a:ext cx="6122043" cy="4395146"/>
          </a:xfrm>
          <a:prstGeom prst="rect">
            <a:avLst/>
          </a:prstGeom>
        </p:spPr>
      </p:pic>
      <p:sp>
        <p:nvSpPr>
          <p:cNvPr id="8" name="TextBox 7">
            <a:extLst>
              <a:ext uri="{FF2B5EF4-FFF2-40B4-BE49-F238E27FC236}">
                <a16:creationId xmlns:a16="http://schemas.microsoft.com/office/drawing/2014/main" id="{2C185BC4-E449-45EF-ADBF-7286AEC35FDC}"/>
              </a:ext>
            </a:extLst>
          </p:cNvPr>
          <p:cNvSpPr txBox="1"/>
          <p:nvPr/>
        </p:nvSpPr>
        <p:spPr>
          <a:xfrm>
            <a:off x="643673" y="2607755"/>
            <a:ext cx="2061210" cy="369332"/>
          </a:xfrm>
          <a:prstGeom prst="rect">
            <a:avLst/>
          </a:prstGeom>
          <a:noFill/>
        </p:spPr>
        <p:txBody>
          <a:bodyPr wrap="square" rtlCol="0">
            <a:spAutoFit/>
          </a:bodyPr>
          <a:lstStyle/>
          <a:p>
            <a:r>
              <a:rPr lang="en-GB" dirty="0"/>
              <a:t>6 layers network</a:t>
            </a:r>
          </a:p>
        </p:txBody>
      </p:sp>
      <p:sp>
        <p:nvSpPr>
          <p:cNvPr id="9" name="TextBox 8">
            <a:extLst>
              <a:ext uri="{FF2B5EF4-FFF2-40B4-BE49-F238E27FC236}">
                <a16:creationId xmlns:a16="http://schemas.microsoft.com/office/drawing/2014/main" id="{2D98AA0C-041C-43AB-A4CD-3B4E4BC574F4}"/>
              </a:ext>
            </a:extLst>
          </p:cNvPr>
          <p:cNvSpPr txBox="1"/>
          <p:nvPr/>
        </p:nvSpPr>
        <p:spPr>
          <a:xfrm>
            <a:off x="643673" y="4700756"/>
            <a:ext cx="2061210" cy="369332"/>
          </a:xfrm>
          <a:prstGeom prst="rect">
            <a:avLst/>
          </a:prstGeom>
          <a:noFill/>
        </p:spPr>
        <p:txBody>
          <a:bodyPr wrap="square" rtlCol="0">
            <a:spAutoFit/>
          </a:bodyPr>
          <a:lstStyle/>
          <a:p>
            <a:r>
              <a:rPr lang="en-GB" dirty="0"/>
              <a:t>5 layers network</a:t>
            </a:r>
          </a:p>
        </p:txBody>
      </p:sp>
    </p:spTree>
    <p:extLst>
      <p:ext uri="{BB962C8B-B14F-4D97-AF65-F5344CB8AC3E}">
        <p14:creationId xmlns:p14="http://schemas.microsoft.com/office/powerpoint/2010/main" val="148433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5"/>
          <p:cNvSpPr/>
          <p:nvPr/>
        </p:nvSpPr>
        <p:spPr>
          <a:xfrm>
            <a:off x="0" y="2"/>
            <a:ext cx="12192000" cy="3651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21" name="Google Shape;12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22" name="Google Shape;12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27</a:t>
            </a:fld>
            <a:endParaRPr/>
          </a:p>
        </p:txBody>
      </p:sp>
      <p:sp>
        <p:nvSpPr>
          <p:cNvPr id="13" name="Google Shape;117;p15">
            <a:extLst>
              <a:ext uri="{FF2B5EF4-FFF2-40B4-BE49-F238E27FC236}">
                <a16:creationId xmlns:a16="http://schemas.microsoft.com/office/drawing/2014/main" id="{2903F38C-C8D1-4680-91AC-9CBDAA939760}"/>
              </a:ext>
            </a:extLst>
          </p:cNvPr>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lvl="0">
              <a:spcBef>
                <a:spcPts val="0"/>
              </a:spcBef>
              <a:buClr>
                <a:schemeClr val="dk1"/>
              </a:buClr>
              <a:buSzPts val="4400"/>
            </a:pPr>
            <a:r>
              <a:rPr lang="en-GB" sz="4000" dirty="0">
                <a:latin typeface="Arial"/>
                <a:cs typeface="Arial"/>
                <a:sym typeface="Arial"/>
              </a:rPr>
              <a:t>Comparison Results</a:t>
            </a:r>
            <a:br>
              <a:rPr lang="en-GB" sz="4000" dirty="0">
                <a:latin typeface="Arial"/>
                <a:cs typeface="Arial"/>
                <a:sym typeface="Arial"/>
              </a:rPr>
            </a:br>
            <a:r>
              <a:rPr lang="en-GB" sz="2000" dirty="0">
                <a:latin typeface="Arial"/>
                <a:cs typeface="Arial"/>
                <a:sym typeface="Arial"/>
              </a:rPr>
              <a:t>Run time cost comparison</a:t>
            </a:r>
            <a:endParaRPr lang="en-GB" sz="2000" dirty="0"/>
          </a:p>
        </p:txBody>
      </p:sp>
      <p:pic>
        <p:nvPicPr>
          <p:cNvPr id="5" name="Picture 4" descr="A close up of a map&#10;&#10;Description automatically generated">
            <a:extLst>
              <a:ext uri="{FF2B5EF4-FFF2-40B4-BE49-F238E27FC236}">
                <a16:creationId xmlns:a16="http://schemas.microsoft.com/office/drawing/2014/main" id="{AFCBCEF3-9662-4E35-8524-9A8AB5274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 y="1690825"/>
            <a:ext cx="11216640" cy="4075379"/>
          </a:xfrm>
          <a:prstGeom prst="rect">
            <a:avLst/>
          </a:prstGeom>
        </p:spPr>
      </p:pic>
      <p:sp>
        <p:nvSpPr>
          <p:cNvPr id="6" name="TextBox 5">
            <a:extLst>
              <a:ext uri="{FF2B5EF4-FFF2-40B4-BE49-F238E27FC236}">
                <a16:creationId xmlns:a16="http://schemas.microsoft.com/office/drawing/2014/main" id="{AFC1A61F-D628-475B-8DFD-3166A989DCBA}"/>
              </a:ext>
            </a:extLst>
          </p:cNvPr>
          <p:cNvSpPr txBox="1"/>
          <p:nvPr/>
        </p:nvSpPr>
        <p:spPr>
          <a:xfrm>
            <a:off x="5715000" y="1690802"/>
            <a:ext cx="1082040" cy="954107"/>
          </a:xfrm>
          <a:prstGeom prst="rect">
            <a:avLst/>
          </a:prstGeom>
          <a:noFill/>
        </p:spPr>
        <p:txBody>
          <a:bodyPr wrap="square" rtlCol="0">
            <a:spAutoFit/>
          </a:bodyPr>
          <a:lstStyle/>
          <a:p>
            <a:r>
              <a:rPr lang="en-GB" sz="1400" dirty="0">
                <a:solidFill>
                  <a:schemeClr val="accent2"/>
                </a:solidFill>
              </a:rPr>
              <a:t>Original</a:t>
            </a:r>
          </a:p>
          <a:p>
            <a:endParaRPr lang="en-GB" sz="1400" dirty="0"/>
          </a:p>
          <a:p>
            <a:r>
              <a:rPr lang="en-GB" sz="1400" dirty="0">
                <a:solidFill>
                  <a:schemeClr val="accent1"/>
                </a:solidFill>
              </a:rPr>
              <a:t>Smart integration</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04EC1FC-1770-46E2-83C4-9A998E9D4B4E}"/>
                  </a:ext>
                </a:extLst>
              </p:cNvPr>
              <p:cNvSpPr txBox="1"/>
              <p:nvPr/>
            </p:nvSpPr>
            <p:spPr>
              <a:xfrm>
                <a:off x="7771918" y="1069731"/>
                <a:ext cx="3078865" cy="369332"/>
              </a:xfrm>
              <a:prstGeom prst="rect">
                <a:avLst/>
              </a:prstGeom>
              <a:noFill/>
            </p:spPr>
            <p:txBody>
              <a:bodyPr wrap="square" rtlCol="0">
                <a:spAutoFit/>
              </a:bodyPr>
              <a:lstStyle/>
              <a:p>
                <a:r>
                  <a:rPr lang="en-GB" dirty="0"/>
                  <a:t>Error tolerance: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10</m:t>
                        </m:r>
                      </m:e>
                      <m:sup>
                        <m:r>
                          <a:rPr lang="en-GB" b="0" i="1" smtClean="0">
                            <a:latin typeface="Cambria Math" panose="02040503050406030204" pitchFamily="18" charset="0"/>
                          </a:rPr>
                          <m:t>−3</m:t>
                        </m:r>
                      </m:sup>
                    </m:sSup>
                  </m:oMath>
                </a14:m>
                <a:r>
                  <a:rPr lang="en-GB" dirty="0"/>
                  <a:t> </a:t>
                </a:r>
              </a:p>
            </p:txBody>
          </p:sp>
        </mc:Choice>
        <mc:Fallback>
          <p:sp>
            <p:nvSpPr>
              <p:cNvPr id="7" name="TextBox 6">
                <a:extLst>
                  <a:ext uri="{FF2B5EF4-FFF2-40B4-BE49-F238E27FC236}">
                    <a16:creationId xmlns:a16="http://schemas.microsoft.com/office/drawing/2014/main" id="{204EC1FC-1770-46E2-83C4-9A998E9D4B4E}"/>
                  </a:ext>
                </a:extLst>
              </p:cNvPr>
              <p:cNvSpPr txBox="1">
                <a:spLocks noRot="1" noChangeAspect="1" noMove="1" noResize="1" noEditPoints="1" noAdjustHandles="1" noChangeArrowheads="1" noChangeShapeType="1" noTextEdit="1"/>
              </p:cNvSpPr>
              <p:nvPr/>
            </p:nvSpPr>
            <p:spPr>
              <a:xfrm>
                <a:off x="7771918" y="1069731"/>
                <a:ext cx="3078865" cy="369332"/>
              </a:xfrm>
              <a:prstGeom prst="rect">
                <a:avLst/>
              </a:prstGeom>
              <a:blipFill>
                <a:blip r:embed="rId4"/>
                <a:stretch>
                  <a:fillRect l="-1782" t="-8197" b="-24590"/>
                </a:stretch>
              </a:blipFill>
            </p:spPr>
            <p:txBody>
              <a:bodyPr/>
              <a:lstStyle/>
              <a:p>
                <a:r>
                  <a:rPr lang="en-GB">
                    <a:noFill/>
                  </a:rPr>
                  <a:t> </a:t>
                </a:r>
              </a:p>
            </p:txBody>
          </p:sp>
        </mc:Fallback>
      </mc:AlternateContent>
    </p:spTree>
    <p:extLst>
      <p:ext uri="{BB962C8B-B14F-4D97-AF65-F5344CB8AC3E}">
        <p14:creationId xmlns:p14="http://schemas.microsoft.com/office/powerpoint/2010/main" val="535369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5"/>
          <p:cNvSpPr/>
          <p:nvPr/>
        </p:nvSpPr>
        <p:spPr>
          <a:xfrm>
            <a:off x="0" y="2"/>
            <a:ext cx="12192000" cy="3651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21" name="Google Shape;12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22" name="Google Shape;12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28</a:t>
            </a:fld>
            <a:endParaRPr/>
          </a:p>
        </p:txBody>
      </p:sp>
      <p:sp>
        <p:nvSpPr>
          <p:cNvPr id="13" name="Google Shape;117;p15">
            <a:extLst>
              <a:ext uri="{FF2B5EF4-FFF2-40B4-BE49-F238E27FC236}">
                <a16:creationId xmlns:a16="http://schemas.microsoft.com/office/drawing/2014/main" id="{2903F38C-C8D1-4680-91AC-9CBDAA939760}"/>
              </a:ext>
            </a:extLst>
          </p:cNvPr>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GB" dirty="0">
                <a:latin typeface="Arial"/>
                <a:cs typeface="Arial"/>
                <a:sym typeface="Arial"/>
              </a:rPr>
              <a:t>Discussion and future work</a:t>
            </a:r>
            <a:endParaRPr lang="en-GB" dirty="0"/>
          </a:p>
        </p:txBody>
      </p:sp>
      <p:sp>
        <p:nvSpPr>
          <p:cNvPr id="2" name="TextBox 1">
            <a:extLst>
              <a:ext uri="{FF2B5EF4-FFF2-40B4-BE49-F238E27FC236}">
                <a16:creationId xmlns:a16="http://schemas.microsoft.com/office/drawing/2014/main" id="{B2FD8C8E-C175-4FD1-8BD9-A891CAEA871A}"/>
              </a:ext>
            </a:extLst>
          </p:cNvPr>
          <p:cNvSpPr txBox="1"/>
          <p:nvPr/>
        </p:nvSpPr>
        <p:spPr>
          <a:xfrm>
            <a:off x="838200" y="2847295"/>
            <a:ext cx="9803758" cy="923330"/>
          </a:xfrm>
          <a:prstGeom prst="rect">
            <a:avLst/>
          </a:prstGeom>
          <a:noFill/>
        </p:spPr>
        <p:txBody>
          <a:bodyPr wrap="square" rtlCol="0">
            <a:spAutoFit/>
          </a:bodyPr>
          <a:lstStyle/>
          <a:p>
            <a:pPr marL="285750" indent="-285750">
              <a:buFont typeface="Arial" panose="020B0604020202020204" pitchFamily="34" charset="0"/>
              <a:buChar char="•"/>
            </a:pPr>
            <a:r>
              <a:rPr lang="en-GB" dirty="0"/>
              <a:t>The high accuracy proves that the smart integration method in this project can help select optimal number of integration points adaptively. This helps improve the accuracy for FEM methods, especially for those with many large distortion elements.</a:t>
            </a:r>
          </a:p>
        </p:txBody>
      </p:sp>
      <p:sp>
        <p:nvSpPr>
          <p:cNvPr id="3" name="Rectangle 2">
            <a:extLst>
              <a:ext uri="{FF2B5EF4-FFF2-40B4-BE49-F238E27FC236}">
                <a16:creationId xmlns:a16="http://schemas.microsoft.com/office/drawing/2014/main" id="{97E78568-FCA0-4F26-B60E-9E7861042684}"/>
              </a:ext>
            </a:extLst>
          </p:cNvPr>
          <p:cNvSpPr/>
          <p:nvPr/>
        </p:nvSpPr>
        <p:spPr>
          <a:xfrm>
            <a:off x="838200" y="5070693"/>
            <a:ext cx="10232136" cy="923330"/>
          </a:xfrm>
          <a:prstGeom prst="rect">
            <a:avLst/>
          </a:prstGeom>
        </p:spPr>
        <p:txBody>
          <a:bodyPr wrap="square">
            <a:spAutoFit/>
          </a:bodyPr>
          <a:lstStyle/>
          <a:p>
            <a:pPr marL="285750" indent="-285750">
              <a:buFont typeface="Arial" panose="020B0604020202020204" pitchFamily="34" charset="0"/>
              <a:buChar char="•"/>
            </a:pPr>
            <a:r>
              <a:rPr lang="en-GB" dirty="0">
                <a:latin typeface="CMR10"/>
              </a:rPr>
              <a:t>It would be promising to train the model using a dataset with much more samples and extend the supporting element types. Also, the current work only applied on linear elasticity problems, it is worth applying  this method on more variety and more complex problems in the future.</a:t>
            </a:r>
            <a:endParaRPr lang="en-GB" dirty="0"/>
          </a:p>
        </p:txBody>
      </p:sp>
      <p:sp>
        <p:nvSpPr>
          <p:cNvPr id="4" name="TextBox 3">
            <a:extLst>
              <a:ext uri="{FF2B5EF4-FFF2-40B4-BE49-F238E27FC236}">
                <a16:creationId xmlns:a16="http://schemas.microsoft.com/office/drawing/2014/main" id="{40F4028D-FCEA-4F6B-9EC1-DB3406F9216C}"/>
              </a:ext>
            </a:extLst>
          </p:cNvPr>
          <p:cNvSpPr txBox="1"/>
          <p:nvPr/>
        </p:nvSpPr>
        <p:spPr>
          <a:xfrm>
            <a:off x="838200" y="1907577"/>
            <a:ext cx="9189267"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network is trained on small dataset with 5000 samples and the classification accuracy on unseen data can reach </a:t>
            </a:r>
            <a:r>
              <a:rPr lang="en-GB" b="1" dirty="0"/>
              <a:t>94.3%</a:t>
            </a:r>
            <a:r>
              <a:rPr lang="en-GB" dirty="0"/>
              <a:t> for 8-nodes hexahedron element and </a:t>
            </a:r>
            <a:r>
              <a:rPr lang="en-GB" b="1" dirty="0"/>
              <a:t>88.1%</a:t>
            </a:r>
            <a:r>
              <a:rPr lang="en-GB" dirty="0"/>
              <a:t> for 10-nodes tetrahedron element. </a:t>
            </a:r>
          </a:p>
          <a:p>
            <a:endParaRPr lang="en-GB" dirty="0"/>
          </a:p>
        </p:txBody>
      </p:sp>
      <p:sp>
        <p:nvSpPr>
          <p:cNvPr id="10" name="TextBox 9">
            <a:extLst>
              <a:ext uri="{FF2B5EF4-FFF2-40B4-BE49-F238E27FC236}">
                <a16:creationId xmlns:a16="http://schemas.microsoft.com/office/drawing/2014/main" id="{1EBEF0D0-7ED2-4F91-ADB9-9DBFDBDADC73}"/>
              </a:ext>
            </a:extLst>
          </p:cNvPr>
          <p:cNvSpPr txBox="1"/>
          <p:nvPr/>
        </p:nvSpPr>
        <p:spPr>
          <a:xfrm>
            <a:off x="838200" y="1538245"/>
            <a:ext cx="2061210" cy="369332"/>
          </a:xfrm>
          <a:prstGeom prst="rect">
            <a:avLst/>
          </a:prstGeom>
          <a:noFill/>
        </p:spPr>
        <p:txBody>
          <a:bodyPr wrap="square" rtlCol="0">
            <a:spAutoFit/>
          </a:bodyPr>
          <a:lstStyle/>
          <a:p>
            <a:r>
              <a:rPr lang="en-GB" b="1" dirty="0"/>
              <a:t>Conclusion</a:t>
            </a:r>
          </a:p>
        </p:txBody>
      </p:sp>
      <p:sp>
        <p:nvSpPr>
          <p:cNvPr id="11" name="TextBox 10">
            <a:extLst>
              <a:ext uri="{FF2B5EF4-FFF2-40B4-BE49-F238E27FC236}">
                <a16:creationId xmlns:a16="http://schemas.microsoft.com/office/drawing/2014/main" id="{D789FFFF-0479-46D1-BB99-1E0BFD665481}"/>
              </a:ext>
            </a:extLst>
          </p:cNvPr>
          <p:cNvSpPr txBox="1"/>
          <p:nvPr/>
        </p:nvSpPr>
        <p:spPr>
          <a:xfrm>
            <a:off x="838200" y="4640713"/>
            <a:ext cx="2061210" cy="369332"/>
          </a:xfrm>
          <a:prstGeom prst="rect">
            <a:avLst/>
          </a:prstGeom>
          <a:noFill/>
        </p:spPr>
        <p:txBody>
          <a:bodyPr wrap="square" rtlCol="0">
            <a:spAutoFit/>
          </a:bodyPr>
          <a:lstStyle/>
          <a:p>
            <a:r>
              <a:rPr lang="en-GB" b="1" dirty="0"/>
              <a:t>Future work</a:t>
            </a:r>
          </a:p>
        </p:txBody>
      </p:sp>
      <p:sp>
        <p:nvSpPr>
          <p:cNvPr id="12" name="TextBox 11">
            <a:extLst>
              <a:ext uri="{FF2B5EF4-FFF2-40B4-BE49-F238E27FC236}">
                <a16:creationId xmlns:a16="http://schemas.microsoft.com/office/drawing/2014/main" id="{518B652B-6261-4B90-A984-242B1874D756}"/>
              </a:ext>
            </a:extLst>
          </p:cNvPr>
          <p:cNvSpPr txBox="1"/>
          <p:nvPr/>
        </p:nvSpPr>
        <p:spPr>
          <a:xfrm>
            <a:off x="838200" y="3867858"/>
            <a:ext cx="9803758" cy="646331"/>
          </a:xfrm>
          <a:prstGeom prst="rect">
            <a:avLst/>
          </a:prstGeom>
          <a:noFill/>
        </p:spPr>
        <p:txBody>
          <a:bodyPr wrap="square" rtlCol="0">
            <a:spAutoFit/>
          </a:bodyPr>
          <a:lstStyle/>
          <a:p>
            <a:pPr marL="285750" indent="-285750">
              <a:buFont typeface="Arial" panose="020B0604020202020204" pitchFamily="34" charset="0"/>
              <a:buChar char="•"/>
            </a:pPr>
            <a:r>
              <a:rPr lang="en-GB" dirty="0"/>
              <a:t>The comparison results to original integration shows that the new smart integration </a:t>
            </a:r>
            <a:r>
              <a:rPr lang="en-GB" b="1" dirty="0"/>
              <a:t>improves the computational efficiency effectively </a:t>
            </a:r>
            <a:r>
              <a:rPr lang="en-GB" dirty="0"/>
              <a:t>while maintaining the accuracy</a:t>
            </a:r>
          </a:p>
        </p:txBody>
      </p:sp>
    </p:spTree>
    <p:extLst>
      <p:ext uri="{BB962C8B-B14F-4D97-AF65-F5344CB8AC3E}">
        <p14:creationId xmlns:p14="http://schemas.microsoft.com/office/powerpoint/2010/main" val="708384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p:nvPr/>
        </p:nvSpPr>
        <p:spPr>
          <a:xfrm>
            <a:off x="0" y="2510120"/>
            <a:ext cx="12192000" cy="16908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accent2">
                  <a:lumMod val="75000"/>
                </a:schemeClr>
              </a:solidFill>
              <a:highlight>
                <a:srgbClr val="FFFF00"/>
              </a:highlight>
              <a:latin typeface="Calibri"/>
              <a:ea typeface="Calibri"/>
              <a:cs typeface="Calibri"/>
              <a:sym typeface="Calibri"/>
            </a:endParaRPr>
          </a:p>
        </p:txBody>
      </p:sp>
      <p:sp>
        <p:nvSpPr>
          <p:cNvPr id="344" name="Google Shape;344;p35"/>
          <p:cNvSpPr txBox="1">
            <a:spLocks noGrp="1"/>
          </p:cNvSpPr>
          <p:nvPr>
            <p:ph type="title"/>
          </p:nvPr>
        </p:nvSpPr>
        <p:spPr>
          <a:xfrm>
            <a:off x="0" y="2692681"/>
            <a:ext cx="121920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Arial"/>
              <a:buNone/>
            </a:pPr>
            <a:r>
              <a:rPr lang="en-GB" dirty="0">
                <a:solidFill>
                  <a:schemeClr val="lt1"/>
                </a:solidFill>
                <a:latin typeface="Arial"/>
                <a:ea typeface="Arial"/>
                <a:cs typeface="Arial"/>
                <a:sym typeface="Arial"/>
              </a:rPr>
              <a:t>THANK YOU !</a:t>
            </a:r>
            <a:endParaRPr dirty="0"/>
          </a:p>
        </p:txBody>
      </p:sp>
      <p:sp>
        <p:nvSpPr>
          <p:cNvPr id="347" name="Google Shape;347;p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29</a:t>
            </a:fld>
            <a:endParaRPr/>
          </a:p>
        </p:txBody>
      </p:sp>
      <p:sp>
        <p:nvSpPr>
          <p:cNvPr id="8" name="Google Shape;120;p15">
            <a:extLst>
              <a:ext uri="{FF2B5EF4-FFF2-40B4-BE49-F238E27FC236}">
                <a16:creationId xmlns:a16="http://schemas.microsoft.com/office/drawing/2014/main" id="{3D57EB1C-5BA9-4565-A08E-895B0A421267}"/>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9" name="Google Shape;121;p15">
            <a:extLst>
              <a:ext uri="{FF2B5EF4-FFF2-40B4-BE49-F238E27FC236}">
                <a16:creationId xmlns:a16="http://schemas.microsoft.com/office/drawing/2014/main" id="{802210AC-2129-4C33-AEEB-0FAD4863DFE1}"/>
              </a:ext>
            </a:extLst>
          </p:cNvPr>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Tree>
    <p:extLst>
      <p:ext uri="{BB962C8B-B14F-4D97-AF65-F5344CB8AC3E}">
        <p14:creationId xmlns:p14="http://schemas.microsoft.com/office/powerpoint/2010/main" val="254483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GB" sz="4000" dirty="0">
                <a:latin typeface="+mn-lt"/>
                <a:ea typeface="Arial"/>
                <a:cs typeface="Arial"/>
                <a:sym typeface="Arial"/>
              </a:rPr>
              <a:t>In</a:t>
            </a:r>
            <a:r>
              <a:rPr lang="en-US" sz="4000" dirty="0" err="1">
                <a:latin typeface="+mn-lt"/>
                <a:ea typeface="Arial"/>
                <a:cs typeface="Arial"/>
                <a:sym typeface="Arial"/>
              </a:rPr>
              <a:t>t</a:t>
            </a:r>
            <a:r>
              <a:rPr lang="en-US" altLang="zh-CN" sz="4000" dirty="0" err="1">
                <a:latin typeface="+mn-lt"/>
                <a:ea typeface="Arial"/>
                <a:cs typeface="Arial"/>
                <a:sym typeface="Arial"/>
              </a:rPr>
              <a:t>roduction</a:t>
            </a:r>
            <a:endParaRPr sz="4000" dirty="0">
              <a:latin typeface="+mn-lt"/>
            </a:endParaRPr>
          </a:p>
        </p:txBody>
      </p:sp>
      <p:sp>
        <p:nvSpPr>
          <p:cNvPr id="99" name="Google Shape;99;p14"/>
          <p:cNvSpPr/>
          <p:nvPr/>
        </p:nvSpPr>
        <p:spPr>
          <a:xfrm>
            <a:off x="0" y="2"/>
            <a:ext cx="12192000" cy="365124"/>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02" name="Google Shape;10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03" name="Google Shape;10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a:t>
            </a:fld>
            <a:endParaRPr/>
          </a:p>
        </p:txBody>
      </p:sp>
      <p:sp>
        <p:nvSpPr>
          <p:cNvPr id="7" name="Google Shape;119;p15">
            <a:extLst>
              <a:ext uri="{FF2B5EF4-FFF2-40B4-BE49-F238E27FC236}">
                <a16:creationId xmlns:a16="http://schemas.microsoft.com/office/drawing/2014/main" id="{BA37958F-F373-4A52-A8CB-90E7F0800B69}"/>
              </a:ext>
            </a:extLst>
          </p:cNvPr>
          <p:cNvSpPr txBox="1">
            <a:spLocks/>
          </p:cNvSpPr>
          <p:nvPr/>
        </p:nvSpPr>
        <p:spPr>
          <a:xfrm>
            <a:off x="325965" y="1443308"/>
            <a:ext cx="7066280" cy="4351200"/>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2000" dirty="0">
                <a:ea typeface="Microsoft JhengHei" panose="020B0604030504040204" pitchFamily="34" charset="-120"/>
                <a:cs typeface="Arial" panose="020B0604020202020204" pitchFamily="34" charset="0"/>
              </a:rPr>
              <a:t>In computational solid mechanics field, finite element method (FEM) is commonly used. Due to the requirement of high fidelity simulation, </a:t>
            </a:r>
            <a:r>
              <a:rPr lang="en-GB" sz="2000" b="1" dirty="0">
                <a:ea typeface="Microsoft JhengHei" panose="020B0604030504040204" pitchFamily="34" charset="-120"/>
                <a:cs typeface="Arial" panose="020B0604020202020204" pitchFamily="34" charset="0"/>
              </a:rPr>
              <a:t>the size of the problems to be solved has been growing larger and larger as well as the computation cost.</a:t>
            </a:r>
          </a:p>
          <a:p>
            <a:pPr algn="just">
              <a:buClr>
                <a:schemeClr val="dk1"/>
              </a:buClr>
              <a:buSzPts val="2800"/>
            </a:pPr>
            <a:r>
              <a:rPr lang="en-GB" sz="2000" dirty="0">
                <a:ea typeface="Microsoft JhengHei" panose="020B0604030504040204" pitchFamily="34" charset="-120"/>
                <a:cs typeface="Arial"/>
                <a:sym typeface="Arial"/>
              </a:rPr>
              <a:t>Numerical integration </a:t>
            </a:r>
            <a:r>
              <a:rPr lang="en-US" altLang="zh-CN" sz="2000" dirty="0">
                <a:ea typeface="Microsoft JhengHei" panose="020B0604030504040204" pitchFamily="34" charset="-120"/>
                <a:cs typeface="Arial"/>
                <a:sym typeface="Arial"/>
              </a:rPr>
              <a:t>as an </a:t>
            </a:r>
            <a:r>
              <a:rPr lang="en-GB" altLang="zh-CN" sz="2000" dirty="0">
                <a:ea typeface="Microsoft JhengHei" panose="020B0604030504040204" pitchFamily="34" charset="-120"/>
                <a:cs typeface="Arial"/>
                <a:sym typeface="Arial"/>
              </a:rPr>
              <a:t>important part in FEM </a:t>
            </a:r>
            <a:r>
              <a:rPr lang="en-GB" sz="2000" dirty="0">
                <a:ea typeface="Microsoft JhengHei" panose="020B0604030504040204" pitchFamily="34" charset="-120"/>
                <a:cs typeface="Arial"/>
                <a:sym typeface="Arial"/>
              </a:rPr>
              <a:t>actually takes a large share of computation cost in FEM.</a:t>
            </a:r>
          </a:p>
          <a:p>
            <a:pPr algn="just">
              <a:buClr>
                <a:schemeClr val="dk1"/>
              </a:buClr>
              <a:buSzPts val="2800"/>
            </a:pPr>
            <a:r>
              <a:rPr lang="en-GB" sz="2000" dirty="0">
                <a:ea typeface="Microsoft JhengHei" panose="020B0604030504040204" pitchFamily="34" charset="-120"/>
                <a:cs typeface="Arial"/>
                <a:sym typeface="Arial"/>
              </a:rPr>
              <a:t>For elements with regular shape, it only requires a small number of integration points to reach the expected error tolerance. But for those with huge distortions, more integration points is required. </a:t>
            </a:r>
            <a:r>
              <a:rPr lang="en-GB" sz="2000" dirty="0"/>
              <a:t>In traditional FEM, the integration points were manually chosen and applied on each element, this would </a:t>
            </a:r>
            <a:r>
              <a:rPr lang="en-GB" altLang="zh-CN" sz="2000" dirty="0"/>
              <a:t>reduce the efficiency also </a:t>
            </a:r>
            <a:r>
              <a:rPr lang="en-GB" sz="2000" dirty="0"/>
              <a:t>cause the </a:t>
            </a:r>
            <a:r>
              <a:rPr lang="en-GB" altLang="zh-CN" sz="2000" dirty="0"/>
              <a:t>computation waste. </a:t>
            </a:r>
            <a:endParaRPr lang="en-GB" sz="2000" dirty="0">
              <a:latin typeface="Arial"/>
              <a:ea typeface="Arial"/>
              <a:cs typeface="Arial"/>
              <a:sym typeface="Arial"/>
            </a:endParaRPr>
          </a:p>
        </p:txBody>
      </p:sp>
      <p:pic>
        <p:nvPicPr>
          <p:cNvPr id="2" name="Picture 1">
            <a:extLst>
              <a:ext uri="{FF2B5EF4-FFF2-40B4-BE49-F238E27FC236}">
                <a16:creationId xmlns:a16="http://schemas.microsoft.com/office/drawing/2014/main" id="{90C40612-1384-4520-9626-2A63589F932A}"/>
              </a:ext>
            </a:extLst>
          </p:cNvPr>
          <p:cNvPicPr>
            <a:picLocks noChangeAspect="1"/>
          </p:cNvPicPr>
          <p:nvPr/>
        </p:nvPicPr>
        <p:blipFill>
          <a:blip r:embed="rId3"/>
          <a:stretch>
            <a:fillRect/>
          </a:stretch>
        </p:blipFill>
        <p:spPr>
          <a:xfrm>
            <a:off x="7833072" y="1725047"/>
            <a:ext cx="4032963" cy="2593588"/>
          </a:xfrm>
          <a:prstGeom prst="rect">
            <a:avLst/>
          </a:prstGeom>
        </p:spPr>
      </p:pic>
      <p:sp>
        <p:nvSpPr>
          <p:cNvPr id="3" name="TextBox 2">
            <a:extLst>
              <a:ext uri="{FF2B5EF4-FFF2-40B4-BE49-F238E27FC236}">
                <a16:creationId xmlns:a16="http://schemas.microsoft.com/office/drawing/2014/main" id="{E2A11B84-5B34-458A-ABCE-7A5129156C9C}"/>
              </a:ext>
            </a:extLst>
          </p:cNvPr>
          <p:cNvSpPr txBox="1"/>
          <p:nvPr/>
        </p:nvSpPr>
        <p:spPr>
          <a:xfrm>
            <a:off x="7701702" y="5794508"/>
            <a:ext cx="4560995" cy="430887"/>
          </a:xfrm>
          <a:prstGeom prst="rect">
            <a:avLst/>
          </a:prstGeom>
          <a:noFill/>
        </p:spPr>
        <p:txBody>
          <a:bodyPr wrap="square" rtlCol="0">
            <a:spAutoFit/>
          </a:bodyPr>
          <a:lstStyle/>
          <a:p>
            <a:r>
              <a:rPr lang="en-GB" sz="1100" dirty="0">
                <a:hlinkClick r:id="rId4"/>
              </a:rPr>
              <a:t>https://studentcommunity.ansys.com/thread/convergence-issues-highly-distorted-elements/</a:t>
            </a:r>
            <a:endParaRPr lang="en-GB" sz="11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p:nvPr/>
        </p:nvSpPr>
        <p:spPr>
          <a:xfrm>
            <a:off x="0" y="2510120"/>
            <a:ext cx="12192000" cy="16908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4" name="Google Shape;344;p35"/>
          <p:cNvSpPr txBox="1">
            <a:spLocks noGrp="1"/>
          </p:cNvSpPr>
          <p:nvPr>
            <p:ph type="title"/>
          </p:nvPr>
        </p:nvSpPr>
        <p:spPr>
          <a:xfrm>
            <a:off x="0" y="2692681"/>
            <a:ext cx="121920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Arial"/>
              <a:buNone/>
            </a:pPr>
            <a:r>
              <a:rPr lang="en-GB" dirty="0">
                <a:solidFill>
                  <a:schemeClr val="lt1"/>
                </a:solidFill>
                <a:latin typeface="Arial"/>
                <a:ea typeface="Arial"/>
                <a:cs typeface="Arial"/>
                <a:sym typeface="Arial"/>
              </a:rPr>
              <a:t>QUESTIONS</a:t>
            </a:r>
            <a:endParaRPr dirty="0"/>
          </a:p>
        </p:txBody>
      </p:sp>
      <p:sp>
        <p:nvSpPr>
          <p:cNvPr id="347" name="Google Shape;347;p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30</a:t>
            </a:fld>
            <a:endParaRPr/>
          </a:p>
        </p:txBody>
      </p:sp>
      <p:sp>
        <p:nvSpPr>
          <p:cNvPr id="8" name="Google Shape;120;p15">
            <a:extLst>
              <a:ext uri="{FF2B5EF4-FFF2-40B4-BE49-F238E27FC236}">
                <a16:creationId xmlns:a16="http://schemas.microsoft.com/office/drawing/2014/main" id="{3D57EB1C-5BA9-4565-A08E-895B0A421267}"/>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9" name="Google Shape;121;p15">
            <a:extLst>
              <a:ext uri="{FF2B5EF4-FFF2-40B4-BE49-F238E27FC236}">
                <a16:creationId xmlns:a16="http://schemas.microsoft.com/office/drawing/2014/main" id="{802210AC-2129-4C33-AEEB-0FAD4863DFE1}"/>
              </a:ext>
            </a:extLst>
          </p:cNvPr>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5"/>
          <p:cNvSpPr/>
          <p:nvPr/>
        </p:nvSpPr>
        <p:spPr>
          <a:xfrm>
            <a:off x="0" y="2"/>
            <a:ext cx="12192000" cy="3651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21" name="Google Shape;12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22" name="Google Shape;12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4</a:t>
            </a:fld>
            <a:endParaRPr/>
          </a:p>
        </p:txBody>
      </p:sp>
      <p:sp>
        <p:nvSpPr>
          <p:cNvPr id="3" name="Title 2">
            <a:extLst>
              <a:ext uri="{FF2B5EF4-FFF2-40B4-BE49-F238E27FC236}">
                <a16:creationId xmlns:a16="http://schemas.microsoft.com/office/drawing/2014/main" id="{C566C191-6EA6-4D8E-B750-D2F57EA26FA1}"/>
              </a:ext>
            </a:extLst>
          </p:cNvPr>
          <p:cNvSpPr>
            <a:spLocks noGrp="1"/>
          </p:cNvSpPr>
          <p:nvPr>
            <p:ph type="title"/>
          </p:nvPr>
        </p:nvSpPr>
        <p:spPr/>
        <p:txBody>
          <a:bodyPr/>
          <a:lstStyle/>
          <a:p>
            <a:r>
              <a:rPr lang="en-GB" dirty="0">
                <a:latin typeface="+mn-lt"/>
              </a:rPr>
              <a:t>Objective</a:t>
            </a:r>
          </a:p>
        </p:txBody>
      </p:sp>
      <p:sp>
        <p:nvSpPr>
          <p:cNvPr id="7" name="Google Shape;119;p15">
            <a:extLst>
              <a:ext uri="{FF2B5EF4-FFF2-40B4-BE49-F238E27FC236}">
                <a16:creationId xmlns:a16="http://schemas.microsoft.com/office/drawing/2014/main" id="{FCBCB013-5CB6-460E-A6D5-E51225ED839C}"/>
              </a:ext>
            </a:extLst>
          </p:cNvPr>
          <p:cNvSpPr txBox="1">
            <a:spLocks/>
          </p:cNvSpPr>
          <p:nvPr/>
        </p:nvSpPr>
        <p:spPr>
          <a:xfrm>
            <a:off x="838200" y="1892687"/>
            <a:ext cx="10416989" cy="4351200"/>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ea typeface="Microsoft JhengHei" panose="020B0604030504040204" pitchFamily="34" charset="-120"/>
                <a:cs typeface="Arial" panose="020B0604020202020204" pitchFamily="34" charset="0"/>
              </a:rPr>
              <a:t>Develop a </a:t>
            </a:r>
            <a:r>
              <a:rPr lang="en-GB" sz="2400" b="1" dirty="0">
                <a:ea typeface="Microsoft JhengHei" panose="020B0604030504040204" pitchFamily="34" charset="-120"/>
                <a:cs typeface="Arial" panose="020B0604020202020204" pitchFamily="34" charset="0"/>
              </a:rPr>
              <a:t>classifier </a:t>
            </a:r>
            <a:r>
              <a:rPr lang="en-GB" sz="2400" dirty="0">
                <a:ea typeface="Microsoft JhengHei" panose="020B0604030504040204" pitchFamily="34" charset="-120"/>
                <a:cs typeface="Arial" panose="020B0604020202020204" pitchFamily="34" charset="0"/>
              </a:rPr>
              <a:t>using </a:t>
            </a:r>
            <a:r>
              <a:rPr lang="en-GB" sz="2400" b="1" dirty="0">
                <a:ea typeface="Microsoft JhengHei" panose="020B0604030504040204" pitchFamily="34" charset="-120"/>
                <a:cs typeface="Arial" panose="020B0604020202020204" pitchFamily="34" charset="0"/>
              </a:rPr>
              <a:t>neural network</a:t>
            </a:r>
            <a:r>
              <a:rPr lang="en-GB" sz="2400" dirty="0">
                <a:ea typeface="Microsoft JhengHei" panose="020B0604030504040204" pitchFamily="34" charset="-120"/>
                <a:cs typeface="Arial" panose="020B0604020202020204" pitchFamily="34" charset="0"/>
              </a:rPr>
              <a:t>, the classifier can output the optimal number of integration points given a element shape</a:t>
            </a:r>
          </a:p>
          <a:p>
            <a:r>
              <a:rPr lang="en-GB" sz="2400" dirty="0">
                <a:ea typeface="Microsoft JhengHei" panose="020B0604030504040204" pitchFamily="34" charset="-120"/>
                <a:cs typeface="Arial" panose="020B0604020202020204" pitchFamily="34" charset="0"/>
              </a:rPr>
              <a:t>Develop </a:t>
            </a:r>
            <a:r>
              <a:rPr lang="en-GB" sz="2400" b="1" dirty="0">
                <a:ea typeface="Microsoft JhengHei" panose="020B0604030504040204" pitchFamily="34" charset="-120"/>
                <a:cs typeface="Arial" panose="020B0604020202020204" pitchFamily="34" charset="0"/>
              </a:rPr>
              <a:t>a new numerical integration method</a:t>
            </a:r>
            <a:r>
              <a:rPr lang="en-GB" sz="2400" dirty="0">
                <a:ea typeface="Microsoft JhengHei" panose="020B0604030504040204" pitchFamily="34" charset="-120"/>
                <a:cs typeface="Arial" panose="020B0604020202020204" pitchFamily="34" charset="0"/>
              </a:rPr>
              <a:t> supporting the neural network</a:t>
            </a:r>
          </a:p>
          <a:p>
            <a:r>
              <a:rPr lang="en-GB" sz="2400" dirty="0">
                <a:ea typeface="Microsoft JhengHei" panose="020B0604030504040204" pitchFamily="34" charset="-120"/>
                <a:cs typeface="Arial" panose="020B0604020202020204" pitchFamily="34" charset="0"/>
              </a:rPr>
              <a:t>Develop </a:t>
            </a:r>
            <a:r>
              <a:rPr lang="en-GB" sz="2400" b="1" dirty="0">
                <a:ea typeface="Microsoft JhengHei" panose="020B0604030504040204" pitchFamily="34" charset="-120"/>
                <a:cs typeface="Arial" panose="020B0604020202020204" pitchFamily="34" charset="0"/>
              </a:rPr>
              <a:t>a light Finite Element Method</a:t>
            </a:r>
            <a:r>
              <a:rPr lang="en-GB" sz="2400" dirty="0">
                <a:ea typeface="Microsoft JhengHei" panose="020B0604030504040204" pitchFamily="34" charset="-120"/>
                <a:cs typeface="Arial" panose="020B0604020202020204" pitchFamily="34" charset="0"/>
              </a:rPr>
              <a:t> package with the new smart numerical integration</a:t>
            </a:r>
          </a:p>
          <a:p>
            <a:r>
              <a:rPr lang="en-GB" sz="2400" dirty="0">
                <a:ea typeface="Microsoft JhengHei" panose="020B0604030504040204" pitchFamily="34" charset="-120"/>
                <a:cs typeface="Arial"/>
                <a:sym typeface="Arial"/>
              </a:rPr>
              <a:t>Generate proper </a:t>
            </a:r>
            <a:r>
              <a:rPr lang="en-GB" sz="2400" b="1" dirty="0">
                <a:ea typeface="Microsoft JhengHei" panose="020B0604030504040204" pitchFamily="34" charset="-120"/>
                <a:cs typeface="Arial"/>
                <a:sym typeface="Arial"/>
              </a:rPr>
              <a:t>dataset</a:t>
            </a:r>
            <a:r>
              <a:rPr lang="en-GB" sz="2400" dirty="0">
                <a:ea typeface="Microsoft JhengHei" panose="020B0604030504040204" pitchFamily="34" charset="-120"/>
                <a:cs typeface="Arial"/>
                <a:sym typeface="Arial"/>
              </a:rPr>
              <a:t> for neural network training and testing</a:t>
            </a:r>
          </a:p>
          <a:p>
            <a:endParaRPr lang="en-GB" sz="2400" dirty="0">
              <a:ea typeface="Microsoft JhengHei" panose="020B0604030504040204" pitchFamily="34" charset="-120"/>
              <a:cs typeface="Arial"/>
              <a:sym typeface="Arial"/>
            </a:endParaRPr>
          </a:p>
        </p:txBody>
      </p:sp>
    </p:spTree>
    <p:extLst>
      <p:ext uri="{BB962C8B-B14F-4D97-AF65-F5344CB8AC3E}">
        <p14:creationId xmlns:p14="http://schemas.microsoft.com/office/powerpoint/2010/main" val="222564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923675" y="354307"/>
            <a:ext cx="10291206" cy="985790"/>
          </a:xfrm>
          <a:prstGeom prst="rect">
            <a:avLst/>
          </a:prstGeom>
          <a:noFill/>
          <a:ln>
            <a:noFill/>
          </a:ln>
        </p:spPr>
        <p:txBody>
          <a:bodyPr spcFirstLastPara="1" wrap="square" lIns="91425" tIns="45700" rIns="91425" bIns="45700" anchor="ctr" anchorCtr="0">
            <a:noAutofit/>
          </a:bodyPr>
          <a:lstStyle/>
          <a:p>
            <a:pPr lvl="0">
              <a:spcBef>
                <a:spcPts val="0"/>
              </a:spcBef>
              <a:buClr>
                <a:schemeClr val="dk1"/>
              </a:buClr>
              <a:buSzPts val="4400"/>
            </a:pPr>
            <a:r>
              <a:rPr lang="en-GB" sz="4000" dirty="0">
                <a:latin typeface="Arial"/>
                <a:ea typeface="Arial"/>
                <a:cs typeface="Arial"/>
                <a:sym typeface="Arial"/>
              </a:rPr>
              <a:t>FEM Problem and Elements</a:t>
            </a:r>
            <a:r>
              <a:rPr lang="en-GB" dirty="0">
                <a:latin typeface="Arial"/>
                <a:ea typeface="Arial"/>
                <a:cs typeface="Arial"/>
                <a:sym typeface="Arial"/>
              </a:rPr>
              <a:t> </a:t>
            </a:r>
            <a:endParaRPr sz="4000" dirty="0"/>
          </a:p>
        </p:txBody>
      </p:sp>
      <p:sp>
        <p:nvSpPr>
          <p:cNvPr id="118" name="Google Shape;118;p15"/>
          <p:cNvSpPr/>
          <p:nvPr/>
        </p:nvSpPr>
        <p:spPr>
          <a:xfrm>
            <a:off x="0" y="2"/>
            <a:ext cx="12192000" cy="3651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21" name="Google Shape;12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22" name="Google Shape;12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5</a:t>
            </a:fld>
            <a:endParaRPr/>
          </a:p>
        </p:txBody>
      </p:sp>
      <p:pic>
        <p:nvPicPr>
          <p:cNvPr id="3" name="Picture 2" descr="A picture containing sky, outdoor, bird&#10;&#10;Description automatically generated">
            <a:extLst>
              <a:ext uri="{FF2B5EF4-FFF2-40B4-BE49-F238E27FC236}">
                <a16:creationId xmlns:a16="http://schemas.microsoft.com/office/drawing/2014/main" id="{F712AD60-99C6-4CFE-A4AD-35D7D208A4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3452" y="3961114"/>
            <a:ext cx="1660107" cy="1775238"/>
          </a:xfrm>
          <a:prstGeom prst="rect">
            <a:avLst/>
          </a:prstGeom>
        </p:spPr>
      </p:pic>
      <p:pic>
        <p:nvPicPr>
          <p:cNvPr id="5" name="Picture 4" descr="A picture containing sky, photo&#10;&#10;Description automatically generated">
            <a:extLst>
              <a:ext uri="{FF2B5EF4-FFF2-40B4-BE49-F238E27FC236}">
                <a16:creationId xmlns:a16="http://schemas.microsoft.com/office/drawing/2014/main" id="{50C9EAE8-7E8C-4FB5-8AC3-2C1D86FCB6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2683" y="3816378"/>
            <a:ext cx="2127548" cy="1905001"/>
          </a:xfrm>
          <a:prstGeom prst="rect">
            <a:avLst/>
          </a:prstGeom>
        </p:spPr>
      </p:pic>
      <p:pic>
        <p:nvPicPr>
          <p:cNvPr id="7" name="Picture 6" descr="A picture containing sky, photo, hanging, table&#10;&#10;Description automatically generated">
            <a:extLst>
              <a:ext uri="{FF2B5EF4-FFF2-40B4-BE49-F238E27FC236}">
                <a16:creationId xmlns:a16="http://schemas.microsoft.com/office/drawing/2014/main" id="{61C0927B-F3AF-4B08-81A7-E30958A9A2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1769" y="4111057"/>
            <a:ext cx="1660107" cy="1460895"/>
          </a:xfrm>
          <a:prstGeom prst="rect">
            <a:avLst/>
          </a:prstGeom>
        </p:spPr>
      </p:pic>
      <p:sp>
        <p:nvSpPr>
          <p:cNvPr id="2" name="TextBox 1">
            <a:extLst>
              <a:ext uri="{FF2B5EF4-FFF2-40B4-BE49-F238E27FC236}">
                <a16:creationId xmlns:a16="http://schemas.microsoft.com/office/drawing/2014/main" id="{0C3F4775-C773-44BB-9DDE-07505D7921AF}"/>
              </a:ext>
            </a:extLst>
          </p:cNvPr>
          <p:cNvSpPr txBox="1"/>
          <p:nvPr/>
        </p:nvSpPr>
        <p:spPr>
          <a:xfrm>
            <a:off x="1596346" y="3185280"/>
            <a:ext cx="2980232" cy="400110"/>
          </a:xfrm>
          <a:prstGeom prst="rect">
            <a:avLst/>
          </a:prstGeom>
          <a:noFill/>
        </p:spPr>
        <p:txBody>
          <a:bodyPr wrap="square" rtlCol="0">
            <a:spAutoFit/>
          </a:bodyPr>
          <a:lstStyle/>
          <a:p>
            <a:r>
              <a:rPr lang="en-GB" sz="2000" dirty="0"/>
              <a:t>8-node hexahedron:</a:t>
            </a:r>
          </a:p>
        </p:txBody>
      </p:sp>
      <p:sp>
        <p:nvSpPr>
          <p:cNvPr id="13" name="TextBox 12">
            <a:extLst>
              <a:ext uri="{FF2B5EF4-FFF2-40B4-BE49-F238E27FC236}">
                <a16:creationId xmlns:a16="http://schemas.microsoft.com/office/drawing/2014/main" id="{7656E9A8-2012-45AE-BAB7-DF7DDD795458}"/>
              </a:ext>
            </a:extLst>
          </p:cNvPr>
          <p:cNvSpPr txBox="1"/>
          <p:nvPr/>
        </p:nvSpPr>
        <p:spPr>
          <a:xfrm>
            <a:off x="4789880" y="3208692"/>
            <a:ext cx="2980232" cy="400110"/>
          </a:xfrm>
          <a:prstGeom prst="rect">
            <a:avLst/>
          </a:prstGeom>
          <a:noFill/>
        </p:spPr>
        <p:txBody>
          <a:bodyPr wrap="square" rtlCol="0">
            <a:spAutoFit/>
          </a:bodyPr>
          <a:lstStyle/>
          <a:p>
            <a:r>
              <a:rPr lang="en-GB" sz="2000" dirty="0"/>
              <a:t>4-node tetrahedron(CST):</a:t>
            </a:r>
          </a:p>
        </p:txBody>
      </p:sp>
      <p:sp>
        <p:nvSpPr>
          <p:cNvPr id="15" name="TextBox 14">
            <a:extLst>
              <a:ext uri="{FF2B5EF4-FFF2-40B4-BE49-F238E27FC236}">
                <a16:creationId xmlns:a16="http://schemas.microsoft.com/office/drawing/2014/main" id="{5DB8521D-6303-4E69-BD79-0695ADF5D971}"/>
              </a:ext>
            </a:extLst>
          </p:cNvPr>
          <p:cNvSpPr txBox="1"/>
          <p:nvPr/>
        </p:nvSpPr>
        <p:spPr>
          <a:xfrm>
            <a:off x="8230851" y="3212399"/>
            <a:ext cx="2980232" cy="400110"/>
          </a:xfrm>
          <a:prstGeom prst="rect">
            <a:avLst/>
          </a:prstGeom>
          <a:noFill/>
        </p:spPr>
        <p:txBody>
          <a:bodyPr wrap="square" rtlCol="0">
            <a:spAutoFit/>
          </a:bodyPr>
          <a:lstStyle/>
          <a:p>
            <a:r>
              <a:rPr lang="en-GB" sz="2000" dirty="0"/>
              <a:t>10-node tetrahedron:</a:t>
            </a:r>
          </a:p>
        </p:txBody>
      </p:sp>
      <p:pic>
        <p:nvPicPr>
          <p:cNvPr id="21" name="Picture 20" descr="A close up of a clock&#10;&#10;Description automatically generated">
            <a:extLst>
              <a:ext uri="{FF2B5EF4-FFF2-40B4-BE49-F238E27FC236}">
                <a16:creationId xmlns:a16="http://schemas.microsoft.com/office/drawing/2014/main" id="{1511849A-A43C-415A-9809-0354731B0D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5873" y="1933976"/>
            <a:ext cx="4606810" cy="939252"/>
          </a:xfrm>
          <a:prstGeom prst="rect">
            <a:avLst/>
          </a:prstGeom>
        </p:spPr>
      </p:pic>
      <p:sp>
        <p:nvSpPr>
          <p:cNvPr id="16" name="TextBox 15">
            <a:extLst>
              <a:ext uri="{FF2B5EF4-FFF2-40B4-BE49-F238E27FC236}">
                <a16:creationId xmlns:a16="http://schemas.microsoft.com/office/drawing/2014/main" id="{C4AE946F-0E84-4B7B-9A6A-39542077D439}"/>
              </a:ext>
            </a:extLst>
          </p:cNvPr>
          <p:cNvSpPr txBox="1"/>
          <p:nvPr/>
        </p:nvSpPr>
        <p:spPr>
          <a:xfrm>
            <a:off x="3787070" y="1407783"/>
            <a:ext cx="4985852" cy="400110"/>
          </a:xfrm>
          <a:prstGeom prst="rect">
            <a:avLst/>
          </a:prstGeom>
          <a:noFill/>
        </p:spPr>
        <p:txBody>
          <a:bodyPr wrap="square" rtlCol="0">
            <a:spAutoFit/>
          </a:bodyPr>
          <a:lstStyle/>
          <a:p>
            <a:r>
              <a:rPr lang="en-GB" sz="2000" dirty="0"/>
              <a:t>Stiffness matrix in linear elasticity problem:</a:t>
            </a:r>
          </a:p>
        </p:txBody>
      </p:sp>
    </p:spTree>
    <p:extLst>
      <p:ext uri="{BB962C8B-B14F-4D97-AF65-F5344CB8AC3E}">
        <p14:creationId xmlns:p14="http://schemas.microsoft.com/office/powerpoint/2010/main" val="2083430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549306" y="365125"/>
            <a:ext cx="11093388" cy="1325700"/>
          </a:xfrm>
          <a:prstGeom prst="rect">
            <a:avLst/>
          </a:prstGeom>
          <a:noFill/>
          <a:ln>
            <a:noFill/>
          </a:ln>
        </p:spPr>
        <p:txBody>
          <a:bodyPr spcFirstLastPara="1" wrap="square" lIns="91425" tIns="45700" rIns="91425" bIns="45700" anchor="ctr" anchorCtr="0">
            <a:noAutofit/>
          </a:bodyPr>
          <a:lstStyle/>
          <a:p>
            <a:r>
              <a:rPr lang="en-GB" dirty="0">
                <a:latin typeface="Arial"/>
                <a:ea typeface="Arial"/>
                <a:cs typeface="Arial"/>
                <a:sym typeface="Arial"/>
              </a:rPr>
              <a:t>S</a:t>
            </a:r>
            <a:r>
              <a:rPr lang="en-US" altLang="zh-CN" dirty="0" err="1">
                <a:latin typeface="Arial"/>
                <a:ea typeface="Arial"/>
                <a:cs typeface="Arial"/>
                <a:sym typeface="Arial"/>
              </a:rPr>
              <a:t>oftware</a:t>
            </a:r>
            <a:r>
              <a:rPr lang="en-US" altLang="zh-CN" dirty="0">
                <a:latin typeface="Arial"/>
                <a:ea typeface="Arial"/>
                <a:cs typeface="Arial"/>
                <a:sym typeface="Arial"/>
              </a:rPr>
              <a:t> </a:t>
            </a:r>
            <a:r>
              <a:rPr lang="en-GB" sz="4000" dirty="0">
                <a:latin typeface="Arial"/>
                <a:ea typeface="Arial"/>
                <a:cs typeface="Arial"/>
                <a:sym typeface="Arial"/>
              </a:rPr>
              <a:t>Architecture</a:t>
            </a:r>
            <a:br>
              <a:rPr lang="en-GB" dirty="0">
                <a:latin typeface="Arial"/>
                <a:ea typeface="Arial"/>
                <a:cs typeface="Arial"/>
                <a:sym typeface="Arial"/>
              </a:rPr>
            </a:br>
            <a:r>
              <a:rPr lang="en-GB" sz="1800" dirty="0">
                <a:latin typeface="Arial"/>
                <a:ea typeface="Arial"/>
                <a:cs typeface="Arial"/>
                <a:sym typeface="Arial"/>
              </a:rPr>
              <a:t>  </a:t>
            </a:r>
            <a:br>
              <a:rPr lang="en-GB" dirty="0">
                <a:latin typeface="Arial"/>
                <a:ea typeface="Arial"/>
                <a:cs typeface="Arial"/>
                <a:sym typeface="Arial"/>
              </a:rPr>
            </a:br>
            <a:r>
              <a:rPr lang="en-GB" sz="1800" dirty="0"/>
              <a:t>a smart FEM platform which combined machine learning techniques </a:t>
            </a:r>
            <a:r>
              <a:rPr lang="en-US" altLang="zh-CN" sz="1800" dirty="0"/>
              <a:t>with integration</a:t>
            </a:r>
            <a:endParaRPr sz="2000" dirty="0"/>
          </a:p>
        </p:txBody>
      </p:sp>
      <p:sp>
        <p:nvSpPr>
          <p:cNvPr id="118" name="Google Shape;118;p15"/>
          <p:cNvSpPr/>
          <p:nvPr/>
        </p:nvSpPr>
        <p:spPr>
          <a:xfrm>
            <a:off x="0" y="2"/>
            <a:ext cx="12192000" cy="3651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21" name="Google Shape;12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22" name="Google Shape;12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6</a:t>
            </a:fld>
            <a:endParaRPr/>
          </a:p>
        </p:txBody>
      </p:sp>
      <p:pic>
        <p:nvPicPr>
          <p:cNvPr id="3" name="Picture 2" descr="A screenshot of a social media post&#10;&#10;Description automatically generated">
            <a:extLst>
              <a:ext uri="{FF2B5EF4-FFF2-40B4-BE49-F238E27FC236}">
                <a16:creationId xmlns:a16="http://schemas.microsoft.com/office/drawing/2014/main" id="{17B9020C-6CA4-4D9D-A5DC-ECCED0CB8D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8045" y="1690825"/>
            <a:ext cx="6934199" cy="4030992"/>
          </a:xfrm>
          <a:prstGeom prst="rect">
            <a:avLst/>
          </a:prstGeom>
        </p:spPr>
      </p:pic>
      <p:sp>
        <p:nvSpPr>
          <p:cNvPr id="2" name="TextBox 1">
            <a:extLst>
              <a:ext uri="{FF2B5EF4-FFF2-40B4-BE49-F238E27FC236}">
                <a16:creationId xmlns:a16="http://schemas.microsoft.com/office/drawing/2014/main" id="{4B1D9330-C826-494B-AF91-4677F355BDEC}"/>
              </a:ext>
            </a:extLst>
          </p:cNvPr>
          <p:cNvSpPr txBox="1"/>
          <p:nvPr/>
        </p:nvSpPr>
        <p:spPr>
          <a:xfrm>
            <a:off x="6800850" y="5900584"/>
            <a:ext cx="3619500" cy="276999"/>
          </a:xfrm>
          <a:prstGeom prst="rect">
            <a:avLst/>
          </a:prstGeom>
          <a:noFill/>
        </p:spPr>
        <p:txBody>
          <a:bodyPr wrap="square" rtlCol="0">
            <a:spAutoFit/>
          </a:bodyPr>
          <a:lstStyle/>
          <a:p>
            <a:r>
              <a:rPr lang="en-GB" sz="1200" dirty="0">
                <a:latin typeface="Arial"/>
                <a:cs typeface="Arial"/>
                <a:sym typeface="Arial"/>
              </a:rPr>
              <a:t>Multiple-Multivariate-Multidimensional Integration</a:t>
            </a:r>
            <a:endParaRPr lang="en-GB" sz="1200" dirty="0"/>
          </a:p>
        </p:txBody>
      </p:sp>
      <p:cxnSp>
        <p:nvCxnSpPr>
          <p:cNvPr id="6" name="Straight Arrow Connector 5">
            <a:extLst>
              <a:ext uri="{FF2B5EF4-FFF2-40B4-BE49-F238E27FC236}">
                <a16:creationId xmlns:a16="http://schemas.microsoft.com/office/drawing/2014/main" id="{F88AF0E6-B071-495D-8780-E033DBA3C57E}"/>
              </a:ext>
            </a:extLst>
          </p:cNvPr>
          <p:cNvCxnSpPr>
            <a:cxnSpLocks/>
          </p:cNvCxnSpPr>
          <p:nvPr/>
        </p:nvCxnSpPr>
        <p:spPr>
          <a:xfrm flipV="1">
            <a:off x="8595360" y="5631150"/>
            <a:ext cx="0" cy="269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163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p:nvPr/>
        </p:nvSpPr>
        <p:spPr>
          <a:xfrm>
            <a:off x="0" y="2510120"/>
            <a:ext cx="12192000" cy="16908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4" name="Google Shape;344;p35"/>
          <p:cNvSpPr txBox="1">
            <a:spLocks noGrp="1"/>
          </p:cNvSpPr>
          <p:nvPr>
            <p:ph type="title"/>
          </p:nvPr>
        </p:nvSpPr>
        <p:spPr>
          <a:xfrm>
            <a:off x="0" y="2692681"/>
            <a:ext cx="12192000" cy="1325700"/>
          </a:xfrm>
          <a:prstGeom prst="rect">
            <a:avLst/>
          </a:prstGeom>
          <a:noFill/>
          <a:ln>
            <a:noFill/>
          </a:ln>
        </p:spPr>
        <p:txBody>
          <a:bodyPr spcFirstLastPara="1" wrap="square" lIns="91425" tIns="45700" rIns="91425" bIns="45700" anchor="ctr" anchorCtr="0">
            <a:noAutofit/>
          </a:bodyPr>
          <a:lstStyle/>
          <a:p>
            <a:pPr lvl="0" algn="ctr">
              <a:spcBef>
                <a:spcPts val="0"/>
              </a:spcBef>
              <a:buClr>
                <a:schemeClr val="lt1"/>
              </a:buClr>
              <a:buSzPts val="4400"/>
            </a:pPr>
            <a:r>
              <a:rPr lang="en-GB" sz="4000" dirty="0">
                <a:solidFill>
                  <a:schemeClr val="lt1"/>
                </a:solidFill>
                <a:latin typeface="Arial"/>
                <a:cs typeface="Arial"/>
                <a:sym typeface="Arial"/>
              </a:rPr>
              <a:t>Multiple-Multivariate-Multidimensional Integration</a:t>
            </a:r>
            <a:endParaRPr lang="en-GB" sz="4000" dirty="0"/>
          </a:p>
        </p:txBody>
      </p:sp>
      <p:sp>
        <p:nvSpPr>
          <p:cNvPr id="347" name="Google Shape;347;p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7</a:t>
            </a:fld>
            <a:endParaRPr/>
          </a:p>
        </p:txBody>
      </p:sp>
      <p:sp>
        <p:nvSpPr>
          <p:cNvPr id="8" name="Google Shape;120;p15">
            <a:extLst>
              <a:ext uri="{FF2B5EF4-FFF2-40B4-BE49-F238E27FC236}">
                <a16:creationId xmlns:a16="http://schemas.microsoft.com/office/drawing/2014/main" id="{3D57EB1C-5BA9-4565-A08E-895B0A421267}"/>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9" name="Google Shape;121;p15">
            <a:extLst>
              <a:ext uri="{FF2B5EF4-FFF2-40B4-BE49-F238E27FC236}">
                <a16:creationId xmlns:a16="http://schemas.microsoft.com/office/drawing/2014/main" id="{802210AC-2129-4C33-AEEB-0FAD4863DFE1}"/>
              </a:ext>
            </a:extLst>
          </p:cNvPr>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Tree>
    <p:extLst>
      <p:ext uri="{BB962C8B-B14F-4D97-AF65-F5344CB8AC3E}">
        <p14:creationId xmlns:p14="http://schemas.microsoft.com/office/powerpoint/2010/main" val="1295461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5"/>
          <p:cNvSpPr/>
          <p:nvPr/>
        </p:nvSpPr>
        <p:spPr>
          <a:xfrm>
            <a:off x="0" y="2"/>
            <a:ext cx="12192000" cy="3651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21" name="Google Shape;12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22" name="Google Shape;12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8</a:t>
            </a:fld>
            <a:endParaRPr/>
          </a:p>
        </p:txBody>
      </p:sp>
      <p:pic>
        <p:nvPicPr>
          <p:cNvPr id="6" name="Picture 5" descr="A screenshot of a cell phone&#10;&#10;Description automatically generated">
            <a:extLst>
              <a:ext uri="{FF2B5EF4-FFF2-40B4-BE49-F238E27FC236}">
                <a16:creationId xmlns:a16="http://schemas.microsoft.com/office/drawing/2014/main" id="{15439203-FDDD-4A27-A124-CB908CA15878}"/>
              </a:ext>
            </a:extLst>
          </p:cNvPr>
          <p:cNvPicPr>
            <a:picLocks noChangeAspect="1"/>
          </p:cNvPicPr>
          <p:nvPr/>
        </p:nvPicPr>
        <p:blipFill rotWithShape="1">
          <a:blip r:embed="rId3">
            <a:extLst>
              <a:ext uri="{28A0092B-C50C-407E-A947-70E740481C1C}">
                <a14:useLocalDpi xmlns:a14="http://schemas.microsoft.com/office/drawing/2010/main" val="0"/>
              </a:ext>
            </a:extLst>
          </a:blip>
          <a:srcRect l="890" t="6472"/>
          <a:stretch/>
        </p:blipFill>
        <p:spPr>
          <a:xfrm>
            <a:off x="958583" y="3658987"/>
            <a:ext cx="9684423" cy="1962859"/>
          </a:xfrm>
          <a:prstGeom prst="rect">
            <a:avLst/>
          </a:prstGeom>
        </p:spPr>
      </p:pic>
      <p:pic>
        <p:nvPicPr>
          <p:cNvPr id="14" name="Picture 13" descr="A close up of a screen&#10;&#10;Description automatically generated">
            <a:extLst>
              <a:ext uri="{FF2B5EF4-FFF2-40B4-BE49-F238E27FC236}">
                <a16:creationId xmlns:a16="http://schemas.microsoft.com/office/drawing/2014/main" id="{DB82E74E-1E88-4F91-9D7D-AB7799C54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1571" y="2089529"/>
            <a:ext cx="5178449" cy="1026664"/>
          </a:xfrm>
          <a:prstGeom prst="rect">
            <a:avLst/>
          </a:prstGeom>
        </p:spPr>
      </p:pic>
      <p:sp>
        <p:nvSpPr>
          <p:cNvPr id="8" name="Rectangle 7">
            <a:extLst>
              <a:ext uri="{FF2B5EF4-FFF2-40B4-BE49-F238E27FC236}">
                <a16:creationId xmlns:a16="http://schemas.microsoft.com/office/drawing/2014/main" id="{83DBD2F2-8CEB-4048-A04D-120591B6E37E}"/>
              </a:ext>
            </a:extLst>
          </p:cNvPr>
          <p:cNvSpPr/>
          <p:nvPr/>
        </p:nvSpPr>
        <p:spPr>
          <a:xfrm>
            <a:off x="4853639" y="1721533"/>
            <a:ext cx="2492990" cy="369332"/>
          </a:xfrm>
          <a:prstGeom prst="rect">
            <a:avLst/>
          </a:prstGeom>
        </p:spPr>
        <p:txBody>
          <a:bodyPr wrap="none">
            <a:spAutoFit/>
          </a:bodyPr>
          <a:lstStyle/>
          <a:p>
            <a:pPr>
              <a:spcBef>
                <a:spcPts val="0"/>
              </a:spcBef>
              <a:buClr>
                <a:schemeClr val="dk1"/>
              </a:buClr>
              <a:buSzPts val="4400"/>
            </a:pPr>
            <a:r>
              <a:rPr lang="en-GB" dirty="0">
                <a:latin typeface="Times New Roman" panose="02020603050405020304" pitchFamily="18" charset="0"/>
                <a:cs typeface="Times New Roman" panose="02020603050405020304" pitchFamily="18" charset="0"/>
              </a:rPr>
              <a:t>3D Gaussian integration:</a:t>
            </a:r>
          </a:p>
        </p:txBody>
      </p:sp>
      <p:cxnSp>
        <p:nvCxnSpPr>
          <p:cNvPr id="3" name="Straight Arrow Connector 2">
            <a:extLst>
              <a:ext uri="{FF2B5EF4-FFF2-40B4-BE49-F238E27FC236}">
                <a16:creationId xmlns:a16="http://schemas.microsoft.com/office/drawing/2014/main" id="{4A34579E-4DF3-4E8F-BC1C-20CAC781989F}"/>
              </a:ext>
            </a:extLst>
          </p:cNvPr>
          <p:cNvCxnSpPr/>
          <p:nvPr/>
        </p:nvCxnSpPr>
        <p:spPr>
          <a:xfrm flipH="1" flipV="1">
            <a:off x="4216400" y="3017520"/>
            <a:ext cx="4765040" cy="751840"/>
          </a:xfrm>
          <a:prstGeom prst="straightConnector1">
            <a:avLst/>
          </a:prstGeom>
          <a:ln w="19050">
            <a:solidFill>
              <a:schemeClr val="accent1">
                <a:lumMod val="75000"/>
                <a:alpha val="69804"/>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1B36CEC-319D-434C-9D7F-5712B91C9616}"/>
              </a:ext>
            </a:extLst>
          </p:cNvPr>
          <p:cNvCxnSpPr>
            <a:cxnSpLocks/>
          </p:cNvCxnSpPr>
          <p:nvPr/>
        </p:nvCxnSpPr>
        <p:spPr>
          <a:xfrm flipV="1">
            <a:off x="7546848" y="2812353"/>
            <a:ext cx="0" cy="1007872"/>
          </a:xfrm>
          <a:prstGeom prst="straightConnector1">
            <a:avLst/>
          </a:prstGeom>
          <a:ln w="19050">
            <a:solidFill>
              <a:schemeClr val="accent4">
                <a:lumMod val="60000"/>
                <a:lumOff val="40000"/>
                <a:alpha val="69804"/>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26BDCEA-9E53-42B3-A611-0F3E1DBBEA75}"/>
              </a:ext>
            </a:extLst>
          </p:cNvPr>
          <p:cNvCxnSpPr>
            <a:cxnSpLocks/>
          </p:cNvCxnSpPr>
          <p:nvPr/>
        </p:nvCxnSpPr>
        <p:spPr>
          <a:xfrm flipV="1">
            <a:off x="4038600" y="2919984"/>
            <a:ext cx="3044952" cy="920496"/>
          </a:xfrm>
          <a:prstGeom prst="straightConnector1">
            <a:avLst/>
          </a:prstGeom>
          <a:ln w="19050">
            <a:solidFill>
              <a:srgbClr val="C55A11">
                <a:alpha val="69804"/>
              </a:srgb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68CCE5D-F4C2-400A-BE2B-13B0D069E215}"/>
              </a:ext>
            </a:extLst>
          </p:cNvPr>
          <p:cNvSpPr/>
          <p:nvPr/>
        </p:nvSpPr>
        <p:spPr>
          <a:xfrm>
            <a:off x="7083552" y="2383286"/>
            <a:ext cx="926592" cy="489712"/>
          </a:xfrm>
          <a:prstGeom prst="rect">
            <a:avLst/>
          </a:prstGeom>
          <a:noFill/>
          <a:ln w="28575">
            <a:solidFill>
              <a:srgbClr val="C55A11">
                <a:alpha val="6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37EE4218-86DA-47C6-8EAE-7DE0CF021BCF}"/>
              </a:ext>
            </a:extLst>
          </p:cNvPr>
          <p:cNvSpPr/>
          <p:nvPr/>
        </p:nvSpPr>
        <p:spPr>
          <a:xfrm>
            <a:off x="2884163" y="3861675"/>
            <a:ext cx="2017017" cy="489712"/>
          </a:xfrm>
          <a:prstGeom prst="rect">
            <a:avLst/>
          </a:prstGeom>
          <a:noFill/>
          <a:ln w="28575">
            <a:solidFill>
              <a:srgbClr val="C55A11">
                <a:alpha val="6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4C8C45A3-CD83-4BDB-8AE5-83CA4BD0392B}"/>
              </a:ext>
            </a:extLst>
          </p:cNvPr>
          <p:cNvSpPr/>
          <p:nvPr/>
        </p:nvSpPr>
        <p:spPr>
          <a:xfrm>
            <a:off x="8302934" y="3865796"/>
            <a:ext cx="1720576" cy="489712"/>
          </a:xfrm>
          <a:prstGeom prst="rect">
            <a:avLst/>
          </a:prstGeom>
          <a:noFill/>
          <a:ln w="28575">
            <a:solidFill>
              <a:schemeClr val="accent1">
                <a:lumMod val="75000"/>
                <a:alpha val="69804"/>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A814D5A9-3E36-4F19-B487-30B3BF38E7DB}"/>
              </a:ext>
            </a:extLst>
          </p:cNvPr>
          <p:cNvSpPr/>
          <p:nvPr/>
        </p:nvSpPr>
        <p:spPr>
          <a:xfrm>
            <a:off x="6748272" y="3862889"/>
            <a:ext cx="1411224" cy="489712"/>
          </a:xfrm>
          <a:prstGeom prst="rect">
            <a:avLst/>
          </a:prstGeom>
          <a:noFill/>
          <a:ln w="28575">
            <a:solidFill>
              <a:schemeClr val="accent4">
                <a:lumMod val="60000"/>
                <a:lumOff val="40000"/>
                <a:alpha val="69804"/>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E94C880F-C040-4CF9-AEE1-C65895090385}"/>
              </a:ext>
            </a:extLst>
          </p:cNvPr>
          <p:cNvSpPr/>
          <p:nvPr/>
        </p:nvSpPr>
        <p:spPr>
          <a:xfrm>
            <a:off x="7338357" y="2491676"/>
            <a:ext cx="578817" cy="302389"/>
          </a:xfrm>
          <a:prstGeom prst="rect">
            <a:avLst/>
          </a:prstGeom>
          <a:noFill/>
          <a:ln w="28575">
            <a:solidFill>
              <a:schemeClr val="accent4">
                <a:lumMod val="60000"/>
                <a:lumOff val="40000"/>
                <a:alpha val="69804"/>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CD39BA16-D8BE-431A-830B-17ED6D1DBEE0}"/>
              </a:ext>
            </a:extLst>
          </p:cNvPr>
          <p:cNvSpPr/>
          <p:nvPr/>
        </p:nvSpPr>
        <p:spPr>
          <a:xfrm>
            <a:off x="3480814" y="2332292"/>
            <a:ext cx="853438" cy="614108"/>
          </a:xfrm>
          <a:prstGeom prst="rect">
            <a:avLst/>
          </a:prstGeom>
          <a:noFill/>
          <a:ln w="28575">
            <a:solidFill>
              <a:schemeClr val="accent1">
                <a:lumMod val="75000"/>
                <a:alpha val="69804"/>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0AE2F950-439A-43E7-B313-FE4C7908E2F2}"/>
              </a:ext>
            </a:extLst>
          </p:cNvPr>
          <p:cNvSpPr/>
          <p:nvPr/>
        </p:nvSpPr>
        <p:spPr>
          <a:xfrm>
            <a:off x="3730111" y="4640417"/>
            <a:ext cx="325120" cy="205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descr="A close up of an object&#10;&#10;Description automatically generated">
            <a:extLst>
              <a:ext uri="{FF2B5EF4-FFF2-40B4-BE49-F238E27FC236}">
                <a16:creationId xmlns:a16="http://schemas.microsoft.com/office/drawing/2014/main" id="{55166696-2443-43A3-A609-50391B6BE25B}"/>
              </a:ext>
            </a:extLst>
          </p:cNvPr>
          <p:cNvPicPr>
            <a:picLocks noChangeAspect="1"/>
          </p:cNvPicPr>
          <p:nvPr/>
        </p:nvPicPr>
        <p:blipFill rotWithShape="1">
          <a:blip r:embed="rId5">
            <a:extLst>
              <a:ext uri="{28A0092B-C50C-407E-A947-70E740481C1C}">
                <a14:useLocalDpi xmlns:a14="http://schemas.microsoft.com/office/drawing/2010/main" val="0"/>
              </a:ext>
            </a:extLst>
          </a:blip>
          <a:srcRect l="3666" t="18510" r="26361" b="19016"/>
          <a:stretch/>
        </p:blipFill>
        <p:spPr>
          <a:xfrm>
            <a:off x="3840479" y="4684628"/>
            <a:ext cx="147821" cy="136777"/>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7EC9FF3-EF71-4B64-AFFF-7CF617E4F490}"/>
                  </a:ext>
                </a:extLst>
              </p:cNvPr>
              <p:cNvSpPr txBox="1"/>
              <p:nvPr/>
            </p:nvSpPr>
            <p:spPr>
              <a:xfrm>
                <a:off x="8354217" y="2517066"/>
                <a:ext cx="12917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smtClean="0">
                          <a:latin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𝑅</m:t>
                          </m:r>
                        </m:e>
                        <m:sup>
                          <m:r>
                            <a:rPr lang="en-GB" b="0" i="1" smtClean="0">
                              <a:latin typeface="Cambria Math" panose="02040503050406030204" pitchFamily="18" charset="0"/>
                              <a:ea typeface="Cambria Math" panose="02040503050406030204" pitchFamily="18" charset="0"/>
                            </a:rPr>
                            <m:t>𝑁</m:t>
                          </m:r>
                        </m:sup>
                      </m:sSup>
                      <m:r>
                        <a:rPr lang="en-GB"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𝑅</m:t>
                          </m:r>
                        </m:e>
                        <m:sup>
                          <m:r>
                            <a:rPr lang="en-GB" b="0" i="1" smtClean="0">
                              <a:latin typeface="Cambria Math" panose="02040503050406030204" pitchFamily="18" charset="0"/>
                              <a:ea typeface="Cambria Math" panose="02040503050406030204" pitchFamily="18" charset="0"/>
                            </a:rPr>
                            <m:t>𝑁</m:t>
                          </m:r>
                        </m:sup>
                      </m:sSup>
                    </m:oMath>
                  </m:oMathPara>
                </a14:m>
                <a:endParaRPr lang="en-GB" dirty="0"/>
              </a:p>
            </p:txBody>
          </p:sp>
        </mc:Choice>
        <mc:Fallback xmlns="">
          <p:sp>
            <p:nvSpPr>
              <p:cNvPr id="19" name="TextBox 18">
                <a:extLst>
                  <a:ext uri="{FF2B5EF4-FFF2-40B4-BE49-F238E27FC236}">
                    <a16:creationId xmlns:a16="http://schemas.microsoft.com/office/drawing/2014/main" id="{C7EC9FF3-EF71-4B64-AFFF-7CF617E4F490}"/>
                  </a:ext>
                </a:extLst>
              </p:cNvPr>
              <p:cNvSpPr txBox="1">
                <a:spLocks noRot="1" noChangeAspect="1" noMove="1" noResize="1" noEditPoints="1" noAdjustHandles="1" noChangeArrowheads="1" noChangeShapeType="1" noTextEdit="1"/>
              </p:cNvSpPr>
              <p:nvPr/>
            </p:nvSpPr>
            <p:spPr>
              <a:xfrm>
                <a:off x="8354217" y="2517066"/>
                <a:ext cx="1291764" cy="276999"/>
              </a:xfrm>
              <a:prstGeom prst="rect">
                <a:avLst/>
              </a:prstGeom>
              <a:blipFill>
                <a:blip r:embed="rId6"/>
                <a:stretch>
                  <a:fillRect l="-3774" t="-4444" r="-1415" b="-6667"/>
                </a:stretch>
              </a:blipFill>
            </p:spPr>
            <p:txBody>
              <a:bodyPr/>
              <a:lstStyle/>
              <a:p>
                <a:r>
                  <a:rPr lang="en-GB">
                    <a:noFill/>
                  </a:rPr>
                  <a:t> </a:t>
                </a:r>
              </a:p>
            </p:txBody>
          </p:sp>
        </mc:Fallback>
      </mc:AlternateContent>
      <p:sp>
        <p:nvSpPr>
          <p:cNvPr id="30" name="Google Shape;117;p15">
            <a:extLst>
              <a:ext uri="{FF2B5EF4-FFF2-40B4-BE49-F238E27FC236}">
                <a16:creationId xmlns:a16="http://schemas.microsoft.com/office/drawing/2014/main" id="{34733624-4D5F-4EDD-8AAD-F1FEC4D12BAA}"/>
              </a:ext>
            </a:extLst>
          </p:cNvPr>
          <p:cNvSpPr txBox="1">
            <a:spLocks/>
          </p:cNvSpPr>
          <p:nvPr/>
        </p:nvSpPr>
        <p:spPr>
          <a:xfrm>
            <a:off x="838200" y="365102"/>
            <a:ext cx="10515600" cy="1325700"/>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GB" sz="4000" dirty="0">
                <a:latin typeface="Arial"/>
                <a:ea typeface="Arial"/>
                <a:cs typeface="Arial"/>
                <a:sym typeface="Arial"/>
              </a:rPr>
              <a:t>Integration</a:t>
            </a:r>
            <a:br>
              <a:rPr lang="en-GB" dirty="0">
                <a:latin typeface="Arial"/>
                <a:ea typeface="Arial"/>
                <a:cs typeface="Arial"/>
                <a:sym typeface="Arial"/>
              </a:rPr>
            </a:br>
            <a:r>
              <a:rPr lang="en-GB" sz="2400" dirty="0"/>
              <a:t>Tensor quad: satisfy all requirements</a:t>
            </a:r>
          </a:p>
        </p:txBody>
      </p:sp>
      <p:sp>
        <p:nvSpPr>
          <p:cNvPr id="2" name="TextBox 1">
            <a:extLst>
              <a:ext uri="{FF2B5EF4-FFF2-40B4-BE49-F238E27FC236}">
                <a16:creationId xmlns:a16="http://schemas.microsoft.com/office/drawing/2014/main" id="{2122CAD6-EECD-438C-B967-01E2AB928413}"/>
              </a:ext>
            </a:extLst>
          </p:cNvPr>
          <p:cNvSpPr txBox="1"/>
          <p:nvPr/>
        </p:nvSpPr>
        <p:spPr>
          <a:xfrm>
            <a:off x="490848" y="4383684"/>
            <a:ext cx="935470" cy="369332"/>
          </a:xfrm>
          <a:prstGeom prst="rect">
            <a:avLst/>
          </a:prstGeom>
          <a:noFill/>
        </p:spPr>
        <p:txBody>
          <a:bodyPr wrap="square" rtlCol="0">
            <a:spAutoFit/>
          </a:bodyPr>
          <a:lstStyle/>
          <a:p>
            <a:r>
              <a:rPr lang="en-GB" dirty="0" err="1">
                <a:solidFill>
                  <a:schemeClr val="accent1"/>
                </a:solidFill>
              </a:rPr>
              <a:t>Scipy</a:t>
            </a:r>
            <a:endParaRPr lang="en-GB" dirty="0">
              <a:solidFill>
                <a:schemeClr val="accent1"/>
              </a:solidFill>
            </a:endParaRPr>
          </a:p>
        </p:txBody>
      </p:sp>
      <p:cxnSp>
        <p:nvCxnSpPr>
          <p:cNvPr id="7" name="Straight Arrow Connector 6">
            <a:extLst>
              <a:ext uri="{FF2B5EF4-FFF2-40B4-BE49-F238E27FC236}">
                <a16:creationId xmlns:a16="http://schemas.microsoft.com/office/drawing/2014/main" id="{F2ED66A1-A5C2-4DB3-911D-CC99C18C061A}"/>
              </a:ext>
            </a:extLst>
          </p:cNvPr>
          <p:cNvCxnSpPr/>
          <p:nvPr/>
        </p:nvCxnSpPr>
        <p:spPr>
          <a:xfrm flipH="1">
            <a:off x="1097280" y="4383684"/>
            <a:ext cx="32903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73BC534-4F5F-4532-80DE-BAB3B7026FC3}"/>
              </a:ext>
            </a:extLst>
          </p:cNvPr>
          <p:cNvCxnSpPr/>
          <p:nvPr/>
        </p:nvCxnSpPr>
        <p:spPr>
          <a:xfrm flipH="1" flipV="1">
            <a:off x="1107440" y="4640416"/>
            <a:ext cx="318878" cy="112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30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26" name="Group 25">
            <a:extLst>
              <a:ext uri="{FF2B5EF4-FFF2-40B4-BE49-F238E27FC236}">
                <a16:creationId xmlns:a16="http://schemas.microsoft.com/office/drawing/2014/main" id="{4072AC10-C7A4-4157-B844-BC291A84C1BA}"/>
              </a:ext>
            </a:extLst>
          </p:cNvPr>
          <p:cNvGrpSpPr/>
          <p:nvPr/>
        </p:nvGrpSpPr>
        <p:grpSpPr>
          <a:xfrm>
            <a:off x="880483" y="5452027"/>
            <a:ext cx="4026797" cy="1525589"/>
            <a:chOff x="1522435" y="5133347"/>
            <a:chExt cx="4026797" cy="1525589"/>
          </a:xfrm>
        </p:grpSpPr>
        <p:pic>
          <p:nvPicPr>
            <p:cNvPr id="5" name="Picture 4">
              <a:extLst>
                <a:ext uri="{FF2B5EF4-FFF2-40B4-BE49-F238E27FC236}">
                  <a16:creationId xmlns:a16="http://schemas.microsoft.com/office/drawing/2014/main" id="{2D2AF0B2-0326-470C-8CEF-12D58AF1D9B6}"/>
                </a:ext>
              </a:extLst>
            </p:cNvPr>
            <p:cNvPicPr>
              <a:picLocks noChangeAspect="1"/>
            </p:cNvPicPr>
            <p:nvPr/>
          </p:nvPicPr>
          <p:blipFill>
            <a:blip r:embed="rId3"/>
            <a:stretch>
              <a:fillRect/>
            </a:stretch>
          </p:blipFill>
          <p:spPr>
            <a:xfrm>
              <a:off x="1522435" y="5133347"/>
              <a:ext cx="3938794" cy="1525589"/>
            </a:xfrm>
            <a:prstGeom prst="rect">
              <a:avLst/>
            </a:prstGeom>
          </p:spPr>
        </p:pic>
        <p:sp>
          <p:nvSpPr>
            <p:cNvPr id="14" name="Rectangle 13">
              <a:extLst>
                <a:ext uri="{FF2B5EF4-FFF2-40B4-BE49-F238E27FC236}">
                  <a16:creationId xmlns:a16="http://schemas.microsoft.com/office/drawing/2014/main" id="{E91009E2-870D-4080-A95E-1BB689243327}"/>
                </a:ext>
              </a:extLst>
            </p:cNvPr>
            <p:cNvSpPr/>
            <p:nvPr/>
          </p:nvSpPr>
          <p:spPr>
            <a:xfrm>
              <a:off x="1610438" y="5575626"/>
              <a:ext cx="3938794" cy="1083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8" name="Google Shape;118;p15"/>
          <p:cNvSpPr/>
          <p:nvPr/>
        </p:nvSpPr>
        <p:spPr>
          <a:xfrm>
            <a:off x="0" y="2"/>
            <a:ext cx="12192000" cy="365100"/>
          </a:xfrm>
          <a:prstGeom prst="rect">
            <a:avLst/>
          </a:prstGeom>
          <a:solidFill>
            <a:srgbClr val="0110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10/09/2019</a:t>
            </a:r>
            <a:endParaRPr dirty="0"/>
          </a:p>
        </p:txBody>
      </p:sp>
      <p:sp>
        <p:nvSpPr>
          <p:cNvPr id="121" name="Google Shape;12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lvl="0"/>
            <a:r>
              <a:rPr lang="en-GB" dirty="0"/>
              <a:t>ACSE-9: Applied Computational Science Project</a:t>
            </a:r>
            <a:endParaRPr dirty="0"/>
          </a:p>
        </p:txBody>
      </p:sp>
      <p:sp>
        <p:nvSpPr>
          <p:cNvPr id="122" name="Google Shape;12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9</a:t>
            </a:fld>
            <a:endParaRPr/>
          </a:p>
        </p:txBody>
      </p:sp>
      <p:pic>
        <p:nvPicPr>
          <p:cNvPr id="9" name="Picture 8" descr="A close up of text on a white background&#10;&#10;Description automatically generated">
            <a:extLst>
              <a:ext uri="{FF2B5EF4-FFF2-40B4-BE49-F238E27FC236}">
                <a16:creationId xmlns:a16="http://schemas.microsoft.com/office/drawing/2014/main" id="{82994F9E-D50E-4B25-BADE-C125B576D5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235" y="2650055"/>
            <a:ext cx="4921124" cy="2329940"/>
          </a:xfrm>
          <a:prstGeom prst="rect">
            <a:avLst/>
          </a:prstGeom>
        </p:spPr>
      </p:pic>
      <p:grpSp>
        <p:nvGrpSpPr>
          <p:cNvPr id="4" name="Group 3">
            <a:extLst>
              <a:ext uri="{FF2B5EF4-FFF2-40B4-BE49-F238E27FC236}">
                <a16:creationId xmlns:a16="http://schemas.microsoft.com/office/drawing/2014/main" id="{B776E444-711A-4000-8B6C-FFDD461AE4A5}"/>
              </a:ext>
            </a:extLst>
          </p:cNvPr>
          <p:cNvGrpSpPr/>
          <p:nvPr/>
        </p:nvGrpSpPr>
        <p:grpSpPr>
          <a:xfrm>
            <a:off x="6335437" y="2325713"/>
            <a:ext cx="4926923" cy="3874233"/>
            <a:chOff x="6471822" y="1944463"/>
            <a:chExt cx="4926923" cy="3874233"/>
          </a:xfrm>
        </p:grpSpPr>
        <p:pic>
          <p:nvPicPr>
            <p:cNvPr id="3" name="Picture 2">
              <a:extLst>
                <a:ext uri="{FF2B5EF4-FFF2-40B4-BE49-F238E27FC236}">
                  <a16:creationId xmlns:a16="http://schemas.microsoft.com/office/drawing/2014/main" id="{D093CDBE-BFF4-4712-B4CC-98872F45C71F}"/>
                </a:ext>
              </a:extLst>
            </p:cNvPr>
            <p:cNvPicPr>
              <a:picLocks noChangeAspect="1"/>
            </p:cNvPicPr>
            <p:nvPr/>
          </p:nvPicPr>
          <p:blipFill rotWithShape="1">
            <a:blip r:embed="rId5">
              <a:extLst>
                <a:ext uri="{28A0092B-C50C-407E-A947-70E740481C1C}">
                  <a14:useLocalDpi xmlns:a14="http://schemas.microsoft.com/office/drawing/2010/main" val="0"/>
                </a:ext>
              </a:extLst>
            </a:blip>
            <a:srcRect l="28711"/>
            <a:stretch/>
          </p:blipFill>
          <p:spPr>
            <a:xfrm>
              <a:off x="6471822" y="1944463"/>
              <a:ext cx="4926923" cy="3874233"/>
            </a:xfrm>
            <a:prstGeom prst="rect">
              <a:avLst/>
            </a:prstGeom>
          </p:spPr>
        </p:pic>
        <p:sp>
          <p:nvSpPr>
            <p:cNvPr id="2" name="Rectangle 1">
              <a:extLst>
                <a:ext uri="{FF2B5EF4-FFF2-40B4-BE49-F238E27FC236}">
                  <a16:creationId xmlns:a16="http://schemas.microsoft.com/office/drawing/2014/main" id="{35761CF2-0916-4202-983D-3BF1CBD74D5A}"/>
                </a:ext>
              </a:extLst>
            </p:cNvPr>
            <p:cNvSpPr/>
            <p:nvPr/>
          </p:nvSpPr>
          <p:spPr>
            <a:xfrm>
              <a:off x="6471822" y="3429000"/>
              <a:ext cx="284085" cy="255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TextBox 10">
            <a:extLst>
              <a:ext uri="{FF2B5EF4-FFF2-40B4-BE49-F238E27FC236}">
                <a16:creationId xmlns:a16="http://schemas.microsoft.com/office/drawing/2014/main" id="{3596E9F1-744D-4181-9192-53C2C69E6F05}"/>
              </a:ext>
            </a:extLst>
          </p:cNvPr>
          <p:cNvSpPr txBox="1"/>
          <p:nvPr/>
        </p:nvSpPr>
        <p:spPr>
          <a:xfrm>
            <a:off x="953565" y="5127012"/>
            <a:ext cx="4569193" cy="369332"/>
          </a:xfrm>
          <a:prstGeom prst="rect">
            <a:avLst/>
          </a:prstGeom>
          <a:noFill/>
        </p:spPr>
        <p:txBody>
          <a:bodyPr wrap="square" rtlCol="0">
            <a:spAutoFit/>
          </a:bodyPr>
          <a:lstStyle/>
          <a:p>
            <a:r>
              <a:rPr lang="en-GB" dirty="0"/>
              <a:t>Use tensor product to construct the tensor</a:t>
            </a:r>
          </a:p>
        </p:txBody>
      </p:sp>
      <p:sp>
        <p:nvSpPr>
          <p:cNvPr id="17" name="Google Shape;117;p15">
            <a:extLst>
              <a:ext uri="{FF2B5EF4-FFF2-40B4-BE49-F238E27FC236}">
                <a16:creationId xmlns:a16="http://schemas.microsoft.com/office/drawing/2014/main" id="{3DD42653-47D3-4101-B5FC-5E9C98D16629}"/>
              </a:ext>
            </a:extLst>
          </p:cNvPr>
          <p:cNvSpPr txBox="1">
            <a:spLocks/>
          </p:cNvSpPr>
          <p:nvPr/>
        </p:nvSpPr>
        <p:spPr>
          <a:xfrm>
            <a:off x="848360" y="390280"/>
            <a:ext cx="10515600" cy="1325700"/>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GB" sz="4000" dirty="0">
                <a:latin typeface="Arial"/>
                <a:ea typeface="Arial"/>
                <a:cs typeface="Arial"/>
                <a:sym typeface="Arial"/>
              </a:rPr>
              <a:t>Integration</a:t>
            </a:r>
            <a:br>
              <a:rPr lang="en-GB" dirty="0">
                <a:latin typeface="Arial"/>
                <a:ea typeface="Arial"/>
                <a:cs typeface="Arial"/>
                <a:sym typeface="Arial"/>
              </a:rPr>
            </a:br>
            <a:r>
              <a:rPr lang="en-GB" sz="2400" dirty="0"/>
              <a:t>Tensor-like data structure</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6C98610-59C0-430B-BC3D-36127F23DA1D}"/>
                  </a:ext>
                </a:extLst>
              </p:cNvPr>
              <p:cNvSpPr txBox="1"/>
              <p:nvPr/>
            </p:nvSpPr>
            <p:spPr>
              <a:xfrm>
                <a:off x="3527492" y="1664519"/>
                <a:ext cx="4921124" cy="59625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𝐼</m:t>
                      </m:r>
                      <m:r>
                        <a:rPr lang="en-GB" sz="1600" i="1" smtClean="0">
                          <a:latin typeface="Cambria Math" panose="02040503050406030204" pitchFamily="18" charset="0"/>
                        </a:rPr>
                        <m:t>=</m:t>
                      </m:r>
                      <m:nary>
                        <m:naryPr>
                          <m:chr m:val="∑"/>
                          <m:subHide m:val="on"/>
                          <m:supHide m:val="on"/>
                          <m:ctrlPr>
                            <a:rPr lang="en-GB" sz="1600" i="1" smtClean="0">
                              <a:latin typeface="Cambria Math" panose="02040503050406030204" pitchFamily="18" charset="0"/>
                            </a:rPr>
                          </m:ctrlPr>
                        </m:naryPr>
                        <m:sub/>
                        <m:sup/>
                        <m:e>
                          <m:r>
                            <a:rPr lang="en-GB" sz="1600" i="1">
                              <a:latin typeface="Cambria Math" panose="02040503050406030204" pitchFamily="18" charset="0"/>
                            </a:rPr>
                            <m:t>(</m:t>
                          </m:r>
                          <m:r>
                            <a:rPr lang="en-GB" sz="1600" b="1" i="1">
                              <a:latin typeface="Cambria Math" panose="02040503050406030204" pitchFamily="18" charset="0"/>
                            </a:rPr>
                            <m:t>𝑾𝒆𝒊𝒈𝒉𝒕𝒔</m:t>
                          </m:r>
                          <m:r>
                            <a:rPr lang="en-GB" sz="1600" b="1" i="1">
                              <a:latin typeface="Cambria Math" panose="02040503050406030204" pitchFamily="18" charset="0"/>
                            </a:rPr>
                            <m:t> </m:t>
                          </m:r>
                          <m:r>
                            <a:rPr lang="en-GB" sz="1600" b="1" i="1">
                              <a:latin typeface="Cambria Math" panose="02040503050406030204" pitchFamily="18" charset="0"/>
                            </a:rPr>
                            <m:t>𝑻𝒆𝒔𝒏𝒐𝒓</m:t>
                          </m:r>
                          <m:r>
                            <a:rPr lang="en-GB" sz="1600" b="1" i="1">
                              <a:latin typeface="Cambria Math" panose="02040503050406030204" pitchFamily="18" charset="0"/>
                            </a:rPr>
                            <m:t> </m:t>
                          </m:r>
                          <m:r>
                            <a:rPr lang="en-GB" sz="1600" i="1">
                              <a:latin typeface="Cambria Math" panose="02040503050406030204" pitchFamily="18" charset="0"/>
                            </a:rPr>
                            <m:t>∘</m:t>
                          </m:r>
                          <m:r>
                            <a:rPr lang="en-GB" sz="1600" i="1">
                              <a:latin typeface="Cambria Math" panose="02040503050406030204" pitchFamily="18" charset="0"/>
                            </a:rPr>
                            <m:t>𝐹𝑢𝑛𝑐𝑡𝑖𝑜𝑛</m:t>
                          </m:r>
                          <m:r>
                            <a:rPr lang="en-GB" sz="1600" i="1">
                              <a:latin typeface="Cambria Math" panose="02040503050406030204" pitchFamily="18" charset="0"/>
                            </a:rPr>
                            <m:t> </m:t>
                          </m:r>
                          <m:r>
                            <a:rPr lang="en-GB" sz="1600" i="1">
                              <a:latin typeface="Cambria Math" panose="02040503050406030204" pitchFamily="18" charset="0"/>
                            </a:rPr>
                            <m:t>𝑣𝑎𝑙𝑢𝑒</m:t>
                          </m:r>
                          <m:r>
                            <a:rPr lang="en-GB" sz="1600" i="1">
                              <a:latin typeface="Cambria Math" panose="02040503050406030204" pitchFamily="18" charset="0"/>
                            </a:rPr>
                            <m:t> </m:t>
                          </m:r>
                          <m:r>
                            <a:rPr lang="en-GB" sz="1600" i="1">
                              <a:latin typeface="Cambria Math" panose="02040503050406030204" pitchFamily="18" charset="0"/>
                            </a:rPr>
                            <m:t>𝑇𝑒𝑛𝑠𝑜𝑟</m:t>
                          </m:r>
                          <m:r>
                            <a:rPr lang="en-GB" sz="1600" b="0" i="1" smtClean="0">
                              <a:latin typeface="Cambria Math" panose="02040503050406030204" pitchFamily="18" charset="0"/>
                            </a:rPr>
                            <m:t>)</m:t>
                          </m:r>
                        </m:e>
                      </m:nary>
                    </m:oMath>
                  </m:oMathPara>
                </a14:m>
                <a:endParaRPr lang="en-GB" sz="1600" dirty="0"/>
              </a:p>
            </p:txBody>
          </p:sp>
        </mc:Choice>
        <mc:Fallback>
          <p:sp>
            <p:nvSpPr>
              <p:cNvPr id="8" name="TextBox 7">
                <a:extLst>
                  <a:ext uri="{FF2B5EF4-FFF2-40B4-BE49-F238E27FC236}">
                    <a16:creationId xmlns:a16="http://schemas.microsoft.com/office/drawing/2014/main" id="{66C98610-59C0-430B-BC3D-36127F23DA1D}"/>
                  </a:ext>
                </a:extLst>
              </p:cNvPr>
              <p:cNvSpPr txBox="1">
                <a:spLocks noRot="1" noChangeAspect="1" noMove="1" noResize="1" noEditPoints="1" noAdjustHandles="1" noChangeArrowheads="1" noChangeShapeType="1" noTextEdit="1"/>
              </p:cNvSpPr>
              <p:nvPr/>
            </p:nvSpPr>
            <p:spPr>
              <a:xfrm>
                <a:off x="3527492" y="1664519"/>
                <a:ext cx="4921124" cy="596253"/>
              </a:xfrm>
              <a:prstGeom prst="rect">
                <a:avLst/>
              </a:prstGeom>
              <a:blipFill>
                <a:blip r:embed="rId6"/>
                <a:stretch>
                  <a:fillRect/>
                </a:stretch>
              </a:blipFill>
            </p:spPr>
            <p:txBody>
              <a:bodyPr/>
              <a:lstStyle/>
              <a:p>
                <a:r>
                  <a:rPr lang="en-GB">
                    <a:noFill/>
                  </a:rPr>
                  <a:t> </a:t>
                </a:r>
              </a:p>
            </p:txBody>
          </p:sp>
        </mc:Fallback>
      </mc:AlternateContent>
      <p:cxnSp>
        <p:nvCxnSpPr>
          <p:cNvPr id="12" name="Straight Arrow Connector 11">
            <a:extLst>
              <a:ext uri="{FF2B5EF4-FFF2-40B4-BE49-F238E27FC236}">
                <a16:creationId xmlns:a16="http://schemas.microsoft.com/office/drawing/2014/main" id="{51F7A586-17CD-4C14-9C57-A92A532A4566}"/>
              </a:ext>
            </a:extLst>
          </p:cNvPr>
          <p:cNvCxnSpPr>
            <a:cxnSpLocks/>
          </p:cNvCxnSpPr>
          <p:nvPr/>
        </p:nvCxnSpPr>
        <p:spPr>
          <a:xfrm flipH="1">
            <a:off x="4135122" y="2096522"/>
            <a:ext cx="772158" cy="4001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A38364E-1D65-4C09-A770-7A54973A8749}"/>
              </a:ext>
            </a:extLst>
          </p:cNvPr>
          <p:cNvCxnSpPr>
            <a:cxnSpLocks/>
          </p:cNvCxnSpPr>
          <p:nvPr/>
        </p:nvCxnSpPr>
        <p:spPr>
          <a:xfrm flipV="1">
            <a:off x="7172960" y="1508115"/>
            <a:ext cx="904240" cy="2829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CAC1363-4225-41A1-AC2D-7B7E7091BB14}"/>
              </a:ext>
            </a:extLst>
          </p:cNvPr>
          <p:cNvSpPr txBox="1"/>
          <p:nvPr/>
        </p:nvSpPr>
        <p:spPr>
          <a:xfrm>
            <a:off x="7712635" y="1164398"/>
            <a:ext cx="3437965" cy="369332"/>
          </a:xfrm>
          <a:prstGeom prst="rect">
            <a:avLst/>
          </a:prstGeom>
          <a:noFill/>
        </p:spPr>
        <p:txBody>
          <a:bodyPr wrap="square" rtlCol="0">
            <a:spAutoFit/>
          </a:bodyPr>
          <a:lstStyle/>
          <a:p>
            <a:r>
              <a:rPr lang="en-GB" dirty="0"/>
              <a:t>Use recursion to implement</a:t>
            </a:r>
          </a:p>
        </p:txBody>
      </p:sp>
      <p:sp>
        <p:nvSpPr>
          <p:cNvPr id="25" name="Cube 24">
            <a:extLst>
              <a:ext uri="{FF2B5EF4-FFF2-40B4-BE49-F238E27FC236}">
                <a16:creationId xmlns:a16="http://schemas.microsoft.com/office/drawing/2014/main" id="{75BAA930-8F07-4039-B5C9-88DB441388E8}"/>
              </a:ext>
            </a:extLst>
          </p:cNvPr>
          <p:cNvSpPr/>
          <p:nvPr/>
        </p:nvSpPr>
        <p:spPr>
          <a:xfrm>
            <a:off x="599439" y="2353975"/>
            <a:ext cx="5277444" cy="2656708"/>
          </a:xfrm>
          <a:prstGeom prst="cube">
            <a:avLst/>
          </a:prstGeom>
          <a:solidFill>
            <a:srgbClr val="AFABAB">
              <a:alpha val="10196"/>
            </a:srgbClr>
          </a:solidFill>
          <a:ln>
            <a:solidFill>
              <a:srgbClr val="000000">
                <a:alpha val="2509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33C5E24D-7B57-4AAF-992B-3DC23AFF96C6}"/>
              </a:ext>
            </a:extLst>
          </p:cNvPr>
          <p:cNvSpPr txBox="1"/>
          <p:nvPr/>
        </p:nvSpPr>
        <p:spPr>
          <a:xfrm>
            <a:off x="5152316" y="1984643"/>
            <a:ext cx="2132406" cy="369332"/>
          </a:xfrm>
          <a:prstGeom prst="rect">
            <a:avLst/>
          </a:prstGeom>
          <a:noFill/>
        </p:spPr>
        <p:txBody>
          <a:bodyPr wrap="square" rtlCol="0">
            <a:spAutoFit/>
          </a:bodyPr>
          <a:lstStyle/>
          <a:p>
            <a:r>
              <a:rPr lang="en-GB" dirty="0"/>
              <a:t>(</a:t>
            </a:r>
            <a:r>
              <a:rPr lang="en-GB" dirty="0" err="1"/>
              <a:t>entrywise</a:t>
            </a:r>
            <a:r>
              <a:rPr lang="en-GB" dirty="0"/>
              <a:t> product)</a:t>
            </a:r>
          </a:p>
        </p:txBody>
      </p:sp>
    </p:spTree>
    <p:extLst>
      <p:ext uri="{BB962C8B-B14F-4D97-AF65-F5344CB8AC3E}">
        <p14:creationId xmlns:p14="http://schemas.microsoft.com/office/powerpoint/2010/main" val="3483818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4537</TotalTime>
  <Words>1698</Words>
  <Application>Microsoft Office PowerPoint</Application>
  <PresentationFormat>Widescreen</PresentationFormat>
  <Paragraphs>220</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CMBX10</vt:lpstr>
      <vt:lpstr>CMR10</vt:lpstr>
      <vt:lpstr>Arial</vt:lpstr>
      <vt:lpstr>Calibri</vt:lpstr>
      <vt:lpstr>Calibri Light</vt:lpstr>
      <vt:lpstr>Cambria</vt:lpstr>
      <vt:lpstr>Cambria Math</vt:lpstr>
      <vt:lpstr>Times New Roman</vt:lpstr>
      <vt:lpstr>Office Theme</vt:lpstr>
      <vt:lpstr>ACSE-9: Applying machine learning to the optimisation of numerical integration in finite element method</vt:lpstr>
      <vt:lpstr>Content</vt:lpstr>
      <vt:lpstr>Introduction</vt:lpstr>
      <vt:lpstr>Objective</vt:lpstr>
      <vt:lpstr>FEM Problem and Elements </vt:lpstr>
      <vt:lpstr>Software Architecture    a smart FEM platform which combined machine learning techniques with integration</vt:lpstr>
      <vt:lpstr>Multiple-Multivariate-Multidimensional Integration</vt:lpstr>
      <vt:lpstr>PowerPoint Presentation</vt:lpstr>
      <vt:lpstr>PowerPoint Presentation</vt:lpstr>
      <vt:lpstr>Comparison to nquad(SciPy)</vt:lpstr>
      <vt:lpstr>Element</vt:lpstr>
      <vt:lpstr>Isoparametric Elements 10-node tetrahedron</vt:lpstr>
      <vt:lpstr>Machine Learning</vt:lpstr>
      <vt:lpstr>Data Generation</vt:lpstr>
      <vt:lpstr>Error Convergence</vt:lpstr>
      <vt:lpstr>Dataset Generation</vt:lpstr>
      <vt:lpstr>Number of Integration Points Distribution </vt:lpstr>
      <vt:lpstr>Number of Integration Distribution - Hex </vt:lpstr>
      <vt:lpstr>Number of Integration Distribution - Tetra </vt:lpstr>
      <vt:lpstr>Aspect Ratio Distribution </vt:lpstr>
      <vt:lpstr>Average Aspect Ratio vs Number of Integration Points </vt:lpstr>
      <vt:lpstr>Neural Network      Full-connected </vt:lpstr>
      <vt:lpstr>Training Process</vt:lpstr>
      <vt:lpstr>Machine Learning Results</vt:lpstr>
      <vt:lpstr>Training Results Accuracy</vt:lpstr>
      <vt:lpstr>Training Results Confusion matrix</vt:lpstr>
      <vt:lpstr>Comparison Results Run time cost comparison</vt:lpstr>
      <vt:lpstr>Discussion and future work</vt:lpstr>
      <vt:lpstr>THANK YOU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ACSE-9: Applying machine learning to the optimisation of numerical integration in finite element method</dc:title>
  <dc:creator>luna.liuye@foxmail.com</dc:creator>
  <cp:lastModifiedBy>luna.liuye@foxmail.com</cp:lastModifiedBy>
  <cp:revision>86</cp:revision>
  <dcterms:created xsi:type="dcterms:W3CDTF">2019-09-03T15:07:39Z</dcterms:created>
  <dcterms:modified xsi:type="dcterms:W3CDTF">2019-09-10T13:21:47Z</dcterms:modified>
</cp:coreProperties>
</file>