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71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09T22:14:59.3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12 3312 0 0,'0'0'64'0'0,"0"0"24"0"0,4-4 0 0 0,1-4 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8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1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4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7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1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0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1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D381-CF92-4F3A-98BB-952451E940D4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E046-3B5B-47CA-B922-94EF8253293F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A09A869-7C1E-46B9-BAC7-67B77DE99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8"/>
          <a:stretch/>
        </p:blipFill>
        <p:spPr>
          <a:xfrm>
            <a:off x="8153400" y="493385"/>
            <a:ext cx="4038600" cy="106904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9235AD-A0A3-4E1E-B772-30F95666164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270411"/>
            <a:ext cx="9866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3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24D2-CF41-4A86-8F87-0A030FF2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786"/>
            <a:ext cx="9144000" cy="3120864"/>
          </a:xfrm>
        </p:spPr>
        <p:txBody>
          <a:bodyPr>
            <a:normAutofit fontScale="90000"/>
          </a:bodyPr>
          <a:lstStyle/>
          <a:p>
            <a:r>
              <a:rPr lang="en-GB" u="none" dirty="0"/>
              <a:t>Implementing integrated machine learning strategies to accelerate high accuracy fracture growth simulators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2706D-C285-43EA-8411-373B199C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3311"/>
            <a:ext cx="9144000" cy="8399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John Walding</a:t>
            </a:r>
          </a:p>
          <a:p>
            <a:r>
              <a:rPr lang="en-GB" dirty="0"/>
              <a:t>Supervisor: Dr. Adriana </a:t>
            </a:r>
            <a:r>
              <a:rPr lang="en-GB" dirty="0" err="1"/>
              <a:t>Paluszny</a:t>
            </a:r>
            <a:r>
              <a:rPr lang="en-GB" dirty="0"/>
              <a:t> Rodriguez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97382-F47F-41D4-AC6A-532A7059E50F}"/>
              </a:ext>
            </a:extLst>
          </p:cNvPr>
          <p:cNvSpPr/>
          <p:nvPr/>
        </p:nvSpPr>
        <p:spPr>
          <a:xfrm>
            <a:off x="0" y="531628"/>
            <a:ext cx="1446028" cy="10845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6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E2C8-11D5-4FD2-9D3C-330CF36E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10FB-C273-4307-8B1E-FD569ED38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Testing strategy designed for hyperparameter optimisation</a:t>
            </a:r>
          </a:p>
          <a:p>
            <a:pPr>
              <a:lnSpc>
                <a:spcPct val="100000"/>
              </a:lnSpc>
            </a:pPr>
            <a:r>
              <a:rPr lang="en-GB" dirty="0"/>
              <a:t>Optimal configuration infeasible to ascertain</a:t>
            </a:r>
          </a:p>
          <a:p>
            <a:pPr>
              <a:lnSpc>
                <a:spcPct val="100000"/>
              </a:lnSpc>
            </a:pPr>
            <a:r>
              <a:rPr lang="en-GB" dirty="0"/>
              <a:t>Heuristic approach taken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Hyperparameters tested in order of expected significance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Order investigated with preliminary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4EC9C-3092-4F3A-9313-B18B3F9B1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Will not result in optimal configuration, but adequate</a:t>
            </a:r>
          </a:p>
          <a:p>
            <a:pPr>
              <a:lnSpc>
                <a:spcPct val="100000"/>
              </a:lnSpc>
            </a:pPr>
            <a:r>
              <a:rPr lang="en-GB" dirty="0"/>
              <a:t>Hyperparameters tested are: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Feature set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Model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Optimiser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Criterion function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Activation function</a:t>
            </a:r>
          </a:p>
          <a:p>
            <a:pPr>
              <a:lnSpc>
                <a:spcPct val="100000"/>
              </a:lnSpc>
            </a:pPr>
            <a:r>
              <a:rPr lang="en-GB" dirty="0"/>
              <a:t>Further hyperparameters left as defaults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8775E-DC1F-453A-841B-308F326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Conclusions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1C70EB-FFCB-4F8C-A48F-42171ECC2994}"/>
              </a:ext>
            </a:extLst>
          </p:cNvPr>
          <p:cNvGrpSpPr/>
          <p:nvPr/>
        </p:nvGrpSpPr>
        <p:grpSpPr>
          <a:xfrm>
            <a:off x="590528" y="2298345"/>
            <a:ext cx="5505472" cy="3244428"/>
            <a:chOff x="677625" y="1963478"/>
            <a:chExt cx="8914024" cy="5253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00A7F6-2E4A-47D5-B5D7-03E324799126}"/>
                </a:ext>
              </a:extLst>
            </p:cNvPr>
            <p:cNvSpPr/>
            <p:nvPr/>
          </p:nvSpPr>
          <p:spPr>
            <a:xfrm rot="5400000">
              <a:off x="859464" y="3508744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E18509-F479-432F-B5C7-D244DCED3443}"/>
                </a:ext>
              </a:extLst>
            </p:cNvPr>
            <p:cNvSpPr/>
            <p:nvPr/>
          </p:nvSpPr>
          <p:spPr>
            <a:xfrm rot="5400000">
              <a:off x="235422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AE4D6C-BF87-4457-81C4-45C9C49BC35E}"/>
                </a:ext>
              </a:extLst>
            </p:cNvPr>
            <p:cNvSpPr/>
            <p:nvPr/>
          </p:nvSpPr>
          <p:spPr>
            <a:xfrm rot="5400000">
              <a:off x="235422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4C7F63-7BF5-4482-B519-CD5516D8B668}"/>
                </a:ext>
              </a:extLst>
            </p:cNvPr>
            <p:cNvSpPr/>
            <p:nvPr/>
          </p:nvSpPr>
          <p:spPr>
            <a:xfrm rot="5400000">
              <a:off x="235422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97DF1B-4559-40A3-9FE3-756F96858EE8}"/>
                </a:ext>
              </a:extLst>
            </p:cNvPr>
            <p:cNvSpPr/>
            <p:nvPr/>
          </p:nvSpPr>
          <p:spPr>
            <a:xfrm rot="5400000">
              <a:off x="534374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496B92-900A-4354-AE09-2135A0A7CEFB}"/>
                </a:ext>
              </a:extLst>
            </p:cNvPr>
            <p:cNvSpPr/>
            <p:nvPr/>
          </p:nvSpPr>
          <p:spPr>
            <a:xfrm rot="5400000">
              <a:off x="534374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122FCB-7EC5-4835-9E58-640501F1C8BD}"/>
                </a:ext>
              </a:extLst>
            </p:cNvPr>
            <p:cNvSpPr/>
            <p:nvPr/>
          </p:nvSpPr>
          <p:spPr>
            <a:xfrm rot="5400000">
              <a:off x="534374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55BE1C-E1F3-47FC-A433-F9591DAAE9D6}"/>
                </a:ext>
              </a:extLst>
            </p:cNvPr>
            <p:cNvSpPr/>
            <p:nvPr/>
          </p:nvSpPr>
          <p:spPr>
            <a:xfrm rot="5400000">
              <a:off x="384898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24ABB2-746A-4A4B-B8B0-37B6CA7AC985}"/>
                </a:ext>
              </a:extLst>
            </p:cNvPr>
            <p:cNvSpPr/>
            <p:nvPr/>
          </p:nvSpPr>
          <p:spPr>
            <a:xfrm rot="5400000">
              <a:off x="384898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4C2256-C73D-413F-946D-D9A802BA7AC1}"/>
                </a:ext>
              </a:extLst>
            </p:cNvPr>
            <p:cNvSpPr/>
            <p:nvPr/>
          </p:nvSpPr>
          <p:spPr>
            <a:xfrm rot="5400000">
              <a:off x="384898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B8BF0B-5148-4026-9F23-F6B05E39FB50}"/>
                </a:ext>
              </a:extLst>
            </p:cNvPr>
            <p:cNvSpPr/>
            <p:nvPr/>
          </p:nvSpPr>
          <p:spPr>
            <a:xfrm rot="5400000">
              <a:off x="6838504" y="3210920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33FDA3-9B66-4DE4-B97E-B880157C9D93}"/>
                </a:ext>
              </a:extLst>
            </p:cNvPr>
            <p:cNvSpPr/>
            <p:nvPr/>
          </p:nvSpPr>
          <p:spPr>
            <a:xfrm rot="5400000">
              <a:off x="6838505" y="196347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B2B3DF-7888-41FA-94E6-C5E178E8413A}"/>
                </a:ext>
              </a:extLst>
            </p:cNvPr>
            <p:cNvSpPr/>
            <p:nvPr/>
          </p:nvSpPr>
          <p:spPr>
            <a:xfrm rot="5400000">
              <a:off x="6838504" y="5078818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7794DF-E832-49E6-B459-E71599E3D769}"/>
                </a:ext>
              </a:extLst>
            </p:cNvPr>
            <p:cNvSpPr/>
            <p:nvPr/>
          </p:nvSpPr>
          <p:spPr>
            <a:xfrm rot="5400000">
              <a:off x="8338586" y="3508744"/>
              <a:ext cx="999461" cy="9994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6C8747-5655-4CA2-9117-F40622DE068B}"/>
                </a:ext>
              </a:extLst>
            </p:cNvPr>
            <p:cNvSpPr/>
            <p:nvPr/>
          </p:nvSpPr>
          <p:spPr>
            <a:xfrm rot="5400000">
              <a:off x="2816294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13F91A-48DF-4E4A-8EC7-B264FE67A668}"/>
                </a:ext>
              </a:extLst>
            </p:cNvPr>
            <p:cNvSpPr/>
            <p:nvPr/>
          </p:nvSpPr>
          <p:spPr>
            <a:xfrm rot="5400000">
              <a:off x="2816294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01F2EC-7716-43DE-BA68-2B14E8CB0524}"/>
                </a:ext>
              </a:extLst>
            </p:cNvPr>
            <p:cNvSpPr/>
            <p:nvPr/>
          </p:nvSpPr>
          <p:spPr>
            <a:xfrm rot="5400000">
              <a:off x="2816294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4CFDC6-3FB0-4541-92F1-E7A33AB9A296}"/>
                </a:ext>
              </a:extLst>
            </p:cNvPr>
            <p:cNvSpPr/>
            <p:nvPr/>
          </p:nvSpPr>
          <p:spPr>
            <a:xfrm rot="5400000">
              <a:off x="4311056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48BFC-1769-4956-AE24-BB12A5723464}"/>
                </a:ext>
              </a:extLst>
            </p:cNvPr>
            <p:cNvSpPr/>
            <p:nvPr/>
          </p:nvSpPr>
          <p:spPr>
            <a:xfrm rot="5400000">
              <a:off x="4311056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2850CD-2CF5-4BE1-88D7-F88DFF345E63}"/>
                </a:ext>
              </a:extLst>
            </p:cNvPr>
            <p:cNvSpPr/>
            <p:nvPr/>
          </p:nvSpPr>
          <p:spPr>
            <a:xfrm rot="5400000">
              <a:off x="4311056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B42EA0-1AB8-481B-A764-F4CF9F2EB8A9}"/>
                </a:ext>
              </a:extLst>
            </p:cNvPr>
            <p:cNvSpPr/>
            <p:nvPr/>
          </p:nvSpPr>
          <p:spPr>
            <a:xfrm rot="5400000">
              <a:off x="5805818" y="4461570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0201E7-AF92-4E0B-BBF4-BE4F83D85609}"/>
                </a:ext>
              </a:extLst>
            </p:cNvPr>
            <p:cNvSpPr/>
            <p:nvPr/>
          </p:nvSpPr>
          <p:spPr>
            <a:xfrm rot="5400000">
              <a:off x="5805818" y="4771798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62BF9E-555A-4D18-B36F-1D86A44A3FDE}"/>
                </a:ext>
              </a:extLst>
            </p:cNvPr>
            <p:cNvSpPr/>
            <p:nvPr/>
          </p:nvSpPr>
          <p:spPr>
            <a:xfrm rot="5400000">
              <a:off x="5805818" y="4616684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F8181-6028-4FA3-92EE-45A56416004A}"/>
                </a:ext>
              </a:extLst>
            </p:cNvPr>
            <p:cNvSpPr/>
            <p:nvPr/>
          </p:nvSpPr>
          <p:spPr>
            <a:xfrm rot="5400000">
              <a:off x="7300580" y="4451827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64750C-21EE-4C50-BF7B-F78F168B42F3}"/>
                </a:ext>
              </a:extLst>
            </p:cNvPr>
            <p:cNvSpPr/>
            <p:nvPr/>
          </p:nvSpPr>
          <p:spPr>
            <a:xfrm rot="5400000">
              <a:off x="7300580" y="4762055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95AF30-C206-402E-AFE8-DE53ED308E06}"/>
                </a:ext>
              </a:extLst>
            </p:cNvPr>
            <p:cNvSpPr/>
            <p:nvPr/>
          </p:nvSpPr>
          <p:spPr>
            <a:xfrm rot="5400000">
              <a:off x="7300580" y="4606941"/>
              <a:ext cx="75317" cy="7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35BA39-1051-47E0-AC4C-508F9123A23C}"/>
                </a:ext>
              </a:extLst>
            </p:cNvPr>
            <p:cNvSpPr txBox="1"/>
            <p:nvPr/>
          </p:nvSpPr>
          <p:spPr>
            <a:xfrm>
              <a:off x="677625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DC17AC-572D-459E-9831-5651A291534C}"/>
                </a:ext>
              </a:extLst>
            </p:cNvPr>
            <p:cNvSpPr txBox="1"/>
            <p:nvPr/>
          </p:nvSpPr>
          <p:spPr>
            <a:xfrm>
              <a:off x="2174940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n=25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AA6D30-1A27-4F72-A7A5-1363020F2134}"/>
                </a:ext>
              </a:extLst>
            </p:cNvPr>
            <p:cNvSpPr txBox="1"/>
            <p:nvPr/>
          </p:nvSpPr>
          <p:spPr>
            <a:xfrm>
              <a:off x="3662826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n=200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266BDA-F268-4643-9E6D-DCED1996B757}"/>
                </a:ext>
              </a:extLst>
            </p:cNvPr>
            <p:cNvSpPr txBox="1"/>
            <p:nvPr/>
          </p:nvSpPr>
          <p:spPr>
            <a:xfrm>
              <a:off x="5160142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n=100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971915-E402-4926-9606-7D7B574180DD}"/>
                </a:ext>
              </a:extLst>
            </p:cNvPr>
            <p:cNvSpPr txBox="1"/>
            <p:nvPr/>
          </p:nvSpPr>
          <p:spPr>
            <a:xfrm>
              <a:off x="6657457" y="6840246"/>
              <a:ext cx="1436879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n=50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2001D7-B041-4BF5-B341-040F6E29CA48}"/>
                </a:ext>
              </a:extLst>
            </p:cNvPr>
            <p:cNvSpPr txBox="1"/>
            <p:nvPr/>
          </p:nvSpPr>
          <p:spPr>
            <a:xfrm>
              <a:off x="8154773" y="6840243"/>
              <a:ext cx="1436876" cy="3763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n=1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C9115B0-1901-4562-B413-306249342CA8}"/>
              </a:ext>
            </a:extLst>
          </p:cNvPr>
          <p:cNvSpPr txBox="1"/>
          <p:nvPr/>
        </p:nvSpPr>
        <p:spPr>
          <a:xfrm>
            <a:off x="6557089" y="1796901"/>
            <a:ext cx="51347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Feature Set: position vector, orientation vector, old SIF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Architecture: see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Optimiser: Adam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Criterion Function: L1Loss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Activation Function: </a:t>
            </a:r>
            <a:r>
              <a:rPr lang="en-GB" sz="2800" dirty="0" err="1"/>
              <a:t>LeakyReLU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20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C3C2-294D-4872-9BA2-D752263FA5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9DC3C2-294D-4872-9BA2-D752263FA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AE2DE2-AD12-4419-B919-211D11B8E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523" y="2488130"/>
            <a:ext cx="3851573" cy="28465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0AAD09-713B-4E98-81DB-78471C27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7" y="2488130"/>
            <a:ext cx="3851573" cy="2846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5F1FD-BD24-4103-8133-5B7CA30C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4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BB4B1-9F4C-4D5C-BA82-A6DE3C16C2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4BB4B1-9F4C-4D5C-BA82-A6DE3C16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442993-F127-457F-A6B0-A5A6B727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23" y="2488130"/>
            <a:ext cx="3851572" cy="2846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AC068-17A9-4F4A-BEBF-DF935940C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47" y="2488130"/>
            <a:ext cx="3851572" cy="28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684C0-01F1-4C52-9C1F-E931B7F9E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70C8E8-4F83-45C7-8A21-F65F622AE2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Results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70C8E8-4F83-45C7-8A21-F65F622AE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B70441-D2D0-4D91-9007-53E087928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6523" y="2488130"/>
            <a:ext cx="3851572" cy="2846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E6DF4-B67E-4782-A680-191D720D0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947" y="2488130"/>
            <a:ext cx="3851572" cy="2846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C5A72-72E3-4F5D-9D4E-71330527E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735" y="2488129"/>
            <a:ext cx="3851572" cy="2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50AF-7F1B-4234-8D3F-BB4D13EB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67FE-1D7B-45D4-9934-50F6D4F54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ML acceleration of an FDEM is viable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easier to predict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Further inter-fracture geometric data must be incorporated into feature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Outputs currently returned with insufficient accuracy for immediate practical implementation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67FE-1D7B-45D4-9934-50F6D4F54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CC46-2A5C-4460-84A7-E1A050B3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68E5-E414-4581-BE09-B455DE387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Increased dataset size</a:t>
            </a:r>
          </a:p>
          <a:p>
            <a:pPr>
              <a:lnSpc>
                <a:spcPct val="150000"/>
              </a:lnSpc>
            </a:pPr>
            <a:r>
              <a:rPr lang="en-GB" dirty="0"/>
              <a:t>Improved hyperparameter optimisation scheme</a:t>
            </a:r>
          </a:p>
          <a:p>
            <a:pPr>
              <a:lnSpc>
                <a:spcPct val="150000"/>
              </a:lnSpc>
            </a:pPr>
            <a:r>
              <a:rPr lang="en-GB" dirty="0"/>
              <a:t>Addition of fracture interaction index – see diagram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 of binary measure for fracture interaction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A264A09-AA61-41B6-826D-34D249C05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00" y="2041511"/>
            <a:ext cx="5110200" cy="3919566"/>
          </a:xfrm>
        </p:spPr>
      </p:pic>
    </p:spTree>
    <p:extLst>
      <p:ext uri="{BB962C8B-B14F-4D97-AF65-F5344CB8AC3E}">
        <p14:creationId xmlns:p14="http://schemas.microsoft.com/office/powerpoint/2010/main" val="32627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28B7-D45D-4598-AAD2-2BA4CEC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none" dirty="0"/>
              <a:t>Thank you for your attention</a:t>
            </a:r>
            <a:br>
              <a:rPr lang="en-GB" u="none" dirty="0"/>
            </a:br>
            <a:br>
              <a:rPr lang="en-GB" u="none" dirty="0"/>
            </a:br>
            <a:r>
              <a:rPr lang="en-GB" u="none" dirty="0"/>
              <a:t>Any 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E9CC6-C9BF-451B-A90D-64B81E610A7C}"/>
              </a:ext>
            </a:extLst>
          </p:cNvPr>
          <p:cNvSpPr/>
          <p:nvPr/>
        </p:nvSpPr>
        <p:spPr>
          <a:xfrm>
            <a:off x="0" y="531628"/>
            <a:ext cx="1446028" cy="10845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8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EE3-A470-457A-8995-306D0F9E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0B17-7FA9-402B-8BC2-18633407C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GB" dirty="0"/>
              <a:t>Background: SIF</a:t>
            </a:r>
          </a:p>
          <a:p>
            <a:pPr>
              <a:lnSpc>
                <a:spcPct val="150000"/>
              </a:lnSpc>
            </a:pPr>
            <a:r>
              <a:rPr lang="en-GB" dirty="0"/>
              <a:t>Problem Specification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98EC9-DCB2-4147-AB38-A36DAC2ED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Testing Strategy</a:t>
            </a:r>
          </a:p>
          <a:p>
            <a:pPr>
              <a:lnSpc>
                <a:spcPct val="150000"/>
              </a:lnSpc>
            </a:pPr>
            <a:r>
              <a:rPr lang="en-GB" dirty="0"/>
              <a:t>Results</a:t>
            </a:r>
          </a:p>
          <a:p>
            <a:pPr>
              <a:lnSpc>
                <a:spcPct val="150000"/>
              </a:lnSpc>
            </a:pPr>
            <a:r>
              <a:rPr lang="en-GB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GB" dirty="0"/>
              <a:t>Future Developments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9DCB-C4FC-4B62-940E-C8B74E8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952C-0963-4CFF-9716-52AF4D67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Fracture Simulation is of great importance to many fields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Hydraulic Fracturing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Mineral Extraction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Medical Osteology</a:t>
            </a:r>
          </a:p>
          <a:p>
            <a:pPr>
              <a:lnSpc>
                <a:spcPct val="150000"/>
              </a:lnSpc>
            </a:pPr>
            <a:r>
              <a:rPr lang="en-GB" dirty="0"/>
              <a:t>FDEMs are very accurate but can be slow</a:t>
            </a:r>
          </a:p>
          <a:p>
            <a:pPr>
              <a:lnSpc>
                <a:spcPct val="150000"/>
              </a:lnSpc>
            </a:pPr>
            <a:r>
              <a:rPr lang="en-GB" dirty="0"/>
              <a:t>Is it possible to improve time efficiency without loss of accuracy?</a:t>
            </a:r>
          </a:p>
        </p:txBody>
      </p:sp>
    </p:spTree>
    <p:extLst>
      <p:ext uri="{BB962C8B-B14F-4D97-AF65-F5344CB8AC3E}">
        <p14:creationId xmlns:p14="http://schemas.microsoft.com/office/powerpoint/2010/main" val="25909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767F-A4D3-477B-B5BA-16F7D99C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15260-5B0B-4AB8-8D1F-C253CCDF9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ML has been applied to fracture problems before</a:t>
            </a:r>
          </a:p>
          <a:p>
            <a:pPr>
              <a:lnSpc>
                <a:spcPct val="100000"/>
              </a:lnSpc>
            </a:pPr>
            <a:r>
              <a:rPr lang="en-GB" dirty="0"/>
              <a:t>Can be effective for certain criteria</a:t>
            </a:r>
          </a:p>
          <a:p>
            <a:pPr>
              <a:lnSpc>
                <a:spcPct val="100000"/>
              </a:lnSpc>
            </a:pPr>
            <a:r>
              <a:rPr lang="en-GB" dirty="0"/>
              <a:t>Often limited by: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Restricted dimensionality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Graph theoretic approach</a:t>
            </a:r>
          </a:p>
          <a:p>
            <a:pPr>
              <a:lnSpc>
                <a:spcPct val="100000"/>
              </a:lnSpc>
            </a:pPr>
            <a:r>
              <a:rPr lang="en-GB" dirty="0"/>
              <a:t>Not currently applicable to real world problems</a:t>
            </a:r>
          </a:p>
          <a:p>
            <a:endParaRPr lang="en-GB" dirty="0"/>
          </a:p>
        </p:txBody>
      </p:sp>
      <p:pic>
        <p:nvPicPr>
          <p:cNvPr id="7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A9A141C-04E5-4504-A634-EDB69BADD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13" y="1690688"/>
            <a:ext cx="3698864" cy="43378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D6669-8D4F-4E94-85A6-0A5DDCBD0DA5}"/>
              </a:ext>
            </a:extLst>
          </p:cNvPr>
          <p:cNvSpPr txBox="1"/>
          <p:nvPr/>
        </p:nvSpPr>
        <p:spPr>
          <a:xfrm>
            <a:off x="10919637" y="1690688"/>
            <a:ext cx="118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Source: (Hunter, et al., 2019)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2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D88E-30F6-4142-B12F-114203A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4519-4BD1-4326-888B-A2928196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Avoid aforementioned limitations by accelerating an FDEM</a:t>
            </a:r>
          </a:p>
          <a:p>
            <a:pPr>
              <a:lnSpc>
                <a:spcPct val="200000"/>
              </a:lnSpc>
            </a:pPr>
            <a:r>
              <a:rPr lang="en-GB" dirty="0"/>
              <a:t>Calculation of SIF required before fracture tip evolution</a:t>
            </a:r>
          </a:p>
          <a:p>
            <a:pPr>
              <a:lnSpc>
                <a:spcPct val="200000"/>
              </a:lnSpc>
            </a:pPr>
            <a:r>
              <a:rPr lang="en-GB" dirty="0"/>
              <a:t>SIF computation requires solution of several PDEs – computationally complex</a:t>
            </a:r>
          </a:p>
          <a:p>
            <a:pPr>
              <a:lnSpc>
                <a:spcPct val="200000"/>
              </a:lnSpc>
            </a:pPr>
            <a:r>
              <a:rPr lang="en-GB" dirty="0"/>
              <a:t>Fracture tip evolution is well understood and simple by comparison</a:t>
            </a:r>
          </a:p>
          <a:p>
            <a:pPr>
              <a:lnSpc>
                <a:spcPct val="200000"/>
              </a:lnSpc>
            </a:pPr>
            <a:r>
              <a:rPr lang="en-GB" dirty="0"/>
              <a:t>Is it possible to predict the SIF without the preceding computation?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96E5E6-E3C2-4729-8D85-C14982E423D9}"/>
                  </a:ext>
                </a:extLst>
              </p14:cNvPr>
              <p14:cNvContentPartPr/>
              <p14:nvPr/>
            </p14:nvContentPartPr>
            <p14:xfrm>
              <a:off x="8667910" y="4021131"/>
              <a:ext cx="3600" cy="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96E5E6-E3C2-4729-8D85-C14982E423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9270" y="4012131"/>
                <a:ext cx="2124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87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5894-9064-417C-AF65-7CFD1ED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Background: SIF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D14A7-BE34-479D-B0BD-9949ED4DD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/>
                  <a:t>Most important quantity for this project is Stress Intensity Factor (SIF)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The SIF is a theoretical construct that encodes the stress state at a tip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SIF has three elements: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- opening damage – positive definite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- in-plane shearing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</m:oMath>
                </a14:m>
                <a:r>
                  <a:rPr lang="en-GB" dirty="0"/>
                  <a:t> - out-of-plane shearing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is often dominant,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GB" dirty="0"/>
                  <a:t> are harder to predict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D14A7-BE34-479D-B0BD-9949ED4DD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3E91C80A-8809-4797-85BB-58F3A3ED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2" y="3647325"/>
            <a:ext cx="3686710" cy="18433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795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1FCF-E767-4451-B8AF-2BB425B2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3B4F-FBB6-414D-BE60-EA47EA414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Two factors relevant to an accelerator: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Time efficiency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Accuracy</a:t>
            </a:r>
          </a:p>
          <a:p>
            <a:pPr>
              <a:lnSpc>
                <a:spcPct val="150000"/>
              </a:lnSpc>
            </a:pPr>
            <a:r>
              <a:rPr lang="en-GB" dirty="0"/>
              <a:t>For an ML method, time efficiency applies to training and execution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Training time of diminished importance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Execution time almost guaranteed to be superior to current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Therefore primary objective is accuracy retention</a:t>
            </a:r>
          </a:p>
        </p:txBody>
      </p:sp>
    </p:spTree>
    <p:extLst>
      <p:ext uri="{BB962C8B-B14F-4D97-AF65-F5344CB8AC3E}">
        <p14:creationId xmlns:p14="http://schemas.microsoft.com/office/powerpoint/2010/main" val="42653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8CE-ED83-42BB-BEBA-20B32D73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95F-65DA-43B9-AFA4-0A4181FD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This is a regression problem</a:t>
            </a:r>
          </a:p>
          <a:p>
            <a:pPr>
              <a:lnSpc>
                <a:spcPct val="150000"/>
              </a:lnSpc>
            </a:pPr>
            <a:r>
              <a:rPr lang="en-GB" dirty="0"/>
              <a:t>Fracture tip evolution is determined by the current configuration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Therefore configuration history information is not necessary</a:t>
            </a:r>
          </a:p>
          <a:p>
            <a:pPr>
              <a:lnSpc>
                <a:spcPct val="150000"/>
              </a:lnSpc>
            </a:pPr>
            <a:r>
              <a:rPr lang="en-GB" dirty="0"/>
              <a:t>Inter-fracture geometric data is important for interactions</a:t>
            </a:r>
          </a:p>
          <a:p>
            <a:pPr>
              <a:lnSpc>
                <a:spcPct val="150000"/>
              </a:lnSpc>
            </a:pPr>
            <a:r>
              <a:rPr lang="en-GB" dirty="0"/>
              <a:t>Data is gathered from runs of the Imperial College Geomechanics Toolkit (ICGT)</a:t>
            </a:r>
          </a:p>
        </p:txBody>
      </p:sp>
    </p:spTree>
    <p:extLst>
      <p:ext uri="{BB962C8B-B14F-4D97-AF65-F5344CB8AC3E}">
        <p14:creationId xmlns:p14="http://schemas.microsoft.com/office/powerpoint/2010/main" val="41795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6406-0A05-4B17-A030-ED676F92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01FA-8CA0-4494-B6F6-E26657D52C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 forward neural network selected</a:t>
            </a:r>
          </a:p>
          <a:p>
            <a:r>
              <a:rPr lang="en-GB" dirty="0"/>
              <a:t>Python implementation – chosen for ML libraries</a:t>
            </a:r>
          </a:p>
          <a:p>
            <a:r>
              <a:rPr lang="en-GB" dirty="0" err="1"/>
              <a:t>PyTorch</a:t>
            </a:r>
            <a:r>
              <a:rPr lang="en-GB" dirty="0"/>
              <a:t> used for the ML aspects</a:t>
            </a:r>
          </a:p>
          <a:p>
            <a:r>
              <a:rPr lang="en-GB" dirty="0"/>
              <a:t>Little attention given to hyperparameters at this stage</a:t>
            </a:r>
          </a:p>
          <a:p>
            <a:r>
              <a:rPr lang="en-GB" dirty="0"/>
              <a:t>Input data formatted as a CSV</a:t>
            </a:r>
          </a:p>
          <a:p>
            <a:r>
              <a:rPr lang="en-GB" dirty="0"/>
              <a:t>Data split as 80:10:10 for training : validation : testing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364E3-1955-4CBC-BE93-FDFF7BB887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53" y="1825625"/>
            <a:ext cx="2375294" cy="435133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874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530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Implementing integrated machine learning strategies to accelerate high accuracy fracture growth simulators</vt:lpstr>
      <vt:lpstr>Agenda</vt:lpstr>
      <vt:lpstr>Motivation</vt:lpstr>
      <vt:lpstr>Introduction </vt:lpstr>
      <vt:lpstr>Introduction</vt:lpstr>
      <vt:lpstr>Background: SIF</vt:lpstr>
      <vt:lpstr>Problem Specification</vt:lpstr>
      <vt:lpstr>Problem Specification</vt:lpstr>
      <vt:lpstr>Implementation</vt:lpstr>
      <vt:lpstr>Testing Strategy</vt:lpstr>
      <vt:lpstr>Testing Conclusions</vt:lpstr>
      <vt:lpstr>Results - K_I</vt:lpstr>
      <vt:lpstr>Results - K_II</vt:lpstr>
      <vt:lpstr>Results - K_III</vt:lpstr>
      <vt:lpstr>Conclusions</vt:lpstr>
      <vt:lpstr>Future Developments</vt:lpstr>
      <vt:lpstr>Thank you for your attention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integrated machine learning strategies to accelerate high accuracy fracture growth simulators</dc:title>
  <dc:creator>John Walding</dc:creator>
  <cp:lastModifiedBy>John Walding</cp:lastModifiedBy>
  <cp:revision>25</cp:revision>
  <dcterms:created xsi:type="dcterms:W3CDTF">2019-09-07T14:24:56Z</dcterms:created>
  <dcterms:modified xsi:type="dcterms:W3CDTF">2019-09-09T22:43:09Z</dcterms:modified>
</cp:coreProperties>
</file>