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71" r:id="rId6"/>
    <p:sldId id="261" r:id="rId7"/>
    <p:sldId id="263" r:id="rId8"/>
    <p:sldId id="264" r:id="rId9"/>
    <p:sldId id="265" r:id="rId10"/>
    <p:sldId id="266" r:id="rId11"/>
    <p:sldId id="274" r:id="rId12"/>
    <p:sldId id="267" r:id="rId13"/>
    <p:sldId id="268" r:id="rId14"/>
    <p:sldId id="269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09T22:14:59.37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12 3312 0 0,'0'0'64'0'0,"0"0"24"0"0,4-4 0 0 0,1-4 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D381-CF92-4F3A-98BB-952451E940D4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E046-3B5B-47CA-B922-94EF82532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28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D381-CF92-4F3A-98BB-952451E940D4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E046-3B5B-47CA-B922-94EF82532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34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D381-CF92-4F3A-98BB-952451E940D4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E046-3B5B-47CA-B922-94EF82532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16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D381-CF92-4F3A-98BB-952451E940D4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E046-3B5B-47CA-B922-94EF82532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19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D381-CF92-4F3A-98BB-952451E940D4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E046-3B5B-47CA-B922-94EF82532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84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D381-CF92-4F3A-98BB-952451E940D4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E046-3B5B-47CA-B922-94EF82532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97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D381-CF92-4F3A-98BB-952451E940D4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E046-3B5B-47CA-B922-94EF82532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81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D381-CF92-4F3A-98BB-952451E940D4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E046-3B5B-47CA-B922-94EF82532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16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D381-CF92-4F3A-98BB-952451E940D4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E046-3B5B-47CA-B922-94EF82532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70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D381-CF92-4F3A-98BB-952451E940D4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E046-3B5B-47CA-B922-94EF82532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04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D381-CF92-4F3A-98BB-952451E940D4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E046-3B5B-47CA-B922-94EF82532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21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9D381-CF92-4F3A-98BB-952451E940D4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EE046-3B5B-47CA-B922-94EF8253293F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A09A869-7C1E-46B9-BAC7-67B77DE995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68"/>
          <a:stretch/>
        </p:blipFill>
        <p:spPr>
          <a:xfrm>
            <a:off x="8153400" y="493385"/>
            <a:ext cx="4038600" cy="1069041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9235AD-A0A3-4E1E-B772-30F95666164B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270411"/>
            <a:ext cx="98667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453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sng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24D2-CF41-4A86-8F87-0A030FF28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7786"/>
            <a:ext cx="9144000" cy="3120864"/>
          </a:xfrm>
        </p:spPr>
        <p:txBody>
          <a:bodyPr>
            <a:normAutofit fontScale="90000"/>
          </a:bodyPr>
          <a:lstStyle/>
          <a:p>
            <a:r>
              <a:rPr lang="en-GB" u="none" dirty="0"/>
              <a:t>Implementing integrated machine learning strategies to accelerate high accuracy fracture growth simulators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2706D-C285-43EA-8411-373B199C9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13311"/>
            <a:ext cx="9144000" cy="83991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John Walding</a:t>
            </a:r>
          </a:p>
          <a:p>
            <a:r>
              <a:rPr lang="en-GB" dirty="0"/>
              <a:t>Supervisor: Dr. Adriana </a:t>
            </a:r>
            <a:r>
              <a:rPr lang="en-GB" dirty="0" err="1"/>
              <a:t>Paluszny</a:t>
            </a:r>
            <a:r>
              <a:rPr lang="en-GB" dirty="0"/>
              <a:t> Rodriguez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097382-F47F-41D4-AC6A-532A7059E50F}"/>
              </a:ext>
            </a:extLst>
          </p:cNvPr>
          <p:cNvSpPr/>
          <p:nvPr/>
        </p:nvSpPr>
        <p:spPr>
          <a:xfrm>
            <a:off x="0" y="531628"/>
            <a:ext cx="1446028" cy="1084521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562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E2C8-11D5-4FD2-9D3C-330CF36E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10FB-C273-4307-8B1E-FD569ED386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GB" dirty="0"/>
              <a:t>Testing strategy designed for hyperparameter optimisation</a:t>
            </a:r>
          </a:p>
          <a:p>
            <a:pPr>
              <a:lnSpc>
                <a:spcPct val="100000"/>
              </a:lnSpc>
            </a:pPr>
            <a:r>
              <a:rPr lang="en-GB" dirty="0"/>
              <a:t>Optimal configuration infeasible to ascertain</a:t>
            </a:r>
          </a:p>
          <a:p>
            <a:pPr>
              <a:lnSpc>
                <a:spcPct val="100000"/>
              </a:lnSpc>
            </a:pPr>
            <a:r>
              <a:rPr lang="en-GB" dirty="0"/>
              <a:t>Heuristic approach taken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Hyperparameters tested in order of expected significance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Order investigated with preliminary 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4EC9C-3092-4F3A-9313-B18B3F9B1D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GB" dirty="0"/>
              <a:t>Will not result in optimal configuration, but adequate</a:t>
            </a:r>
          </a:p>
          <a:p>
            <a:pPr>
              <a:lnSpc>
                <a:spcPct val="100000"/>
              </a:lnSpc>
            </a:pPr>
            <a:r>
              <a:rPr lang="en-GB" dirty="0"/>
              <a:t>Hyperparameters tested are: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Feature set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Model architecture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Optimiser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Criterion function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Activation function</a:t>
            </a:r>
          </a:p>
          <a:p>
            <a:pPr>
              <a:lnSpc>
                <a:spcPct val="100000"/>
              </a:lnSpc>
            </a:pPr>
            <a:r>
              <a:rPr lang="en-GB" dirty="0"/>
              <a:t>Further hyperparameters left as defaults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431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48775E-DC1F-453A-841B-308F326A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Conclusions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B1C70EB-FFCB-4F8C-A48F-42171ECC2994}"/>
              </a:ext>
            </a:extLst>
          </p:cNvPr>
          <p:cNvGrpSpPr/>
          <p:nvPr/>
        </p:nvGrpSpPr>
        <p:grpSpPr>
          <a:xfrm>
            <a:off x="590528" y="2298345"/>
            <a:ext cx="5505472" cy="3381318"/>
            <a:chOff x="677625" y="1963478"/>
            <a:chExt cx="8914024" cy="547476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CE18509-F479-432F-B5C7-D244DCED3443}"/>
                </a:ext>
              </a:extLst>
            </p:cNvPr>
            <p:cNvSpPr/>
            <p:nvPr/>
          </p:nvSpPr>
          <p:spPr>
            <a:xfrm rot="5400000">
              <a:off x="2354224" y="3210920"/>
              <a:ext cx="999461" cy="9994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AAE4D6C-BF87-4457-81C4-45C9C49BC35E}"/>
                </a:ext>
              </a:extLst>
            </p:cNvPr>
            <p:cNvSpPr/>
            <p:nvPr/>
          </p:nvSpPr>
          <p:spPr>
            <a:xfrm rot="5400000">
              <a:off x="2354225" y="1963478"/>
              <a:ext cx="999461" cy="9994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64C7F63-7BF5-4482-B519-CD5516D8B668}"/>
                </a:ext>
              </a:extLst>
            </p:cNvPr>
            <p:cNvSpPr/>
            <p:nvPr/>
          </p:nvSpPr>
          <p:spPr>
            <a:xfrm rot="5400000">
              <a:off x="2354224" y="5078818"/>
              <a:ext cx="999461" cy="9994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997DF1B-4559-40A3-9FE3-756F96858EE8}"/>
                </a:ext>
              </a:extLst>
            </p:cNvPr>
            <p:cNvSpPr/>
            <p:nvPr/>
          </p:nvSpPr>
          <p:spPr>
            <a:xfrm rot="5400000">
              <a:off x="5343744" y="3210920"/>
              <a:ext cx="999461" cy="9994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C496B92-900A-4354-AE09-2135A0A7CEFB}"/>
                </a:ext>
              </a:extLst>
            </p:cNvPr>
            <p:cNvSpPr/>
            <p:nvPr/>
          </p:nvSpPr>
          <p:spPr>
            <a:xfrm rot="5400000">
              <a:off x="5343745" y="1963478"/>
              <a:ext cx="999461" cy="9994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122FCB-7EC5-4835-9E58-640501F1C8BD}"/>
                </a:ext>
              </a:extLst>
            </p:cNvPr>
            <p:cNvSpPr/>
            <p:nvPr/>
          </p:nvSpPr>
          <p:spPr>
            <a:xfrm rot="5400000">
              <a:off x="5343744" y="5078818"/>
              <a:ext cx="999461" cy="9994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455BE1C-E1F3-47FC-A433-F9591DAAE9D6}"/>
                </a:ext>
              </a:extLst>
            </p:cNvPr>
            <p:cNvSpPr/>
            <p:nvPr/>
          </p:nvSpPr>
          <p:spPr>
            <a:xfrm rot="5400000">
              <a:off x="3848984" y="3210920"/>
              <a:ext cx="999461" cy="9994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324ABB2-746A-4A4B-B8B0-37B6CA7AC985}"/>
                </a:ext>
              </a:extLst>
            </p:cNvPr>
            <p:cNvSpPr/>
            <p:nvPr/>
          </p:nvSpPr>
          <p:spPr>
            <a:xfrm rot="5400000">
              <a:off x="3848985" y="1963478"/>
              <a:ext cx="999461" cy="9994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84C2256-C73D-413F-946D-D9A802BA7AC1}"/>
                </a:ext>
              </a:extLst>
            </p:cNvPr>
            <p:cNvSpPr/>
            <p:nvPr/>
          </p:nvSpPr>
          <p:spPr>
            <a:xfrm rot="5400000">
              <a:off x="3848984" y="5078818"/>
              <a:ext cx="999461" cy="9994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9B8BF0B-5148-4026-9F23-F6B05E39FB50}"/>
                </a:ext>
              </a:extLst>
            </p:cNvPr>
            <p:cNvSpPr/>
            <p:nvPr/>
          </p:nvSpPr>
          <p:spPr>
            <a:xfrm rot="5400000">
              <a:off x="6838504" y="3210920"/>
              <a:ext cx="999461" cy="9994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F33FDA3-9B66-4DE4-B97E-B880157C9D93}"/>
                </a:ext>
              </a:extLst>
            </p:cNvPr>
            <p:cNvSpPr/>
            <p:nvPr/>
          </p:nvSpPr>
          <p:spPr>
            <a:xfrm rot="5400000">
              <a:off x="6838505" y="1963478"/>
              <a:ext cx="999461" cy="9994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EB2B3DF-7888-41FA-94E6-C5E178E8413A}"/>
                </a:ext>
              </a:extLst>
            </p:cNvPr>
            <p:cNvSpPr/>
            <p:nvPr/>
          </p:nvSpPr>
          <p:spPr>
            <a:xfrm rot="5400000">
              <a:off x="6838504" y="5078818"/>
              <a:ext cx="999461" cy="9994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7794DF-E832-49E6-B459-E71599E3D769}"/>
                </a:ext>
              </a:extLst>
            </p:cNvPr>
            <p:cNvSpPr/>
            <p:nvPr/>
          </p:nvSpPr>
          <p:spPr>
            <a:xfrm rot="5400000">
              <a:off x="8338586" y="3508744"/>
              <a:ext cx="999461" cy="9994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F6C8747-5655-4CA2-9117-F40622DE068B}"/>
                </a:ext>
              </a:extLst>
            </p:cNvPr>
            <p:cNvSpPr/>
            <p:nvPr/>
          </p:nvSpPr>
          <p:spPr>
            <a:xfrm rot="5400000">
              <a:off x="2816294" y="4461570"/>
              <a:ext cx="75317" cy="753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A13F91A-48DF-4E4A-8EC7-B264FE67A668}"/>
                </a:ext>
              </a:extLst>
            </p:cNvPr>
            <p:cNvSpPr/>
            <p:nvPr/>
          </p:nvSpPr>
          <p:spPr>
            <a:xfrm rot="5400000">
              <a:off x="2816294" y="4771798"/>
              <a:ext cx="75317" cy="753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B01F2EC-7716-43DE-BA68-2B14E8CB0524}"/>
                </a:ext>
              </a:extLst>
            </p:cNvPr>
            <p:cNvSpPr/>
            <p:nvPr/>
          </p:nvSpPr>
          <p:spPr>
            <a:xfrm rot="5400000">
              <a:off x="2816294" y="4616684"/>
              <a:ext cx="75317" cy="753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14CFDC6-3FB0-4541-92F1-E7A33AB9A296}"/>
                </a:ext>
              </a:extLst>
            </p:cNvPr>
            <p:cNvSpPr/>
            <p:nvPr/>
          </p:nvSpPr>
          <p:spPr>
            <a:xfrm rot="5400000">
              <a:off x="4311056" y="4461570"/>
              <a:ext cx="75317" cy="753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9148BFC-1769-4956-AE24-BB12A5723464}"/>
                </a:ext>
              </a:extLst>
            </p:cNvPr>
            <p:cNvSpPr/>
            <p:nvPr/>
          </p:nvSpPr>
          <p:spPr>
            <a:xfrm rot="5400000">
              <a:off x="4311056" y="4771798"/>
              <a:ext cx="75317" cy="753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32850CD-2CF5-4BE1-88D7-F88DFF345E63}"/>
                </a:ext>
              </a:extLst>
            </p:cNvPr>
            <p:cNvSpPr/>
            <p:nvPr/>
          </p:nvSpPr>
          <p:spPr>
            <a:xfrm rot="5400000">
              <a:off x="4311056" y="4616684"/>
              <a:ext cx="75317" cy="753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CB42EA0-1AB8-481B-A764-F4CF9F2EB8A9}"/>
                </a:ext>
              </a:extLst>
            </p:cNvPr>
            <p:cNvSpPr/>
            <p:nvPr/>
          </p:nvSpPr>
          <p:spPr>
            <a:xfrm rot="5400000">
              <a:off x="5805818" y="4461570"/>
              <a:ext cx="75317" cy="753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90201E7-AF92-4E0B-BBF4-BE4F83D85609}"/>
                </a:ext>
              </a:extLst>
            </p:cNvPr>
            <p:cNvSpPr/>
            <p:nvPr/>
          </p:nvSpPr>
          <p:spPr>
            <a:xfrm rot="5400000">
              <a:off x="5805818" y="4771798"/>
              <a:ext cx="75317" cy="753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E62BF9E-555A-4D18-B36F-1D86A44A3FDE}"/>
                </a:ext>
              </a:extLst>
            </p:cNvPr>
            <p:cNvSpPr/>
            <p:nvPr/>
          </p:nvSpPr>
          <p:spPr>
            <a:xfrm rot="5400000">
              <a:off x="5805818" y="4616684"/>
              <a:ext cx="75317" cy="753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B1F8181-6028-4FA3-92EE-45A56416004A}"/>
                </a:ext>
              </a:extLst>
            </p:cNvPr>
            <p:cNvSpPr/>
            <p:nvPr/>
          </p:nvSpPr>
          <p:spPr>
            <a:xfrm rot="5400000">
              <a:off x="7300580" y="4451827"/>
              <a:ext cx="75317" cy="753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064750C-21EE-4C50-BF7B-F78F168B42F3}"/>
                </a:ext>
              </a:extLst>
            </p:cNvPr>
            <p:cNvSpPr/>
            <p:nvPr/>
          </p:nvSpPr>
          <p:spPr>
            <a:xfrm rot="5400000">
              <a:off x="7300580" y="4762055"/>
              <a:ext cx="75317" cy="753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795AF30-C206-402E-AFE8-DE53ED308E06}"/>
                </a:ext>
              </a:extLst>
            </p:cNvPr>
            <p:cNvSpPr/>
            <p:nvPr/>
          </p:nvSpPr>
          <p:spPr>
            <a:xfrm rot="5400000">
              <a:off x="7300580" y="4606941"/>
              <a:ext cx="75317" cy="753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435BA39-1051-47E0-AC4C-508F9123A23C}"/>
                </a:ext>
              </a:extLst>
            </p:cNvPr>
            <p:cNvSpPr txBox="1"/>
            <p:nvPr/>
          </p:nvSpPr>
          <p:spPr>
            <a:xfrm>
              <a:off x="677625" y="6840246"/>
              <a:ext cx="1436879" cy="5979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n=</a:t>
              </a:r>
              <a:r>
                <a:rPr lang="en-GB" dirty="0"/>
                <a:t>7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1DC17AC-572D-459E-9831-5651A291534C}"/>
                </a:ext>
              </a:extLst>
            </p:cNvPr>
            <p:cNvSpPr txBox="1"/>
            <p:nvPr/>
          </p:nvSpPr>
          <p:spPr>
            <a:xfrm>
              <a:off x="2174940" y="6840246"/>
              <a:ext cx="1436879" cy="3763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n=25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CAA6D30-1A27-4F72-A7A5-1363020F2134}"/>
                </a:ext>
              </a:extLst>
            </p:cNvPr>
            <p:cNvSpPr txBox="1"/>
            <p:nvPr/>
          </p:nvSpPr>
          <p:spPr>
            <a:xfrm>
              <a:off x="3662826" y="6840246"/>
              <a:ext cx="1436879" cy="3763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n=200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D266BDA-F268-4643-9E6D-DCED1996B757}"/>
                </a:ext>
              </a:extLst>
            </p:cNvPr>
            <p:cNvSpPr txBox="1"/>
            <p:nvPr/>
          </p:nvSpPr>
          <p:spPr>
            <a:xfrm>
              <a:off x="5160142" y="6840246"/>
              <a:ext cx="1436879" cy="3763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n=100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6971915-E402-4926-9606-7D7B574180DD}"/>
                </a:ext>
              </a:extLst>
            </p:cNvPr>
            <p:cNvSpPr txBox="1"/>
            <p:nvPr/>
          </p:nvSpPr>
          <p:spPr>
            <a:xfrm>
              <a:off x="6657457" y="6840246"/>
              <a:ext cx="1436879" cy="3763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n=50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52001D7-B041-4BF5-B341-040F6E29CA48}"/>
                </a:ext>
              </a:extLst>
            </p:cNvPr>
            <p:cNvSpPr txBox="1"/>
            <p:nvPr/>
          </p:nvSpPr>
          <p:spPr>
            <a:xfrm>
              <a:off x="8154773" y="6840243"/>
              <a:ext cx="1436876" cy="3763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n=1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C9115B0-1901-4562-B413-306249342CA8}"/>
              </a:ext>
            </a:extLst>
          </p:cNvPr>
          <p:cNvSpPr txBox="1"/>
          <p:nvPr/>
        </p:nvSpPr>
        <p:spPr>
          <a:xfrm>
            <a:off x="6557089" y="1796901"/>
            <a:ext cx="51347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Feature Set: position vector, old SIF, angle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Architecture: see diagram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Optimiser: Adam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Criterion Function: L1Loss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Activation Function: </a:t>
            </a:r>
            <a:r>
              <a:rPr lang="en-GB" sz="2800" dirty="0" err="1"/>
              <a:t>LeakyReLU</a:t>
            </a:r>
            <a:endParaRPr lang="en-GB" sz="2800" dirty="0"/>
          </a:p>
          <a:p>
            <a:endParaRPr lang="en-GB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0601260-2E9C-487D-AF9A-EE9FAD249E44}"/>
              </a:ext>
            </a:extLst>
          </p:cNvPr>
          <p:cNvSpPr/>
          <p:nvPr/>
        </p:nvSpPr>
        <p:spPr>
          <a:xfrm rot="5400000">
            <a:off x="701192" y="3068789"/>
            <a:ext cx="617286" cy="6172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334FC16-EE5B-4B8D-ACB0-D56929AA94FC}"/>
              </a:ext>
            </a:extLst>
          </p:cNvPr>
          <p:cNvSpPr/>
          <p:nvPr/>
        </p:nvSpPr>
        <p:spPr>
          <a:xfrm rot="5400000">
            <a:off x="701192" y="2298345"/>
            <a:ext cx="617286" cy="6172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2137B3E-2063-44AF-9594-239DA4C198AC}"/>
              </a:ext>
            </a:extLst>
          </p:cNvPr>
          <p:cNvSpPr/>
          <p:nvPr/>
        </p:nvSpPr>
        <p:spPr>
          <a:xfrm rot="5400000">
            <a:off x="701192" y="4222439"/>
            <a:ext cx="617286" cy="6172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9D225CD-84F7-4910-A95C-33D1F6F6563C}"/>
              </a:ext>
            </a:extLst>
          </p:cNvPr>
          <p:cNvSpPr/>
          <p:nvPr/>
        </p:nvSpPr>
        <p:spPr>
          <a:xfrm rot="5400000">
            <a:off x="986575" y="3841215"/>
            <a:ext cx="46517" cy="46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10EA8EE-74C3-4BA5-B4DC-E4B40B499BA6}"/>
              </a:ext>
            </a:extLst>
          </p:cNvPr>
          <p:cNvSpPr/>
          <p:nvPr/>
        </p:nvSpPr>
        <p:spPr>
          <a:xfrm rot="5400000">
            <a:off x="986575" y="4032817"/>
            <a:ext cx="46517" cy="46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91DBCEF-4270-4C70-930C-4A1488A2C7EC}"/>
              </a:ext>
            </a:extLst>
          </p:cNvPr>
          <p:cNvSpPr/>
          <p:nvPr/>
        </p:nvSpPr>
        <p:spPr>
          <a:xfrm rot="5400000">
            <a:off x="986575" y="3937016"/>
            <a:ext cx="46517" cy="465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205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9DC3C2-294D-4872-9BA2-D752263FA54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Results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9DC3C2-294D-4872-9BA2-D752263FA5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8AE2DE2-AD12-4419-B919-211D11B8E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523" y="2488130"/>
            <a:ext cx="3851573" cy="284655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0AAD09-713B-4E98-81DB-78471C270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47" y="2488130"/>
            <a:ext cx="3851573" cy="28465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05F1FD-BD24-4103-8133-5B7CA30C9D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9735" y="2488129"/>
            <a:ext cx="3851572" cy="284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42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E4BB4B1-9F4C-4D5C-BA82-A6DE3C16C26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Results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E4BB4B1-9F4C-4D5C-BA82-A6DE3C16C2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6442993-F127-457F-A6B0-A5A6B7275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56523" y="2488130"/>
            <a:ext cx="3851572" cy="28465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1AC068-17A9-4F4A-BEBF-DF935940C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947" y="2488130"/>
            <a:ext cx="3851572" cy="28465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2684C0-01F1-4C52-9C1F-E931B7F9E6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9735" y="2488129"/>
            <a:ext cx="3851572" cy="284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96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D70C8E8-4F83-45C7-8A21-F65F622AE25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Results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𝐼𝐼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D70C8E8-4F83-45C7-8A21-F65F622AE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CB70441-D2D0-4D91-9007-53E087928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56523" y="2488130"/>
            <a:ext cx="3851572" cy="28465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7E6DF4-B67E-4782-A680-191D720D0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947" y="2488130"/>
            <a:ext cx="3851572" cy="28465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AC5A72-72E3-4F5D-9D4E-71330527EF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9735" y="2488129"/>
            <a:ext cx="3851572" cy="284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97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50AF-7F1B-4234-8D3F-BB4D13EB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D267FE-1D7B-45D4-9934-50F6D4F54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GB" dirty="0"/>
                  <a:t>ML acceleration of an FDEM is viable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GB" dirty="0"/>
                  <a:t> easier to predict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𝐼𝐼</m:t>
                        </m:r>
                      </m:sub>
                    </m:sSub>
                  </m:oMath>
                </a14:m>
                <a:endParaRPr lang="en-GB" dirty="0"/>
              </a:p>
              <a:p>
                <a:pPr>
                  <a:lnSpc>
                    <a:spcPct val="150000"/>
                  </a:lnSpc>
                </a:pPr>
                <a:r>
                  <a:rPr lang="en-GB" dirty="0"/>
                  <a:t>Further inter-fracture geometric data must be incorporated into feature set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dirty="0"/>
                  <a:t>Outputs currently returned with insufficient accuracy for immediate practical implementation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D267FE-1D7B-45D4-9934-50F6D4F54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b="-15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CC46-2A5C-4460-84A7-E1A050B30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Developments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368E5-E414-4581-BE09-B455DE3873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Increased dataset size</a:t>
            </a:r>
          </a:p>
          <a:p>
            <a:pPr>
              <a:lnSpc>
                <a:spcPct val="150000"/>
              </a:lnSpc>
            </a:pPr>
            <a:r>
              <a:rPr lang="en-GB" dirty="0"/>
              <a:t>Improved hyperparameter optimisation scheme</a:t>
            </a:r>
          </a:p>
          <a:p>
            <a:pPr>
              <a:lnSpc>
                <a:spcPct val="150000"/>
              </a:lnSpc>
            </a:pPr>
            <a:r>
              <a:rPr lang="en-GB" dirty="0"/>
              <a:t>Addition of fracture interaction index – see diagram</a:t>
            </a:r>
          </a:p>
          <a:p>
            <a:pPr>
              <a:lnSpc>
                <a:spcPct val="150000"/>
              </a:lnSpc>
            </a:pPr>
            <a:r>
              <a:rPr lang="en-GB" dirty="0"/>
              <a:t>Implementation of binary measure for fracture interaction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0A264A09-AA61-41B6-826D-34D249C05F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900" y="2041511"/>
            <a:ext cx="5110200" cy="3919566"/>
          </a:xfrm>
        </p:spPr>
      </p:pic>
    </p:spTree>
    <p:extLst>
      <p:ext uri="{BB962C8B-B14F-4D97-AF65-F5344CB8AC3E}">
        <p14:creationId xmlns:p14="http://schemas.microsoft.com/office/powerpoint/2010/main" val="326274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28B7-D45D-4598-AAD2-2BA4CEC45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none" dirty="0"/>
              <a:t>Thank you for your attention</a:t>
            </a:r>
            <a:br>
              <a:rPr lang="en-GB" u="none" dirty="0"/>
            </a:br>
            <a:br>
              <a:rPr lang="en-GB" u="none" dirty="0"/>
            </a:br>
            <a:r>
              <a:rPr lang="en-GB" u="none" dirty="0"/>
              <a:t>Any questions?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AE9CC6-C9BF-451B-A90D-64B81E610A7C}"/>
              </a:ext>
            </a:extLst>
          </p:cNvPr>
          <p:cNvSpPr/>
          <p:nvPr/>
        </p:nvSpPr>
        <p:spPr>
          <a:xfrm>
            <a:off x="0" y="531628"/>
            <a:ext cx="1446028" cy="1084521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28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8EE3-A470-457A-8995-306D0F9EE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20B17-7FA9-402B-8BC2-18633407C1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Motivation</a:t>
            </a:r>
          </a:p>
          <a:p>
            <a:pPr>
              <a:lnSpc>
                <a:spcPct val="150000"/>
              </a:lnSpc>
            </a:pPr>
            <a:r>
              <a:rPr lang="en-GB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GB" dirty="0"/>
              <a:t>Background: SIF</a:t>
            </a:r>
          </a:p>
          <a:p>
            <a:pPr>
              <a:lnSpc>
                <a:spcPct val="150000"/>
              </a:lnSpc>
            </a:pPr>
            <a:r>
              <a:rPr lang="en-GB" dirty="0"/>
              <a:t>Problem Specification</a:t>
            </a:r>
          </a:p>
          <a:p>
            <a:pPr>
              <a:lnSpc>
                <a:spcPct val="150000"/>
              </a:lnSpc>
            </a:pPr>
            <a:r>
              <a:rPr lang="en-GB" dirty="0"/>
              <a:t>Implementation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98EC9-DCB2-4147-AB38-A36DAC2ED9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Testing Strategy</a:t>
            </a:r>
          </a:p>
          <a:p>
            <a:pPr>
              <a:lnSpc>
                <a:spcPct val="150000"/>
              </a:lnSpc>
            </a:pPr>
            <a:r>
              <a:rPr lang="en-GB" dirty="0"/>
              <a:t>Results</a:t>
            </a:r>
          </a:p>
          <a:p>
            <a:pPr>
              <a:lnSpc>
                <a:spcPct val="150000"/>
              </a:lnSpc>
            </a:pPr>
            <a:r>
              <a:rPr lang="en-GB" dirty="0"/>
              <a:t>Conclusion</a:t>
            </a:r>
          </a:p>
          <a:p>
            <a:pPr>
              <a:lnSpc>
                <a:spcPct val="150000"/>
              </a:lnSpc>
            </a:pPr>
            <a:r>
              <a:rPr lang="en-GB" dirty="0"/>
              <a:t>Future Developments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8644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9DCB-C4FC-4B62-940E-C8B74E8E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0952C-0963-4CFF-9716-52AF4D67E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Fracture Simulation is of great importance to many fields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Hydraulic Fracturing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Mineral Extraction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Medical Osteology</a:t>
            </a:r>
          </a:p>
          <a:p>
            <a:pPr>
              <a:lnSpc>
                <a:spcPct val="150000"/>
              </a:lnSpc>
            </a:pPr>
            <a:r>
              <a:rPr lang="en-GB" dirty="0"/>
              <a:t>FDEMs are very accurate but can be slow</a:t>
            </a:r>
          </a:p>
          <a:p>
            <a:pPr>
              <a:lnSpc>
                <a:spcPct val="150000"/>
              </a:lnSpc>
            </a:pPr>
            <a:r>
              <a:rPr lang="en-GB" dirty="0"/>
              <a:t>Is it possible to improve time efficiency without loss of accuracy?</a:t>
            </a:r>
          </a:p>
        </p:txBody>
      </p:sp>
    </p:spTree>
    <p:extLst>
      <p:ext uri="{BB962C8B-B14F-4D97-AF65-F5344CB8AC3E}">
        <p14:creationId xmlns:p14="http://schemas.microsoft.com/office/powerpoint/2010/main" val="259099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A767F-A4D3-477B-B5BA-16F7D99C5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15260-5B0B-4AB8-8D1F-C253CCDF9E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ML has been applied to fracture problems before</a:t>
            </a:r>
          </a:p>
          <a:p>
            <a:pPr>
              <a:lnSpc>
                <a:spcPct val="100000"/>
              </a:lnSpc>
            </a:pPr>
            <a:r>
              <a:rPr lang="en-GB" dirty="0"/>
              <a:t>Can be effective for certain criteria</a:t>
            </a:r>
          </a:p>
          <a:p>
            <a:pPr>
              <a:lnSpc>
                <a:spcPct val="100000"/>
              </a:lnSpc>
            </a:pPr>
            <a:r>
              <a:rPr lang="en-GB" dirty="0"/>
              <a:t>Often limited by: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Restricted dimensionality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Graph theoretic approach</a:t>
            </a:r>
          </a:p>
          <a:p>
            <a:pPr>
              <a:lnSpc>
                <a:spcPct val="100000"/>
              </a:lnSpc>
            </a:pPr>
            <a:r>
              <a:rPr lang="en-GB" dirty="0"/>
              <a:t>Not currently applicable to real world problems</a:t>
            </a:r>
          </a:p>
          <a:p>
            <a:endParaRPr lang="en-GB" dirty="0"/>
          </a:p>
        </p:txBody>
      </p:sp>
      <p:pic>
        <p:nvPicPr>
          <p:cNvPr id="7" name="Content Placeholder 6" descr="A close up of a clock&#10;&#10;Description automatically generated">
            <a:extLst>
              <a:ext uri="{FF2B5EF4-FFF2-40B4-BE49-F238E27FC236}">
                <a16:creationId xmlns:a16="http://schemas.microsoft.com/office/drawing/2014/main" id="{AA9A141C-04E5-4504-A634-EDB69BADDF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713" y="1690688"/>
            <a:ext cx="3698864" cy="433784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1D6669-8D4F-4E94-85A6-0A5DDCBD0DA5}"/>
              </a:ext>
            </a:extLst>
          </p:cNvPr>
          <p:cNvSpPr txBox="1"/>
          <p:nvPr/>
        </p:nvSpPr>
        <p:spPr>
          <a:xfrm>
            <a:off x="10919637" y="1690688"/>
            <a:ext cx="1180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Source: (Hunter, et al., 2019)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020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ED88E-30F6-4142-B12F-114203A3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44519-4BD1-4326-888B-A2928196B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GB" dirty="0"/>
              <a:t>Avoid aforementioned limitations by accelerating an FDEM</a:t>
            </a:r>
          </a:p>
          <a:p>
            <a:pPr>
              <a:lnSpc>
                <a:spcPct val="200000"/>
              </a:lnSpc>
            </a:pPr>
            <a:r>
              <a:rPr lang="en-GB" dirty="0"/>
              <a:t>Calculation of SIF required before fracture tip evolution</a:t>
            </a:r>
          </a:p>
          <a:p>
            <a:pPr>
              <a:lnSpc>
                <a:spcPct val="200000"/>
              </a:lnSpc>
            </a:pPr>
            <a:r>
              <a:rPr lang="en-GB" dirty="0"/>
              <a:t>SIF computation requires solution of several PDEs – computationally complex</a:t>
            </a:r>
          </a:p>
          <a:p>
            <a:pPr>
              <a:lnSpc>
                <a:spcPct val="200000"/>
              </a:lnSpc>
            </a:pPr>
            <a:r>
              <a:rPr lang="en-GB" dirty="0"/>
              <a:t>Fracture tip evolution is well understood and simple by comparison</a:t>
            </a:r>
          </a:p>
          <a:p>
            <a:pPr>
              <a:lnSpc>
                <a:spcPct val="200000"/>
              </a:lnSpc>
            </a:pPr>
            <a:r>
              <a:rPr lang="en-GB" dirty="0"/>
              <a:t>Is it possible to predict the SIF without the preceding computation?</a:t>
            </a:r>
          </a:p>
          <a:p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96E5E6-E3C2-4729-8D85-C14982E423D9}"/>
                  </a:ext>
                </a:extLst>
              </p14:cNvPr>
              <p14:cNvContentPartPr/>
              <p14:nvPr/>
            </p14:nvContentPartPr>
            <p14:xfrm>
              <a:off x="8667910" y="4021131"/>
              <a:ext cx="3600" cy="4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96E5E6-E3C2-4729-8D85-C14982E423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59270" y="4012131"/>
                <a:ext cx="21240" cy="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387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5894-9064-417C-AF65-7CFD1EDA4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Background: SIF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2D14A7-BE34-479D-B0BD-9949ED4DD8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dirty="0"/>
                  <a:t>Most important quantity for this project is Stress Intensity Factor (SIF)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dirty="0"/>
                  <a:t>The SIF is a theoretical construct that encodes the stress state at a tip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dirty="0"/>
                  <a:t>SIF has three elements: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GB" dirty="0"/>
                  <a:t> - opening damage – positive definite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GB" dirty="0"/>
                  <a:t> - in-plane shearing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𝐼𝐼</m:t>
                        </m:r>
                      </m:sub>
                    </m:sSub>
                  </m:oMath>
                </a14:m>
                <a:r>
                  <a:rPr lang="en-GB" dirty="0"/>
                  <a:t> - out-of-plane shearing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GB" dirty="0"/>
                  <a:t> is often dominant,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𝐼𝐼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GB" dirty="0"/>
                  <a:t> are harder to predict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2D14A7-BE34-479D-B0BD-9949ED4DD8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b="-11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businesscard&#10;&#10;Description automatically generated">
            <a:extLst>
              <a:ext uri="{FF2B5EF4-FFF2-40B4-BE49-F238E27FC236}">
                <a16:creationId xmlns:a16="http://schemas.microsoft.com/office/drawing/2014/main" id="{3E91C80A-8809-4797-85BB-58F3A3EDB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182" y="3647325"/>
            <a:ext cx="3686710" cy="184335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7952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D1FCF-E767-4451-B8AF-2BB425B2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E3B4F-FBB6-414D-BE60-EA47EA414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Two factors relevant to an accelerator: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Time efficiency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Accuracy</a:t>
            </a:r>
          </a:p>
          <a:p>
            <a:pPr>
              <a:lnSpc>
                <a:spcPct val="150000"/>
              </a:lnSpc>
            </a:pPr>
            <a:r>
              <a:rPr lang="en-GB" dirty="0"/>
              <a:t>For an ML method, time efficiency applies to training and execution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Training time of diminished importance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Execution time almost guaranteed to be superior to current algorithm</a:t>
            </a:r>
          </a:p>
          <a:p>
            <a:pPr>
              <a:lnSpc>
                <a:spcPct val="150000"/>
              </a:lnSpc>
            </a:pPr>
            <a:r>
              <a:rPr lang="en-GB" dirty="0"/>
              <a:t>Therefore primary objective is accuracy retention</a:t>
            </a:r>
          </a:p>
        </p:txBody>
      </p:sp>
    </p:spTree>
    <p:extLst>
      <p:ext uri="{BB962C8B-B14F-4D97-AF65-F5344CB8AC3E}">
        <p14:creationId xmlns:p14="http://schemas.microsoft.com/office/powerpoint/2010/main" val="426537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68CE-ED83-42BB-BEBA-20B32D73A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5C95F-65DA-43B9-AFA4-0A4181FD3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This is a regression problem</a:t>
            </a:r>
          </a:p>
          <a:p>
            <a:pPr>
              <a:lnSpc>
                <a:spcPct val="150000"/>
              </a:lnSpc>
            </a:pPr>
            <a:r>
              <a:rPr lang="en-GB" dirty="0"/>
              <a:t>Fracture tip evolution is determined by the current configuration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Therefore configuration history information is not necessary</a:t>
            </a:r>
          </a:p>
          <a:p>
            <a:pPr>
              <a:lnSpc>
                <a:spcPct val="150000"/>
              </a:lnSpc>
            </a:pPr>
            <a:r>
              <a:rPr lang="en-GB" dirty="0"/>
              <a:t>Inter-fracture geometric data is important for interactions</a:t>
            </a:r>
          </a:p>
          <a:p>
            <a:pPr>
              <a:lnSpc>
                <a:spcPct val="150000"/>
              </a:lnSpc>
            </a:pPr>
            <a:r>
              <a:rPr lang="en-GB" dirty="0"/>
              <a:t>Data is gathered from runs of the Imperial College Geomechanics Toolkit (ICGT)</a:t>
            </a:r>
          </a:p>
        </p:txBody>
      </p:sp>
    </p:spTree>
    <p:extLst>
      <p:ext uri="{BB962C8B-B14F-4D97-AF65-F5344CB8AC3E}">
        <p14:creationId xmlns:p14="http://schemas.microsoft.com/office/powerpoint/2010/main" val="41795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6406-0A05-4B17-A030-ED676F92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01FA-8CA0-4494-B6F6-E26657D52C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Feed forward neural network selected</a:t>
            </a:r>
          </a:p>
          <a:p>
            <a:r>
              <a:rPr lang="en-GB" dirty="0"/>
              <a:t>Python implementation – chosen for ML libraries</a:t>
            </a:r>
          </a:p>
          <a:p>
            <a:r>
              <a:rPr lang="en-GB" dirty="0" err="1"/>
              <a:t>PyTorch</a:t>
            </a:r>
            <a:r>
              <a:rPr lang="en-GB" dirty="0"/>
              <a:t> used for the ML aspects</a:t>
            </a:r>
          </a:p>
          <a:p>
            <a:r>
              <a:rPr lang="en-GB" dirty="0"/>
              <a:t>Little attention given to hyperparameters at this stage</a:t>
            </a:r>
          </a:p>
          <a:p>
            <a:r>
              <a:rPr lang="en-GB" dirty="0"/>
              <a:t>Input data formatted as a CSV</a:t>
            </a:r>
          </a:p>
          <a:p>
            <a:r>
              <a:rPr lang="en-GB" dirty="0"/>
              <a:t>Data split as 80:10:10 for training : validation : testing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B364E3-1955-4CBC-BE93-FDFF7BB887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353" y="1825625"/>
            <a:ext cx="2375294" cy="4351338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48741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</TotalTime>
  <Words>529</Words>
  <Application>Microsoft Office PowerPoint</Application>
  <PresentationFormat>Widescreen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Implementing integrated machine learning strategies to accelerate high accuracy fracture growth simulators</vt:lpstr>
      <vt:lpstr>Agenda</vt:lpstr>
      <vt:lpstr>Motivation</vt:lpstr>
      <vt:lpstr>Introduction </vt:lpstr>
      <vt:lpstr>Introduction</vt:lpstr>
      <vt:lpstr>Background: SIF</vt:lpstr>
      <vt:lpstr>Problem Specification</vt:lpstr>
      <vt:lpstr>Problem Specification</vt:lpstr>
      <vt:lpstr>Implementation</vt:lpstr>
      <vt:lpstr>Testing Strategy</vt:lpstr>
      <vt:lpstr>Testing Conclusions</vt:lpstr>
      <vt:lpstr>Results - K_I</vt:lpstr>
      <vt:lpstr>Results - K_II</vt:lpstr>
      <vt:lpstr>Results - K_III</vt:lpstr>
      <vt:lpstr>Conclusions</vt:lpstr>
      <vt:lpstr>Future Developments</vt:lpstr>
      <vt:lpstr>Thank you for your attention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integrated machine learning strategies to accelerate high accuracy fracture growth simulators</dc:title>
  <dc:creator>John Walding</dc:creator>
  <cp:lastModifiedBy>John Walding</cp:lastModifiedBy>
  <cp:revision>28</cp:revision>
  <dcterms:created xsi:type="dcterms:W3CDTF">2019-09-07T14:24:56Z</dcterms:created>
  <dcterms:modified xsi:type="dcterms:W3CDTF">2019-09-10T08:57:07Z</dcterms:modified>
</cp:coreProperties>
</file>