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5" r:id="rId3"/>
    <p:sldId id="259" r:id="rId4"/>
    <p:sldId id="266" r:id="rId5"/>
    <p:sldId id="264" r:id="rId6"/>
    <p:sldId id="267" r:id="rId7"/>
    <p:sldId id="268" r:id="rId8"/>
    <p:sldId id="269" r:id="rId9"/>
    <p:sldId id="270" r:id="rId10"/>
    <p:sldId id="273" r:id="rId11"/>
    <p:sldId id="272" r:id="rId12"/>
    <p:sldId id="260" r:id="rId13"/>
    <p:sldId id="271" r:id="rId14"/>
    <p:sldId id="261" r:id="rId15"/>
    <p:sldId id="275" r:id="rId16"/>
    <p:sldId id="276" r:id="rId17"/>
    <p:sldId id="277" r:id="rId18"/>
    <p:sldId id="278" r:id="rId19"/>
    <p:sldId id="279" r:id="rId20"/>
    <p:sldId id="283" r:id="rId21"/>
    <p:sldId id="281" r:id="rId22"/>
    <p:sldId id="280" r:id="rId23"/>
    <p:sldId id="284" r:id="rId24"/>
    <p:sldId id="285" r:id="rId25"/>
    <p:sldId id="288" r:id="rId26"/>
    <p:sldId id="289" r:id="rId27"/>
    <p:sldId id="286" r:id="rId28"/>
    <p:sldId id="282" r:id="rId29"/>
    <p:sldId id="287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9D9D"/>
    <a:srgbClr val="003E74"/>
    <a:srgbClr val="0085CA"/>
    <a:srgbClr val="002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1199" autoAdjust="0"/>
  </p:normalViewPr>
  <p:slideViewPr>
    <p:cSldViewPr snapToGrid="0" snapToObjects="1">
      <p:cViewPr varScale="1">
        <p:scale>
          <a:sx n="122" d="100"/>
          <a:sy n="122" d="100"/>
        </p:scale>
        <p:origin x="1284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37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-25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b="1" dirty="0">
                <a:solidFill>
                  <a:srgbClr val="003E74"/>
                </a:solidFill>
              </a:rPr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16A61-3186-49F6-A193-14747AEE6773}" type="datetime3">
              <a:rPr lang="en-GB" smtClean="0">
                <a:solidFill>
                  <a:srgbClr val="003E74"/>
                </a:solidFill>
              </a:rPr>
              <a:t>8 September, 2019</a:t>
            </a:fld>
            <a:endParaRPr lang="en-US" dirty="0">
              <a:solidFill>
                <a:srgbClr val="003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49037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solidFill>
                  <a:srgbClr val="003E74"/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003E74"/>
                </a:solidFill>
              </a:defRPr>
            </a:lvl1pPr>
          </a:lstStyle>
          <a:p>
            <a:fld id="{1DA3531A-A905-43E4-86FD-A4330ED4577A}" type="datetime3">
              <a:rPr lang="en-GB" smtClean="0"/>
              <a:t>8 September, 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5648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My name is Xianzheng Li.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5079A23-18F5-40B0-8E61-64ECCE729DD8}" type="datetime3">
              <a:rPr lang="en-GB" smtClean="0"/>
              <a:t>8 September,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18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Collision2D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the largest mesh size with three material. It also involves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non-planar problem geometry with the most mixed cells in any calculation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porous material model.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A3531A-A905-43E4-86FD-A4330ED4577A}" type="datetime3">
              <a:rPr lang="en-GB" smtClean="0"/>
              <a:t>9 September,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834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iSALE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(impact-SALE) is a well-established shock physics code (written in Fortran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95) that has been developed and used for more than two decades to simulate impact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cratering.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project involved the parallelization of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iSALE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code which is used to solve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compressible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Navier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-Stokes equations and the mass and internal energy equations.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iSALE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solution algorithm is an arbitrary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Lagrangian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-Eulerian finite difference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 on a structured rectangular mesh.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timestep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involves an explicit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Lagrangian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step that updates the nodal velocities.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nodal positions can be updated to deform the mesh, if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Lagrangian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 is desired; alternatively, an Eulerian ‘advection’ step can be invoked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 momentum and all cell quantities between cells on the fixed mesh, based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overlap volumes between the deformed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Lagrangian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mesh and the original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fixed mesh.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85BCB73-05E7-46A8-9A39-0745B9C9C06A}" type="datetime3">
              <a:rPr lang="en-GB" smtClean="0"/>
              <a:t>8 September,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36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A3531A-A905-43E4-86FD-A4330ED4577A}" type="datetime3">
              <a:rPr lang="en-GB" smtClean="0"/>
              <a:t>8 September,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VolFlux</a:t>
            </a:r>
            <a:r>
              <a:rPr lang="en-US" dirty="0"/>
              <a:t> loops is used to calculate volume transfer from cell to cell in specific order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once adding the parallelization to this, each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process one node, and the data can not be guaranteed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 in the specific order because the processing time of each thread will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varied.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5956BAF-2E8B-4B2F-AEB7-D1817A052AD1}" type="datetime3">
              <a:rPr lang="en-GB" smtClean="0"/>
              <a:t>8 September,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86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all code re-factoring and loop merging, the first priority was to test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functionality of the subroutine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advect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to ensure the changed code could produce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 results. This test imposes a fixed rotational (vortex) velocity field that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advects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circle of material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around.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purpose of this test is to compare the results of a simple impact simulation after 100 time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steps with those of a previously calculated reference simulation, to see whether the simulation results using the new code give identical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results to the previous code version.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Visualization output(double check)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best way to reduce the error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to re-define the test file. Thus, after full consideration, the benchmark file was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replaced with the new test results.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CB60953-4387-4DA8-93B7-FC527ED85F30}" type="datetime3">
              <a:rPr lang="en-GB" smtClean="0"/>
              <a:t>8 September,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984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ensure the accuracy of the run time, each version of the code ran five times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running time were recorded. The figure 9 shows that after re-factoring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loops, the run time increased, which was reasonable because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code re-factoring introduced more conditional cases inside loops to deal with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boundary cases. After merging 8 loops into 5, the run time of the code was shorter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the original code, which indicated that reducing the number of loops will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 the efficiency of the code. Therefore an unexpected benefit of preparing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code for parallel processing was a speedup up the serial code.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430513B-EDBD-4F28-8673-5B6D63F148C8}" type="datetime3">
              <a:rPr lang="en-GB" smtClean="0"/>
              <a:t>8 September,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984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fraction of the execution time of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 that would benefit from the improvement of the subroutine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advect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denoted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one concerning the part that would not benefit from it is therefore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1-p</a:t>
            </a:r>
          </a:p>
          <a:p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reason for the longer run time and poor performance with 12 and 16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threads is the hardware issue. The workstation for this project used Intel(R)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Xeon(R) Gold 5118 CPU @ 2.30GHz, with 12 cores, and 24 threads because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hyper-threading. Therefore, when the allocated threads reached or beyond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limitation of the hardware, the communication would be messed up,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efficiency of the parallelization would fall down and become unstable. Although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omp_affinity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 was recognized and fixed, the limitation of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 was still the point for longer run time with more than 12 threads. Another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potential reason is that the current mesh size was too small and 16 threads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were too many; the threads’ scheduling time was more than the running time.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higher resolution, which means larger mesh size, the performance of tests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12 and 16 threads would improve further.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1D158F1-648D-4BF6-A1FA-4D418668C3B1}" type="datetime3">
              <a:rPr lang="en-GB" smtClean="0"/>
              <a:t>8 September,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97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introduced earlier, each thread had equal work sections when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applied. One disadvantage of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is when the workload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were not balanced for different sections, some threads would finish the work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quicker than the others, and cause significant idle time.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guided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would allocate the threads which finished the work section with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new one. The idle time would be reduced, then improve the efficiency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parallelization. The results in figure 13 show the relative run time of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guided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similar, which potentially indicated that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workload are balanced. Then, no matter which type was used, the run time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would be stable and similar.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second potential reason is, the chunk size should be re-considered. Due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time limitation, the tests for different chunk size were not substantial.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two different chunk sizes were tested for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one for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guided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 the optimal chunk size may cause a significant improvement of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parallelization performance.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C6D57AA-6407-4965-9EF6-8A5113F50114}" type="datetime3">
              <a:rPr lang="en-GB" smtClean="0"/>
              <a:t>8 September,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98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This brings me to the end of my todays presentation.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77A5393-A334-4555-8611-BB7B9AB57AC6}" type="datetime3">
              <a:rPr lang="en-GB" smtClean="0"/>
              <a:t>8 September,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1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57124"/>
            <a:ext cx="6400800" cy="453385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572517"/>
            <a:ext cx="8229600" cy="857250"/>
          </a:xfrm>
        </p:spPr>
        <p:txBody>
          <a:bodyPr/>
          <a:lstStyle>
            <a:lvl1pPr algn="l">
              <a:defRPr sz="4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955186"/>
            <a:ext cx="6400800" cy="254858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9D9D9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718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82581"/>
            <a:ext cx="3711608" cy="71838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457200" y="1159487"/>
            <a:ext cx="3711608" cy="1615001"/>
          </a:xfrm>
        </p:spPr>
        <p:txBody>
          <a:bodyPr/>
          <a:lstStyle>
            <a:lvl1pPr>
              <a:defRPr sz="4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118513"/>
            <a:ext cx="3601176" cy="254858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9D9D9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56151" y="1159669"/>
            <a:ext cx="3930650" cy="3213702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3720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9936"/>
            <a:ext cx="8229600" cy="261343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 sz="1200"/>
            </a:lvl3pPr>
            <a:lvl4pPr>
              <a:buClr>
                <a:srgbClr val="0085CA"/>
              </a:buClr>
              <a:defRPr sz="1200"/>
            </a:lvl4pPr>
            <a:lvl5pPr>
              <a:buClr>
                <a:srgbClr val="0085CA"/>
              </a:buClr>
              <a:defRPr sz="1200">
                <a:latin typeface="+mn-lt"/>
              </a:defRPr>
            </a:lvl5pPr>
            <a:lvl6pPr marL="2286000" indent="0">
              <a:buNone/>
              <a:defRPr sz="1400" baseline="0">
                <a:latin typeface="+mn-lt"/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56925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4735923" y="1759936"/>
            <a:ext cx="3950878" cy="261343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262275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35923" y="1759936"/>
            <a:ext cx="3950878" cy="1948997"/>
          </a:xfrm>
        </p:spPr>
        <p:txBody>
          <a:bodyPr/>
          <a:lstStyle>
            <a:lvl1pPr marL="0" indent="0">
              <a:buClr>
                <a:srgbClr val="0085CA"/>
              </a:buClr>
              <a:buNone/>
              <a:defRPr sz="2800" b="0" i="1" baseline="0">
                <a:solidFill>
                  <a:srgbClr val="003E74"/>
                </a:solidFill>
              </a:defRPr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“Click to add a quote”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4" y="3890251"/>
            <a:ext cx="3951287" cy="48312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 sz="1200" baseline="0">
                <a:solidFill>
                  <a:srgbClr val="0085CA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to add quote attribution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1280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 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35514" y="1759937"/>
            <a:ext cx="3951287" cy="1976608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4" y="3942710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84725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1115931"/>
            <a:ext cx="8229601" cy="2639020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945465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5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1115931"/>
            <a:ext cx="3951287" cy="2611410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945465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735514" y="1115932"/>
            <a:ext cx="3951287" cy="1479401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735514" y="2816214"/>
            <a:ext cx="3951287" cy="1557158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25034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4067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lege_Powerpoint_Background_16-9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9936"/>
            <a:ext cx="8229600" cy="26134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7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60" r:id="rId5"/>
    <p:sldLayoutId id="2147483657" r:id="rId6"/>
    <p:sldLayoutId id="2147483658" r:id="rId7"/>
    <p:sldLayoutId id="2147483659" r:id="rId8"/>
    <p:sldLayoutId id="2147483655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0085CA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/>
              <a:t>T</a:t>
            </a:r>
            <a:r>
              <a:rPr lang="en-US" altLang="zh-CN" sz="1600" dirty="0"/>
              <a:t>hesis for the MSc in Applied Computational Science and Engineering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Parallelization of iSALE-2D Using OpenMP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Xianzheng Li</a:t>
            </a:r>
          </a:p>
          <a:p>
            <a:r>
              <a:rPr lang="en-US" dirty="0"/>
              <a:t>CID : 01611306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ACSE-9 IRP Final Presentation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09/09/2019</a:t>
            </a:r>
          </a:p>
        </p:txBody>
      </p:sp>
    </p:spTree>
    <p:extLst>
      <p:ext uri="{BB962C8B-B14F-4D97-AF65-F5344CB8AC3E}">
        <p14:creationId xmlns:p14="http://schemas.microsoft.com/office/powerpoint/2010/main" val="4058368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32E077-1EA7-4F01-8697-95D27B1B9F7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496524" y="931142"/>
            <a:ext cx="4114801" cy="3730752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834AD4-3A51-4DA0-8823-65EE0ECE1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7022C1-E889-4C49-9954-487814C4300C}"/>
              </a:ext>
            </a:extLst>
          </p:cNvPr>
          <p:cNvSpPr txBox="1">
            <a:spLocks/>
          </p:cNvSpPr>
          <p:nvPr/>
        </p:nvSpPr>
        <p:spPr>
          <a:xfrm>
            <a:off x="532675" y="935443"/>
            <a:ext cx="2624910" cy="370831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None/>
              <a:defRPr sz="1000" kern="1200">
                <a:solidFill>
                  <a:srgbClr val="003E74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5 Loops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Remove Obstacles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Loop Merging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Initialization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10D1594E-C6F1-42B1-B85B-E2B313703C56}"/>
              </a:ext>
            </a:extLst>
          </p:cNvPr>
          <p:cNvSpPr txBox="1">
            <a:spLocks/>
          </p:cNvSpPr>
          <p:nvPr/>
        </p:nvSpPr>
        <p:spPr>
          <a:xfrm>
            <a:off x="457200" y="1115931"/>
            <a:ext cx="8229600" cy="38066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0085C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Latest Code Structure</a:t>
            </a:r>
          </a:p>
        </p:txBody>
      </p:sp>
    </p:spTree>
    <p:extLst>
      <p:ext uri="{BB962C8B-B14F-4D97-AF65-F5344CB8AC3E}">
        <p14:creationId xmlns:p14="http://schemas.microsoft.com/office/powerpoint/2010/main" val="493007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A3A818-E2F0-4CA6-9155-EF8008F86EDC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1566584"/>
            <a:ext cx="3950877" cy="2806788"/>
          </a:xfrm>
        </p:spPr>
        <p:txBody>
          <a:bodyPr/>
          <a:lstStyle/>
          <a:p>
            <a:r>
              <a:rPr lang="en-US" dirty="0"/>
              <a:t>Rotating Test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ACC3B3-4DD6-468D-8DBB-82F6F539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– Subroutine </a:t>
            </a:r>
            <a:r>
              <a:rPr lang="en-US" i="1" dirty="0" err="1"/>
              <a:t>Advect</a:t>
            </a:r>
            <a:endParaRPr lang="en-US" i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000B2A-0413-4E96-83E1-54F089A299A8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/>
          <a:stretch>
            <a:fillRect/>
          </a:stretch>
        </p:blipFill>
        <p:spPr>
          <a:xfrm>
            <a:off x="457200" y="2109056"/>
            <a:ext cx="4182035" cy="191851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5B5EB2-69EF-46F2-B12C-A952EEBC5A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05F07ED3-7DDD-4D6E-80E7-ED6B05A33E58}"/>
              </a:ext>
            </a:extLst>
          </p:cNvPr>
          <p:cNvSpPr txBox="1">
            <a:spLocks/>
          </p:cNvSpPr>
          <p:nvPr/>
        </p:nvSpPr>
        <p:spPr>
          <a:xfrm>
            <a:off x="4735923" y="1566583"/>
            <a:ext cx="3950877" cy="28053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Impact Simulation Test</a:t>
            </a:r>
          </a:p>
        </p:txBody>
      </p:sp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333FF96-EAE5-4F5B-B186-F4A04896E6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346"/>
          <a:stretch/>
        </p:blipFill>
        <p:spPr>
          <a:xfrm>
            <a:off x="5464724" y="1881167"/>
            <a:ext cx="2721869" cy="143668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D888B880-CD9E-47F8-B3C2-B2B5203EB1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346"/>
          <a:stretch/>
        </p:blipFill>
        <p:spPr>
          <a:xfrm>
            <a:off x="5470098" y="3212513"/>
            <a:ext cx="2716495" cy="14338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31A0DDB-855A-4A28-A4D2-7976913D85C6}"/>
              </a:ext>
            </a:extLst>
          </p:cNvPr>
          <p:cNvSpPr txBox="1"/>
          <p:nvPr/>
        </p:nvSpPr>
        <p:spPr>
          <a:xfrm>
            <a:off x="2193100" y="1854404"/>
            <a:ext cx="14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04C872-E1E0-4BA1-9B6E-983979924D87}"/>
              </a:ext>
            </a:extLst>
          </p:cNvPr>
          <p:cNvSpPr txBox="1"/>
          <p:nvPr/>
        </p:nvSpPr>
        <p:spPr>
          <a:xfrm>
            <a:off x="2190413" y="3937793"/>
            <a:ext cx="14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0EA467-32DA-4735-B445-37846041D934}"/>
              </a:ext>
            </a:extLst>
          </p:cNvPr>
          <p:cNvSpPr txBox="1"/>
          <p:nvPr/>
        </p:nvSpPr>
        <p:spPr>
          <a:xfrm>
            <a:off x="8186593" y="2272405"/>
            <a:ext cx="14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F5AE74-4A19-4614-B8C7-6E131B023D01}"/>
              </a:ext>
            </a:extLst>
          </p:cNvPr>
          <p:cNvSpPr txBox="1"/>
          <p:nvPr/>
        </p:nvSpPr>
        <p:spPr>
          <a:xfrm>
            <a:off x="8182411" y="3703957"/>
            <a:ext cx="14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24AF16-CF3E-43D2-B214-B11EB7D4CC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539382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4A3A2046-D5F5-46FE-A2F6-50C621472994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457200" y="1832273"/>
            <a:ext cx="3951288" cy="246955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Code Performance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126BED79-8CFC-4C3B-B7AF-015F8D186C97}"/>
              </a:ext>
            </a:extLst>
          </p:cNvPr>
          <p:cNvSpPr txBox="1">
            <a:spLocks/>
          </p:cNvSpPr>
          <p:nvPr/>
        </p:nvSpPr>
        <p:spPr>
          <a:xfrm>
            <a:off x="4735514" y="1975089"/>
            <a:ext cx="4112650" cy="261343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600" dirty="0"/>
              <a:t>Collision 2D Sample Case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Three Different Versions</a:t>
            </a:r>
          </a:p>
          <a:p>
            <a:pPr lvl="1">
              <a:lnSpc>
                <a:spcPct val="200000"/>
              </a:lnSpc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Old Version</a:t>
            </a:r>
          </a:p>
          <a:p>
            <a:pPr lvl="1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Refactored with Removing Obstacles</a:t>
            </a:r>
          </a:p>
          <a:p>
            <a:pPr lvl="1">
              <a:lnSpc>
                <a:spcPct val="20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Loop Merged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Serial Code without Any Parallelization</a:t>
            </a:r>
          </a:p>
          <a:p>
            <a:pPr marL="0" indent="0">
              <a:lnSpc>
                <a:spcPct val="200000"/>
              </a:lnSpc>
              <a:buFont typeface="Arial"/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D84A0-AC80-4B35-BB26-61141BE917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769181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EE8A47CC-A311-445F-B467-B70497B9B62F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/>
          <a:stretch>
            <a:fillRect/>
          </a:stretch>
        </p:blipFill>
        <p:spPr>
          <a:xfrm>
            <a:off x="457200" y="1832273"/>
            <a:ext cx="3951288" cy="246955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57C531C-DC96-4AE2-94A6-C4083705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Strategy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FBE8D-3857-4C2D-9A6E-7C4E1000086E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en-US" dirty="0"/>
              <a:t>OpenMP Parallelization</a:t>
            </a:r>
          </a:p>
          <a:p>
            <a:pPr>
              <a:lnSpc>
                <a:spcPct val="200000"/>
              </a:lnSpc>
            </a:pPr>
            <a:r>
              <a:rPr lang="en-US" dirty="0"/>
              <a:t>Example of 4 Threads</a:t>
            </a:r>
          </a:p>
          <a:p>
            <a:pPr>
              <a:lnSpc>
                <a:spcPct val="200000"/>
              </a:lnSpc>
            </a:pPr>
            <a:r>
              <a:rPr lang="en-US" dirty="0"/>
              <a:t>Workload Balance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accent2"/>
                </a:solidFill>
              </a:rPr>
              <a:t>OMP PARALLEL DO (static)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E48D92-E46D-42AE-9A43-354E0B2E2F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6AA711-C4BB-4646-B4BC-1C9025D7DDD7}"/>
              </a:ext>
            </a:extLst>
          </p:cNvPr>
          <p:cNvCxnSpPr>
            <a:cxnSpLocks/>
          </p:cNvCxnSpPr>
          <p:nvPr/>
        </p:nvCxnSpPr>
        <p:spPr>
          <a:xfrm flipV="1">
            <a:off x="644236" y="1759936"/>
            <a:ext cx="0" cy="2417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B77667-5045-41B7-9D6A-2507CE42724E}"/>
              </a:ext>
            </a:extLst>
          </p:cNvPr>
          <p:cNvCxnSpPr>
            <a:cxnSpLocks/>
          </p:cNvCxnSpPr>
          <p:nvPr/>
        </p:nvCxnSpPr>
        <p:spPr>
          <a:xfrm flipV="1">
            <a:off x="644236" y="4163290"/>
            <a:ext cx="3484419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433899-EB46-448A-A57A-0D9E2349621E}"/>
              </a:ext>
            </a:extLst>
          </p:cNvPr>
          <p:cNvSpPr txBox="1"/>
          <p:nvPr/>
        </p:nvSpPr>
        <p:spPr>
          <a:xfrm>
            <a:off x="3829927" y="4162229"/>
            <a:ext cx="4945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DA6002-D196-4782-B6C5-56F595BC65D3}"/>
              </a:ext>
            </a:extLst>
          </p:cNvPr>
          <p:cNvSpPr txBox="1"/>
          <p:nvPr/>
        </p:nvSpPr>
        <p:spPr>
          <a:xfrm>
            <a:off x="245001" y="1759936"/>
            <a:ext cx="4945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ADBC26-CF2F-4425-B255-E0E3681B25AE}"/>
              </a:ext>
            </a:extLst>
          </p:cNvPr>
          <p:cNvSpPr txBox="1"/>
          <p:nvPr/>
        </p:nvSpPr>
        <p:spPr>
          <a:xfrm>
            <a:off x="1567937" y="4161029"/>
            <a:ext cx="17348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# of Horizontal Cells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F9E9C5-CA10-4A7D-A3B2-FC0D92B09562}"/>
              </a:ext>
            </a:extLst>
          </p:cNvPr>
          <p:cNvSpPr txBox="1"/>
          <p:nvPr/>
        </p:nvSpPr>
        <p:spPr>
          <a:xfrm>
            <a:off x="136405" y="2366682"/>
            <a:ext cx="507831" cy="26356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050" dirty="0"/>
              <a:t># of V</a:t>
            </a:r>
            <a:r>
              <a:rPr lang="en-US" altLang="zh-CN" sz="1050" dirty="0"/>
              <a:t>ertical</a:t>
            </a:r>
            <a:r>
              <a:rPr lang="en-US" sz="1050" dirty="0"/>
              <a:t> Cells</a:t>
            </a:r>
          </a:p>
          <a:p>
            <a:endParaRPr lang="en-US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0F047F-1DF5-4AC7-866B-D65D4EF3087D}"/>
              </a:ext>
            </a:extLst>
          </p:cNvPr>
          <p:cNvSpPr txBox="1"/>
          <p:nvPr/>
        </p:nvSpPr>
        <p:spPr>
          <a:xfrm>
            <a:off x="413218" y="4119455"/>
            <a:ext cx="4945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AB2933-BF30-4353-BAA6-D2D155FD36B8}"/>
              </a:ext>
            </a:extLst>
          </p:cNvPr>
          <p:cNvCxnSpPr/>
          <p:nvPr/>
        </p:nvCxnSpPr>
        <p:spPr>
          <a:xfrm>
            <a:off x="1405218" y="2649071"/>
            <a:ext cx="21582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9D1D1E-29C6-4A27-BF85-0FC6A95195FE}"/>
              </a:ext>
            </a:extLst>
          </p:cNvPr>
          <p:cNvCxnSpPr/>
          <p:nvPr/>
        </p:nvCxnSpPr>
        <p:spPr>
          <a:xfrm>
            <a:off x="1405218" y="3081620"/>
            <a:ext cx="21582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03D807-9216-44A9-9574-547F457495E2}"/>
              </a:ext>
            </a:extLst>
          </p:cNvPr>
          <p:cNvCxnSpPr/>
          <p:nvPr/>
        </p:nvCxnSpPr>
        <p:spPr>
          <a:xfrm>
            <a:off x="1405218" y="3516232"/>
            <a:ext cx="21582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A981D89-ED97-4E86-81D3-A01D836C0619}"/>
              </a:ext>
            </a:extLst>
          </p:cNvPr>
          <p:cNvSpPr txBox="1"/>
          <p:nvPr/>
        </p:nvSpPr>
        <p:spPr>
          <a:xfrm>
            <a:off x="1472452" y="2293595"/>
            <a:ext cx="72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# 1</a:t>
            </a:r>
            <a:endParaRPr lang="en-US" sz="1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F139F5-B563-4707-8AAB-99F75431DC62}"/>
              </a:ext>
            </a:extLst>
          </p:cNvPr>
          <p:cNvSpPr txBox="1"/>
          <p:nvPr/>
        </p:nvSpPr>
        <p:spPr>
          <a:xfrm>
            <a:off x="1472452" y="2714808"/>
            <a:ext cx="72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# 2</a:t>
            </a:r>
            <a:endParaRPr lang="en-US" sz="11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E6D93E-FCBD-418B-8D4E-1DD78F470400}"/>
              </a:ext>
            </a:extLst>
          </p:cNvPr>
          <p:cNvSpPr txBox="1"/>
          <p:nvPr/>
        </p:nvSpPr>
        <p:spPr>
          <a:xfrm>
            <a:off x="1472451" y="3169141"/>
            <a:ext cx="72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# 3</a:t>
            </a:r>
            <a:endParaRPr lang="en-US" sz="11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C47527-4608-4184-B8B9-3A51DA432CA3}"/>
              </a:ext>
            </a:extLst>
          </p:cNvPr>
          <p:cNvSpPr txBox="1"/>
          <p:nvPr/>
        </p:nvSpPr>
        <p:spPr>
          <a:xfrm>
            <a:off x="1472452" y="3618446"/>
            <a:ext cx="72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# 4</a:t>
            </a:r>
            <a:endParaRPr lang="en-US" sz="11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F6A1C0-BDB3-4CB9-B3B7-7839A2C9E9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928741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sz="1600" dirty="0"/>
              <a:t>Theoretical Optimum Run Time - Amdahl’s Law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Performance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7A521A-C61C-4101-921B-E5D1A3DAC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26" y="2413270"/>
            <a:ext cx="3915473" cy="1531227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E2DE1F81-240E-423F-9B52-ECF7223C7F43}"/>
              </a:ext>
            </a:extLst>
          </p:cNvPr>
          <p:cNvSpPr txBox="1">
            <a:spLocks/>
          </p:cNvSpPr>
          <p:nvPr/>
        </p:nvSpPr>
        <p:spPr>
          <a:xfrm>
            <a:off x="4735925" y="1759934"/>
            <a:ext cx="3950877" cy="26134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Collision 2D Performance, </a:t>
            </a:r>
            <a:r>
              <a:rPr lang="en-US" i="1" dirty="0"/>
              <a:t>p = 0.83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A364D11-6A8A-4D0B-91D9-60536AE73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205" y="2016264"/>
            <a:ext cx="3822359" cy="238897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12628-B3CB-4D0A-BA07-5FF4D993E1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08105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– Higher Resolution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126BED79-8CFC-4C3B-B7AF-015F8D186C97}"/>
              </a:ext>
            </a:extLst>
          </p:cNvPr>
          <p:cNvSpPr txBox="1">
            <a:spLocks/>
          </p:cNvSpPr>
          <p:nvPr/>
        </p:nvSpPr>
        <p:spPr>
          <a:xfrm>
            <a:off x="4735925" y="1799139"/>
            <a:ext cx="4112650" cy="261343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600" dirty="0"/>
              <a:t>Collision 2D Sample Case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Normal and Double Resolution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Parallelization with Different # of Threads</a:t>
            </a:r>
          </a:p>
          <a:p>
            <a:pPr marL="0" indent="0">
              <a:lnSpc>
                <a:spcPct val="200000"/>
              </a:lnSpc>
              <a:buFont typeface="Arial"/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FFC0C-CB20-4599-ADA9-92039487E153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Run Time and Relative Run Time </a:t>
            </a:r>
          </a:p>
          <a:p>
            <a:endParaRPr lang="en-US" dirty="0"/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F8D35D-6A0A-4C2F-879F-013EEB3A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22" y="2348346"/>
            <a:ext cx="4068232" cy="142701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34BC6-1200-4460-A13A-5EF8A954EC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624128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CD8647-E34F-4767-9C2F-873BBD4B2AD5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Double Resolution Performance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60BD58-7E52-43BF-A498-63FC701D6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– Higher Resolution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1B807C-707D-49F0-AAA1-A0E6C8F4E3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44AA927A-00C3-419D-BD6B-4556CD56CC1F}"/>
              </a:ext>
            </a:extLst>
          </p:cNvPr>
          <p:cNvSpPr txBox="1">
            <a:spLocks/>
          </p:cNvSpPr>
          <p:nvPr/>
        </p:nvSpPr>
        <p:spPr>
          <a:xfrm>
            <a:off x="4735923" y="1759935"/>
            <a:ext cx="3950877" cy="26134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Normalized Performance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7364BA-C143-4A4D-8E19-F9A5791A27D1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4881395" y="2007674"/>
            <a:ext cx="3659932" cy="22874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1B12C6-042A-4DCC-AE81-D1EB5B7856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7666" y="2023296"/>
            <a:ext cx="3609943" cy="225621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61B2D-A547-4D9A-9F09-E7FBC8CF82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900811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60094A-A871-40FB-ADA3-054252C7A3AC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sz="1600" dirty="0"/>
              <a:t>Test with Different Scheduling Methods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59C63C-BDBD-48C6-850F-C3B7A2F9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OpenMP Scheduling Methods Investigation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24C533-1D70-4163-95E6-5D405BA2E4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 descr="A screenshot of a video game&#10;&#10;Description automatically generated">
            <a:extLst>
              <a:ext uri="{FF2B5EF4-FFF2-40B4-BE49-F238E27FC236}">
                <a16:creationId xmlns:a16="http://schemas.microsoft.com/office/drawing/2014/main" id="{3F7EBA02-EE9B-4C98-BDB5-D06EA67F5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47120"/>
            <a:ext cx="4143343" cy="2589589"/>
          </a:xfrm>
          <a:prstGeom prst="rect">
            <a:avLst/>
          </a:prstGeom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DBC0686-16ED-4099-B066-BCE14476DD29}"/>
              </a:ext>
            </a:extLst>
          </p:cNvPr>
          <p:cNvSpPr txBox="1">
            <a:spLocks/>
          </p:cNvSpPr>
          <p:nvPr/>
        </p:nvSpPr>
        <p:spPr>
          <a:xfrm>
            <a:off x="5075359" y="1881167"/>
            <a:ext cx="3950878" cy="261343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None/>
              <a:defRPr sz="1000" kern="1200">
                <a:solidFill>
                  <a:srgbClr val="003E74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Static. Dynamic. Guided</a:t>
            </a:r>
          </a:p>
          <a:p>
            <a:pPr marL="171450" indent="-17145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Different Chunk Size</a:t>
            </a:r>
          </a:p>
          <a:p>
            <a:pPr marL="171450" indent="-17145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Even Workload Balance ?</a:t>
            </a:r>
          </a:p>
          <a:p>
            <a:pPr marL="171450" indent="-17145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Optimal Chunk Size 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413BA2-1E46-413D-8C8C-048BD65017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088520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47CBE429-272F-4D40-8F6E-D467FF92156E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379293" y="1681386"/>
            <a:ext cx="4192707" cy="262044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2161E85-B72A-4F1E-8291-63A4CE55F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Investigation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388CD8-00F5-4CEA-A556-5F699C9DFD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050942D-3812-45D7-A884-A6D541D6F00B}"/>
              </a:ext>
            </a:extLst>
          </p:cNvPr>
          <p:cNvSpPr txBox="1">
            <a:spLocks/>
          </p:cNvSpPr>
          <p:nvPr/>
        </p:nvSpPr>
        <p:spPr>
          <a:xfrm>
            <a:off x="4655127" y="1496598"/>
            <a:ext cx="4294910" cy="261343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None/>
              <a:defRPr sz="1000" kern="1200">
                <a:solidFill>
                  <a:srgbClr val="003E74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65 % ~ 70 % of total code benefited from OpenMP currently</a:t>
            </a:r>
          </a:p>
          <a:p>
            <a:pPr marL="171450" indent="-17145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Have possibility to make further improvement</a:t>
            </a:r>
          </a:p>
          <a:p>
            <a:pPr marL="171450" indent="-171450" algn="l">
              <a:lnSpc>
                <a:spcPct val="30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95 % of total code benefited from OpenMP</a:t>
            </a:r>
          </a:p>
          <a:p>
            <a:pPr marL="171450" indent="-171450" algn="l">
              <a:lnSpc>
                <a:spcPct val="30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Will reduce 90 % of the total serial run time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5BCEB-FDA6-45EF-90DF-F42092185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970574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671C24-83BD-478C-9EDF-5C181DC6EE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E55AB7-D5E5-455E-B179-5B2AEA3D00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6BB6B-A7B4-4B88-824B-2D68C2BBE74E}"/>
              </a:ext>
            </a:extLst>
          </p:cNvPr>
          <p:cNvSpPr/>
          <p:nvPr/>
        </p:nvSpPr>
        <p:spPr>
          <a:xfrm>
            <a:off x="2729189" y="2110085"/>
            <a:ext cx="36856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5956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7D92-E278-496C-A4BB-CC8CC913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02DBB-6C37-4A43-AA3D-36C97377E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9936"/>
            <a:ext cx="8229600" cy="2613435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Profiling</a:t>
            </a:r>
          </a:p>
          <a:p>
            <a:r>
              <a:rPr lang="en-US" dirty="0"/>
              <a:t>Code Refactoring</a:t>
            </a:r>
          </a:p>
          <a:p>
            <a:r>
              <a:rPr lang="en-US" dirty="0"/>
              <a:t>Serial Code Performance</a:t>
            </a:r>
          </a:p>
          <a:p>
            <a:r>
              <a:rPr lang="en-US" dirty="0"/>
              <a:t>Parallelization Strategy</a:t>
            </a:r>
          </a:p>
          <a:p>
            <a:r>
              <a:rPr lang="en-US" dirty="0"/>
              <a:t>Parallelization Performance</a:t>
            </a:r>
          </a:p>
          <a:p>
            <a:r>
              <a:rPr lang="en-US" dirty="0"/>
              <a:t>Further Developments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0B9D1-3ACB-49BE-B512-7BDF06E873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A4F8F-9553-4C41-B011-43C3F255EC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14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CCAFED-7C1F-43B8-ACD7-E0A2A35F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OMP_PINNING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7F519D-EB74-4443-95BD-8C70D9B024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549C61-AE01-494F-9406-FB7B3EEF8C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9554EAE5-2741-42F2-BD97-B86760D59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885" y="1681386"/>
            <a:ext cx="4302230" cy="273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35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8942E8-E108-45B4-99EA-AF8403FC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for Three Cases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69D807-2C24-461D-83D9-0A4309284B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1188CFA-4214-4B09-AEC0-C52471F233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AE07CF-F036-4C9B-A23A-A3177A70A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72" y="1881167"/>
            <a:ext cx="8811855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1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1B329D-94E7-4471-A7D4-3159E966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Merging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333A79-BF66-4D35-9B92-103F5891DD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1EF175-5B58-4E11-988D-486995E0ED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D8297C6F-B890-42E2-8E2D-4CF1A4CF1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555" y="1496598"/>
            <a:ext cx="4662889" cy="291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224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F5E8C3-7D26-40C0-8E00-10C04FF8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Chicxulub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0DCAAC-2FC5-46BE-A6F7-98C03A1941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23AF4D-FC33-4D05-95B9-0F6615145D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12BC2F-2DA7-4C61-8A52-7394C9F92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486" y="1371552"/>
            <a:ext cx="5121028" cy="320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76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E39A72-8346-48CE-B2B1-9BE8FB4DC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Aluminum_1100_2D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D472BE-7498-4983-92C7-512BD2C70F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76AC8B-B138-47A3-AEE3-48EC7E64E7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450D71FC-6131-4FEE-AA6D-5AEB2502C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846" y="1496598"/>
            <a:ext cx="4718307" cy="294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20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E39A72-8346-48CE-B2B1-9BE8FB4DC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altLang="zh-CN" dirty="0"/>
              <a:t>ormalized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D472BE-7498-4983-92C7-512BD2C70F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76AC8B-B138-47A3-AEE3-48EC7E64E7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BE870AA-A4EA-40BB-8F3C-0EC4D85BD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050" y="1496598"/>
            <a:ext cx="4619899" cy="288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32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E39A72-8346-48CE-B2B1-9BE8FB4DC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 and Relative Run Time for Three Cases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D472BE-7498-4983-92C7-512BD2C70F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76AC8B-B138-47A3-AEE3-48EC7E64E7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DCD9D-1A2C-46FE-B689-B04CB583F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70" y="1881167"/>
            <a:ext cx="7046259" cy="216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79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8942E8-E108-45B4-99EA-AF8403FC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 for Three Cases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69D807-2C24-461D-83D9-0A4309284B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1188CFA-4214-4B09-AEC0-C52471F233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79CC3D-7BB5-421B-B6A9-C9A0A4FD5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47" y="1676275"/>
            <a:ext cx="7744906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06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33BBB4-A60F-4A85-ACEE-BF779CFD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Vtune</a:t>
            </a:r>
            <a:r>
              <a:rPr lang="en-US" dirty="0"/>
              <a:t> Amplifier UI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6EEE32-B26E-4252-AE47-28857D0173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B4D2F9-39C2-45EC-8838-D146F75CF7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7E2FB6-3F75-4FF6-8D6B-E49450E50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163" y="1496598"/>
            <a:ext cx="5555673" cy="312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1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39C438-CBD0-4456-8449-B97DAA58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Sections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342DCA-25FF-4016-93A5-E32B959C61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164D29-97E3-4BCE-B093-D0AD3CFA39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E9D14C02-96C1-48C1-9C9A-180F97F1E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092" y="1586345"/>
            <a:ext cx="4669815" cy="291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0E175FF0-FF97-4AEB-AC86-5F90500172BC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456790" y="1759936"/>
            <a:ext cx="3950878" cy="246955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Finite Difference</a:t>
            </a:r>
          </a:p>
          <a:p>
            <a:pPr>
              <a:lnSpc>
                <a:spcPct val="200000"/>
              </a:lnSpc>
            </a:pPr>
            <a:r>
              <a:rPr lang="en-US" dirty="0"/>
              <a:t>R</a:t>
            </a:r>
            <a:r>
              <a:rPr lang="en-US" altLang="zh-CN" dirty="0"/>
              <a:t>ectangular</a:t>
            </a:r>
            <a:r>
              <a:rPr lang="en-US" dirty="0"/>
              <a:t> Mesh</a:t>
            </a:r>
          </a:p>
          <a:p>
            <a:pPr>
              <a:lnSpc>
                <a:spcPct val="200000"/>
              </a:lnSpc>
            </a:pPr>
            <a:r>
              <a:rPr lang="en-US" dirty="0"/>
              <a:t>Explicit Time Step</a:t>
            </a:r>
          </a:p>
          <a:p>
            <a:pPr>
              <a:lnSpc>
                <a:spcPct val="200000"/>
              </a:lnSpc>
            </a:pPr>
            <a:r>
              <a:rPr lang="en-US" dirty="0" err="1"/>
              <a:t>Lagrangian</a:t>
            </a:r>
            <a:r>
              <a:rPr lang="en-US" dirty="0"/>
              <a:t> + Advection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1B7E2A-B60D-4A58-A6CE-3EC718112B11}"/>
              </a:ext>
            </a:extLst>
          </p:cNvPr>
          <p:cNvCxnSpPr>
            <a:cxnSpLocks/>
          </p:cNvCxnSpPr>
          <p:nvPr/>
        </p:nvCxnSpPr>
        <p:spPr>
          <a:xfrm flipV="1">
            <a:off x="644236" y="1759936"/>
            <a:ext cx="0" cy="2417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4E75AE-6C73-4657-820F-D54D7DA00D67}"/>
              </a:ext>
            </a:extLst>
          </p:cNvPr>
          <p:cNvCxnSpPr>
            <a:cxnSpLocks/>
          </p:cNvCxnSpPr>
          <p:nvPr/>
        </p:nvCxnSpPr>
        <p:spPr>
          <a:xfrm flipV="1">
            <a:off x="644236" y="4163290"/>
            <a:ext cx="3484419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D3B780-12DF-4BF8-8E7B-57B073A92793}"/>
              </a:ext>
            </a:extLst>
          </p:cNvPr>
          <p:cNvSpPr txBox="1"/>
          <p:nvPr/>
        </p:nvSpPr>
        <p:spPr>
          <a:xfrm>
            <a:off x="457200" y="4102533"/>
            <a:ext cx="282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5C00F2-870B-4CDC-9571-2F83E00D2E72}"/>
              </a:ext>
            </a:extLst>
          </p:cNvPr>
          <p:cNvSpPr txBox="1"/>
          <p:nvPr/>
        </p:nvSpPr>
        <p:spPr>
          <a:xfrm>
            <a:off x="3829927" y="4162229"/>
            <a:ext cx="4945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280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371AF0-97F9-4C77-93B9-5A5559E99BE9}"/>
              </a:ext>
            </a:extLst>
          </p:cNvPr>
          <p:cNvSpPr txBox="1"/>
          <p:nvPr/>
        </p:nvSpPr>
        <p:spPr>
          <a:xfrm>
            <a:off x="245001" y="1759936"/>
            <a:ext cx="4945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360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CD6A76-7B57-49D3-BAEC-6972437CA391}"/>
              </a:ext>
            </a:extLst>
          </p:cNvPr>
          <p:cNvSpPr txBox="1"/>
          <p:nvPr/>
        </p:nvSpPr>
        <p:spPr>
          <a:xfrm>
            <a:off x="1567937" y="4161029"/>
            <a:ext cx="17348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# of Horizontal Cells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E08454-3BDD-489A-BD62-90F08463A6E0}"/>
              </a:ext>
            </a:extLst>
          </p:cNvPr>
          <p:cNvSpPr txBox="1"/>
          <p:nvPr/>
        </p:nvSpPr>
        <p:spPr>
          <a:xfrm>
            <a:off x="136405" y="2366682"/>
            <a:ext cx="507831" cy="26356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050" dirty="0"/>
              <a:t># of Vertical Cells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21514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F921C9-DB51-43A3-A4F8-3D05BB5EFA1E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644049" y="1760538"/>
            <a:ext cx="3577590" cy="26130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93B31E-BB13-4DAB-9D99-608A8A227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6DDA35-516C-4881-A5CF-FEDFE466A87D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4"/>
          <a:stretch>
            <a:fillRect/>
          </a:stretch>
        </p:blipFill>
        <p:spPr>
          <a:xfrm>
            <a:off x="4735513" y="1760538"/>
            <a:ext cx="3951287" cy="168231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320331-20D6-436F-A9BB-77B95E7D26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576779-4C8A-4C43-AFD0-B375803D9CFA}"/>
              </a:ext>
            </a:extLst>
          </p:cNvPr>
          <p:cNvSpPr txBox="1"/>
          <p:nvPr/>
        </p:nvSpPr>
        <p:spPr>
          <a:xfrm>
            <a:off x="4735512" y="3644790"/>
            <a:ext cx="395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altLang="zh-CN" dirty="0"/>
              <a:t>ntel </a:t>
            </a:r>
            <a:r>
              <a:rPr lang="en-US" dirty="0" err="1"/>
              <a:t>VTune</a:t>
            </a:r>
            <a:r>
              <a:rPr lang="en-US" dirty="0"/>
              <a:t> Amplifier Results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B70D8A-B9B5-4FEF-874E-F2A75ED4BE6D}"/>
              </a:ext>
            </a:extLst>
          </p:cNvPr>
          <p:cNvSpPr/>
          <p:nvPr/>
        </p:nvSpPr>
        <p:spPr>
          <a:xfrm>
            <a:off x="2999509" y="2874818"/>
            <a:ext cx="1018309" cy="12122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9EC96C-EBAD-4377-9147-1A99AE995812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508664" y="2610878"/>
            <a:ext cx="238991" cy="263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E9AA65A-C125-4FAE-9216-BEB57E956FF6}"/>
              </a:ext>
            </a:extLst>
          </p:cNvPr>
          <p:cNvSpPr txBox="1"/>
          <p:nvPr/>
        </p:nvSpPr>
        <p:spPr>
          <a:xfrm>
            <a:off x="3362415" y="2426352"/>
            <a:ext cx="3754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Advection</a:t>
            </a:r>
            <a:endParaRPr lang="en-US" sz="1050" i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4A7BE5-F80D-4450-904E-3C5ED3DE9FE0}"/>
              </a:ext>
            </a:extLst>
          </p:cNvPr>
          <p:cNvSpPr/>
          <p:nvPr/>
        </p:nvSpPr>
        <p:spPr>
          <a:xfrm>
            <a:off x="6158345" y="2105891"/>
            <a:ext cx="2473037" cy="166254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98B635-0F9C-4626-9A3C-E657A2B2AD9C}"/>
              </a:ext>
            </a:extLst>
          </p:cNvPr>
          <p:cNvSpPr/>
          <p:nvPr/>
        </p:nvSpPr>
        <p:spPr>
          <a:xfrm>
            <a:off x="931224" y="3644790"/>
            <a:ext cx="1018309" cy="63453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ABB869-A12A-45D5-83F8-1A86E7E42244}"/>
              </a:ext>
            </a:extLst>
          </p:cNvPr>
          <p:cNvSpPr/>
          <p:nvPr/>
        </p:nvSpPr>
        <p:spPr>
          <a:xfrm>
            <a:off x="2147207" y="2830890"/>
            <a:ext cx="794791" cy="125620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052D0F-7C86-4E13-9A2C-17FF0282D2F9}"/>
              </a:ext>
            </a:extLst>
          </p:cNvPr>
          <p:cNvCxnSpPr>
            <a:cxnSpLocks/>
          </p:cNvCxnSpPr>
          <p:nvPr/>
        </p:nvCxnSpPr>
        <p:spPr>
          <a:xfrm flipV="1">
            <a:off x="2357690" y="2417618"/>
            <a:ext cx="186912" cy="393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1CA94D-F523-400C-9783-AD52140D5B5A}"/>
              </a:ext>
            </a:extLst>
          </p:cNvPr>
          <p:cNvCxnSpPr>
            <a:cxnSpLocks/>
          </p:cNvCxnSpPr>
          <p:nvPr/>
        </p:nvCxnSpPr>
        <p:spPr>
          <a:xfrm flipV="1">
            <a:off x="1539877" y="2417618"/>
            <a:ext cx="1004725" cy="1200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51AE0A3-2217-4B77-9397-3B53DB2A0401}"/>
              </a:ext>
            </a:extLst>
          </p:cNvPr>
          <p:cNvSpPr txBox="1"/>
          <p:nvPr/>
        </p:nvSpPr>
        <p:spPr>
          <a:xfrm>
            <a:off x="2088347" y="2224992"/>
            <a:ext cx="37545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Lagrangian</a:t>
            </a:r>
            <a:endParaRPr lang="en-US" sz="1050" i="1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570F0E11-6F7F-4F1B-913B-8537ACD59A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7036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6BB1DC-0377-48ED-9168-0FD44BA800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03"/>
          <a:stretch/>
        </p:blipFill>
        <p:spPr>
          <a:xfrm>
            <a:off x="4237050" y="928067"/>
            <a:ext cx="4447309" cy="3728263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43CB430-8AAF-4DB0-975B-F1F116D25B69}"/>
              </a:ext>
            </a:extLst>
          </p:cNvPr>
          <p:cNvSpPr txBox="1">
            <a:spLocks/>
          </p:cNvSpPr>
          <p:nvPr/>
        </p:nvSpPr>
        <p:spPr>
          <a:xfrm>
            <a:off x="459641" y="938043"/>
            <a:ext cx="2624910" cy="370831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None/>
              <a:defRPr sz="1000" kern="1200">
                <a:solidFill>
                  <a:srgbClr val="003E74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8 Loops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Contained Subroutines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Order – Specific Problem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Race Condition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3AA714-2F62-42F6-AE94-C6B531248D27}"/>
              </a:ext>
            </a:extLst>
          </p:cNvPr>
          <p:cNvSpPr txBox="1">
            <a:spLocks/>
          </p:cNvSpPr>
          <p:nvPr/>
        </p:nvSpPr>
        <p:spPr>
          <a:xfrm>
            <a:off x="457200" y="1115931"/>
            <a:ext cx="8229600" cy="38066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0085C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Original Code Structure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52700-688B-4E38-8E33-35EEC8A226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3982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Specific Problem – </a:t>
            </a:r>
            <a:r>
              <a:rPr lang="en-US" dirty="0" err="1"/>
              <a:t>VolFlux</a:t>
            </a:r>
            <a:r>
              <a:rPr lang="en-US" dirty="0"/>
              <a:t> 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F59284-A747-48F4-99F4-462C10FB1277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/>
          <a:stretch>
            <a:fillRect/>
          </a:stretch>
        </p:blipFill>
        <p:spPr>
          <a:xfrm>
            <a:off x="4707064" y="2525172"/>
            <a:ext cx="3951287" cy="1328220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AB91D1A-4801-4013-9C01-86996D23E46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5923" y="1739573"/>
            <a:ext cx="3950877" cy="2613435"/>
          </a:xfrm>
        </p:spPr>
        <p:txBody>
          <a:bodyPr/>
          <a:lstStyle/>
          <a:p>
            <a:r>
              <a:rPr lang="en-US" dirty="0"/>
              <a:t>Pseudo Code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E1154AA6-964F-4898-A877-F66439D6AB51}"/>
              </a:ext>
            </a:extLst>
          </p:cNvPr>
          <p:cNvSpPr txBox="1">
            <a:spLocks/>
          </p:cNvSpPr>
          <p:nvPr/>
        </p:nvSpPr>
        <p:spPr>
          <a:xfrm>
            <a:off x="4735923" y="1759936"/>
            <a:ext cx="3950878" cy="26134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DC69DB0F-71C3-4636-81AB-B1058DAB95CB}"/>
              </a:ext>
            </a:extLst>
          </p:cNvPr>
          <p:cNvSpPr txBox="1">
            <a:spLocks/>
          </p:cNvSpPr>
          <p:nvPr/>
        </p:nvSpPr>
        <p:spPr>
          <a:xfrm>
            <a:off x="457199" y="1739573"/>
            <a:ext cx="3950877" cy="26134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Visual Illustration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6" name="Picture 15" descr="A picture containing sky, map, showing, table&#10;&#10;Description automatically generated">
            <a:extLst>
              <a:ext uri="{FF2B5EF4-FFF2-40B4-BE49-F238E27FC236}">
                <a16:creationId xmlns:a16="http://schemas.microsoft.com/office/drawing/2014/main" id="{3B3DA727-1ED4-467D-9AB6-5703041DD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8" y="2087320"/>
            <a:ext cx="3700153" cy="250866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64F3C-1EA8-404E-A7E7-34EEF4C598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14772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833111-1275-4B31-ADC6-3711B6983A9C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Pseudo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C5059E-04BA-417B-8E68-61509B59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Specific Problem 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80BD50-C298-4E66-B073-3B2968BFD0C8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457200" y="2207218"/>
            <a:ext cx="3951287" cy="188068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242C3F-90A2-4D41-AED9-130B4D78DE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D526A0B-8E6B-4096-842C-85B8A1F1A951}"/>
              </a:ext>
            </a:extLst>
          </p:cNvPr>
          <p:cNvSpPr txBox="1">
            <a:spLocks/>
          </p:cNvSpPr>
          <p:nvPr/>
        </p:nvSpPr>
        <p:spPr>
          <a:xfrm>
            <a:off x="4735515" y="1759936"/>
            <a:ext cx="4112650" cy="261343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600" dirty="0"/>
              <a:t>Separated </a:t>
            </a:r>
            <a:r>
              <a:rPr lang="en-US" sz="1600" i="1" dirty="0" err="1"/>
              <a:t>fr</a:t>
            </a:r>
            <a:r>
              <a:rPr lang="en-US" sz="1600" i="1" dirty="0"/>
              <a:t> </a:t>
            </a:r>
            <a:r>
              <a:rPr lang="en-US" sz="1600" dirty="0"/>
              <a:t>and</a:t>
            </a:r>
            <a:r>
              <a:rPr lang="en-US" sz="1600" i="1" dirty="0"/>
              <a:t> </a:t>
            </a:r>
            <a:r>
              <a:rPr lang="en-US" sz="1600" i="1" dirty="0" err="1"/>
              <a:t>VolFlux</a:t>
            </a:r>
            <a:r>
              <a:rPr lang="en-US" sz="1600" i="1" dirty="0"/>
              <a:t> </a:t>
            </a:r>
            <a:r>
              <a:rPr lang="en-US" sz="1600" dirty="0"/>
              <a:t>Calculation 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Update </a:t>
            </a:r>
            <a:r>
              <a:rPr lang="en-US" sz="1600" i="1" dirty="0" err="1"/>
              <a:t>fr</a:t>
            </a:r>
            <a:r>
              <a:rPr lang="en-US" sz="1600" i="1" dirty="0"/>
              <a:t> </a:t>
            </a:r>
            <a:r>
              <a:rPr lang="en-US" sz="1600" dirty="0"/>
              <a:t>First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Easy to Parallel the Most Expensive Part</a:t>
            </a:r>
          </a:p>
          <a:p>
            <a:pPr marL="0" indent="0">
              <a:lnSpc>
                <a:spcPct val="200000"/>
              </a:lnSpc>
              <a:buFont typeface="Arial"/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D3A355-5087-4F5E-A0CA-FA2CDC4348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9552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60994B-F012-47A7-ABDF-FAE0E6B1021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1496598"/>
            <a:ext cx="3950877" cy="2876773"/>
          </a:xfrm>
        </p:spPr>
        <p:txBody>
          <a:bodyPr/>
          <a:lstStyle/>
          <a:p>
            <a:r>
              <a:rPr lang="en-US" dirty="0"/>
              <a:t>Visual Illustration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37E5BF-77A0-4A94-A873-2E7855BF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pic>
        <p:nvPicPr>
          <p:cNvPr id="8" name="Content Placeholder 7" descr="A picture containing sky, indoor, wall, clock&#10;&#10;Description automatically generated">
            <a:extLst>
              <a:ext uri="{FF2B5EF4-FFF2-40B4-BE49-F238E27FC236}">
                <a16:creationId xmlns:a16="http://schemas.microsoft.com/office/drawing/2014/main" id="{B8BD2193-8356-4623-A251-9D3265466FB2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456790" y="2155988"/>
            <a:ext cx="3951287" cy="248072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40D61A-A525-41FE-B001-025059F29F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302BDB9E-4091-4A8E-A91A-9E263E1CEF47}"/>
              </a:ext>
            </a:extLst>
          </p:cNvPr>
          <p:cNvSpPr txBox="1">
            <a:spLocks/>
          </p:cNvSpPr>
          <p:nvPr/>
        </p:nvSpPr>
        <p:spPr>
          <a:xfrm>
            <a:off x="4735923" y="1496599"/>
            <a:ext cx="3950877" cy="28564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Pseudo Code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C04999-4714-4F18-9614-1243995B1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922" y="2155988"/>
            <a:ext cx="3950877" cy="2490367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F89C51B-2357-41C2-A8BF-ABEA794563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37870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83BA09-0F66-4810-9817-E0973C9DA9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1496598"/>
            <a:ext cx="3950877" cy="2876774"/>
          </a:xfrm>
        </p:spPr>
        <p:txBody>
          <a:bodyPr/>
          <a:lstStyle/>
          <a:p>
            <a:r>
              <a:rPr lang="en-US" dirty="0"/>
              <a:t>Visual Illustration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B5276F-1B87-497E-8FD4-5E3E43D7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pic>
        <p:nvPicPr>
          <p:cNvPr id="8" name="Content Placeholder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DAB2466-98F6-4778-A5E3-91FF773AD813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457200" y="2023684"/>
            <a:ext cx="3040922" cy="261302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0059AE-B8CE-4332-9D29-BF7D91416E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3A7C8B5-A272-4524-AD61-2A5E7C788A7B}"/>
              </a:ext>
            </a:extLst>
          </p:cNvPr>
          <p:cNvSpPr txBox="1">
            <a:spLocks/>
          </p:cNvSpPr>
          <p:nvPr/>
        </p:nvSpPr>
        <p:spPr>
          <a:xfrm>
            <a:off x="4735923" y="1496598"/>
            <a:ext cx="3950877" cy="2856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Pseudo Code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5369E9-0AFC-41EB-B503-3A4F14CB7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922" y="1787037"/>
            <a:ext cx="3950877" cy="2849671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F95531-1614-4F56-9A94-475D3FA21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46997643"/>
      </p:ext>
    </p:extLst>
  </p:cSld>
  <p:clrMapOvr>
    <a:masterClrMapping/>
  </p:clrMapOvr>
</p:sld>
</file>

<file path=ppt/theme/theme1.xml><?xml version="1.0" encoding="utf-8"?>
<a:theme xmlns:a="http://schemas.openxmlformats.org/drawingml/2006/main" name="Imperial College London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5742</TotalTime>
  <Words>1304</Words>
  <Application>Microsoft Office PowerPoint</Application>
  <PresentationFormat>On-screen Show (16:9)</PresentationFormat>
  <Paragraphs>225</Paragraphs>
  <Slides>29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Wingdings</vt:lpstr>
      <vt:lpstr>Imperial College London Theme</vt:lpstr>
      <vt:lpstr>Parallelization of iSALE-2D Using OpenMP </vt:lpstr>
      <vt:lpstr>Outline</vt:lpstr>
      <vt:lpstr>Introduction</vt:lpstr>
      <vt:lpstr>Profiling</vt:lpstr>
      <vt:lpstr>PowerPoint Presentation</vt:lpstr>
      <vt:lpstr>Order Specific Problem – VolFlux </vt:lpstr>
      <vt:lpstr>Order Specific Problem </vt:lpstr>
      <vt:lpstr>Race Condition</vt:lpstr>
      <vt:lpstr>Race Condition</vt:lpstr>
      <vt:lpstr>PowerPoint Presentation</vt:lpstr>
      <vt:lpstr>Verification – Subroutine Advect</vt:lpstr>
      <vt:lpstr>Serial Code Performance</vt:lpstr>
      <vt:lpstr>Parallelization Strategy</vt:lpstr>
      <vt:lpstr>Parallelization Performance</vt:lpstr>
      <vt:lpstr>Performance – Higher Resolution</vt:lpstr>
      <vt:lpstr>Performance – Higher Resolution</vt:lpstr>
      <vt:lpstr>OpenMP Scheduling Methods Investigation</vt:lpstr>
      <vt:lpstr>Further Investigation</vt:lpstr>
      <vt:lpstr>PowerPoint Presentation</vt:lpstr>
      <vt:lpstr>OMP_PINNING</vt:lpstr>
      <vt:lpstr>Information for Three Cases</vt:lpstr>
      <vt:lpstr>Loop Merging</vt:lpstr>
      <vt:lpstr>Chicxulub</vt:lpstr>
      <vt:lpstr>Aluminum_1100_2D</vt:lpstr>
      <vt:lpstr>Normalized </vt:lpstr>
      <vt:lpstr>Run Time and Relative Run Time for Three Cases</vt:lpstr>
      <vt:lpstr>Run Time for Three Cases</vt:lpstr>
      <vt:lpstr>Vtune Amplifier UI</vt:lpstr>
      <vt:lpstr>Parallelization Sections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Bolt</dc:creator>
  <cp:lastModifiedBy>Xianzheng Li</cp:lastModifiedBy>
  <cp:revision>73</cp:revision>
  <dcterms:created xsi:type="dcterms:W3CDTF">2017-02-16T14:49:58Z</dcterms:created>
  <dcterms:modified xsi:type="dcterms:W3CDTF">2019-09-09T11:14:18Z</dcterms:modified>
</cp:coreProperties>
</file>