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59" r:id="rId4"/>
    <p:sldId id="266" r:id="rId5"/>
    <p:sldId id="264" r:id="rId6"/>
    <p:sldId id="267" r:id="rId7"/>
    <p:sldId id="268" r:id="rId8"/>
    <p:sldId id="269" r:id="rId9"/>
    <p:sldId id="270" r:id="rId10"/>
    <p:sldId id="273" r:id="rId11"/>
    <p:sldId id="272" r:id="rId12"/>
    <p:sldId id="260" r:id="rId13"/>
    <p:sldId id="271" r:id="rId14"/>
    <p:sldId id="261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199" autoAdjust="0"/>
  </p:normalViewPr>
  <p:slideViewPr>
    <p:cSldViewPr snapToGrid="0" snapToObjects="1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6A61-3186-49F6-A193-14747AEE6773}" type="datetime3">
              <a:rPr lang="en-GB" smtClean="0">
                <a:solidFill>
                  <a:srgbClr val="003E74"/>
                </a:solidFill>
              </a:rPr>
              <a:t>10 September,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1DA3531A-A905-43E4-86FD-A4330ED4577A}" type="datetime3">
              <a:rPr lang="en-GB" smtClean="0"/>
              <a:t>10 September,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My name is Xianzheng 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079A23-18F5-40B0-8E61-64ECCE729DD8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(impact-SALE) is a well-established shock physics code (written in Fortran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95) that has been developed and used for more than two decades to simulate impact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cratering.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involved the parallelization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which is used to solve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compressible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-Stokes equations and the mass and internal energy equations.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solution algorithm is an arbitrary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-Eulerian finite difference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on a structured rectangular mesh.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timestep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an explicit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step that updates the nodal velocities.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nodal positions can be updated to deform the mesh, if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is desired; alternatively, an Eulerian ‘advection’ step can be invoked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momentum and all cell quantities between cells on the fixed mesh, 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overlap volumes between the deformed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and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mesh.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5BCB73-05E7-46A8-9A39-0745B9C9C06A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A3531A-A905-43E4-86FD-A4330ED4577A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VolFlux</a:t>
            </a:r>
            <a:r>
              <a:rPr lang="en-US" dirty="0"/>
              <a:t> loops is used to calculate volume transfer from cell to cell in specific order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once adding the parallelization to this, each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process one node, and the data can not be guaranteed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 in the specific order because the processing time of each thread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varied.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956BAF-2E8B-4B2F-AEB7-D1817A052AD1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all code re-factoring and loop merging, the first priority was to test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ensure the changed code could produce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results. This test imposes a fixed rotational (vortex) velocity field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circle of material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this test is to compare the results of a simple impact simulation after 100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with those of a previously calculated reference simulation, to see whether the simulation results using the new code give identical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to the previous code version.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output(double check)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 to reduce the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re-define the test file. Thus, after full consideration, the benchmark file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with the new test results.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60953-4387-4DA8-93B7-FC527ED85F30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the accuracy of the run time, each version of the code ran five times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running time were recorded. The figure 9 shows that after re-factoring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loops, the run time increased, which was reasonable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re-factoring introduced more conditional cases inside loops to deal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cases. After merging 8 loops into 5, the run time of the code was shorter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original code, which indicated that reducing the number of loops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the efficiency of the code. Therefore an unexpected benefit of preparing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for parallel processing was a speedup up the serial code.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30513B-EDBD-4F28-8673-5B6D63F148C8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fraction of the execution time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that would benefit from the improvement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denoted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one concerning the part that would not benefit from it is therefore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1-p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the longer run time and poor performance with 12 and 16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is the hardware issue. The workstation for this project used Intel(R)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Xeon(R) Gold 5118 CPU @ 2.30GHz, with 12 cores, and 24 threads because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hyper-threading. Therefore, when the allocated threads reached or beyond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limitation of the hardware, the communication would be messed up,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parallelization would fall down and become unstable. Although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omp_affinity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was recognized and fixed, the limitation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was still the point for longer run time with more than 12 threads. Another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reason is that the current mesh size was too small and 16 threads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too many; the threads’ scheduling time was more than the running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higher resolution, which means larger mesh size, the performance of tests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12 and 16 threads would improve further.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D158F1-648D-4BF6-A1FA-4D418668C3B1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introduced earlier, each thread had equal work sections when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applied. One disadvantage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is when the workload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not balanced for different sections, some threads would finish the 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quicker than the others, and cause significant idle time.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would allocate the threads which finished the work section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one. The idle time would be reduced, then improve the efficiency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parallelization. The results in figure 13 show the relative run time of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similar, which potentially indicated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 are balanced. Then, no matter which type was used, the run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stable and similar.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potential reason is, the chunk size should be re-considered. Due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time limitation, the tests for different chunk size were not substantial.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two different chunk sizes were tested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one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optimal chunk size may cause a significant improvement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parallelization performance.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D57AA-6407-4965-9EF6-8A5113F50114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9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brings me to the end of my todays presentation.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77A5393-A334-4555-8611-BB7B9AB57AC6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hesis for the MSc in Applied Computational Science and Engineering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Parallelization of iSALE-2D Using OpenMP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Xianzheng Li</a:t>
            </a:r>
          </a:p>
          <a:p>
            <a:r>
              <a:rPr lang="en-US" dirty="0"/>
              <a:t>CID : 01611306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ACSE-9 IRP Final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09/09/2019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2E077-1EA7-4F01-8697-95D27B1B9F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24" y="931142"/>
            <a:ext cx="4114801" cy="373075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834AD4-3A51-4DA0-8823-65EE0ECE1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7022C1-E889-4C49-9954-487814C4300C}"/>
              </a:ext>
            </a:extLst>
          </p:cNvPr>
          <p:cNvSpPr txBox="1">
            <a:spLocks/>
          </p:cNvSpPr>
          <p:nvPr/>
        </p:nvSpPr>
        <p:spPr>
          <a:xfrm>
            <a:off x="532675" y="9354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5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Remove Obstacles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Loop Merging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Initialization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D1594E-C6F1-42B1-B85B-E2B313703C56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Latest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4930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A3A818-E2F0-4CA6-9155-EF8008F86E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566584"/>
            <a:ext cx="3950877" cy="2806788"/>
          </a:xfrm>
        </p:spPr>
        <p:txBody>
          <a:bodyPr/>
          <a:lstStyle/>
          <a:p>
            <a:r>
              <a:rPr lang="en-US" dirty="0"/>
              <a:t>Rotating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CC3B3-4DD6-468D-8DBB-82F6F539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– Subroutine </a:t>
            </a:r>
            <a:r>
              <a:rPr lang="en-US" i="1" dirty="0" err="1"/>
              <a:t>Advect</a:t>
            </a:r>
            <a:endParaRPr lang="en-US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00B2A-0413-4E96-83E1-54F089A299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7200" y="2109056"/>
            <a:ext cx="4182035" cy="19185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B5EB2-69EF-46F2-B12C-A952EEBC5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5F07ED3-7DDD-4D6E-80E7-ED6B05A33E58}"/>
              </a:ext>
            </a:extLst>
          </p:cNvPr>
          <p:cNvSpPr txBox="1">
            <a:spLocks/>
          </p:cNvSpPr>
          <p:nvPr/>
        </p:nvSpPr>
        <p:spPr>
          <a:xfrm>
            <a:off x="4735923" y="1566583"/>
            <a:ext cx="3950877" cy="28053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Simulation Test</a:t>
            </a:r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33FF96-EAE5-4F5B-B186-F4A04896E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64724" y="1881167"/>
            <a:ext cx="2721869" cy="143668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88B880-CD9E-47F8-B3C2-B2B5203EB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70098" y="3212513"/>
            <a:ext cx="2716495" cy="1433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1A0DDB-855A-4A28-A4D2-7976913D85C6}"/>
              </a:ext>
            </a:extLst>
          </p:cNvPr>
          <p:cNvSpPr txBox="1"/>
          <p:nvPr/>
        </p:nvSpPr>
        <p:spPr>
          <a:xfrm>
            <a:off x="2193100" y="185440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4C872-E1E0-4BA1-9B6E-983979924D87}"/>
              </a:ext>
            </a:extLst>
          </p:cNvPr>
          <p:cNvSpPr txBox="1"/>
          <p:nvPr/>
        </p:nvSpPr>
        <p:spPr>
          <a:xfrm>
            <a:off x="2190413" y="3937793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EA467-32DA-4735-B445-37846041D934}"/>
              </a:ext>
            </a:extLst>
          </p:cNvPr>
          <p:cNvSpPr txBox="1"/>
          <p:nvPr/>
        </p:nvSpPr>
        <p:spPr>
          <a:xfrm>
            <a:off x="8186593" y="227240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5AE74-4A19-4614-B8C7-6E131B023D01}"/>
              </a:ext>
            </a:extLst>
          </p:cNvPr>
          <p:cNvSpPr txBox="1"/>
          <p:nvPr/>
        </p:nvSpPr>
        <p:spPr>
          <a:xfrm>
            <a:off x="8182411" y="3703957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4AF16-CF3E-43D2-B214-B11EB7D4C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938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A3A2046-D5F5-46FE-A2F6-50C62147299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7200" y="1832273"/>
            <a:ext cx="395128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514" y="197508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Three Different Versions</a:t>
            </a:r>
          </a:p>
          <a:p>
            <a:pPr lvl="1">
              <a:lnSpc>
                <a:spcPct val="20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Old Version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Refactored with Removing Obstacles</a:t>
            </a:r>
          </a:p>
          <a:p>
            <a:pPr lvl="1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Loop Merged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Serial Code without Any Parallelization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84A0-AC80-4B35-BB26-61141BE91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E8A47CC-A311-445F-B467-B70497B9B62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1832273"/>
            <a:ext cx="3951288" cy="24695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7C531C-DC96-4AE2-94A6-C408370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FBE8D-3857-4C2D-9A6E-7C4E1000086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OpenMP Parallelization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of 4 Threads</a:t>
            </a:r>
          </a:p>
          <a:p>
            <a:pPr>
              <a:lnSpc>
                <a:spcPct val="200000"/>
              </a:lnSpc>
            </a:pPr>
            <a:r>
              <a:rPr lang="en-US" dirty="0"/>
              <a:t>Workload Balance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OMP PARALLEL DO (static)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E48D92-E46D-42AE-9A43-354E0B2E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AA711-C4BB-4646-B4BC-1C9025D7DDD7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77667-5045-41B7-9D6A-2507CE42724E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33899-EB46-448A-A57A-0D9E2349621E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A6002-D196-4782-B6C5-56F595BC65D3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DBC26-CF2F-4425-B255-E0E3681B25AE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9E9C5-CA10-4A7D-A3B2-FC0D92B09562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</a:t>
            </a:r>
            <a:r>
              <a:rPr lang="en-US" altLang="zh-CN" sz="1050" dirty="0"/>
              <a:t>ertical</a:t>
            </a:r>
            <a:r>
              <a:rPr lang="en-US" sz="1050" dirty="0"/>
              <a:t> Cells</a:t>
            </a:r>
          </a:p>
          <a:p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F047F-1DF5-4AC7-866B-D65D4EF3087D}"/>
              </a:ext>
            </a:extLst>
          </p:cNvPr>
          <p:cNvSpPr txBox="1"/>
          <p:nvPr/>
        </p:nvSpPr>
        <p:spPr>
          <a:xfrm>
            <a:off x="413218" y="4119455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AB2933-BF30-4353-BAA6-D2D155FD36B8}"/>
              </a:ext>
            </a:extLst>
          </p:cNvPr>
          <p:cNvCxnSpPr/>
          <p:nvPr/>
        </p:nvCxnSpPr>
        <p:spPr>
          <a:xfrm>
            <a:off x="1405218" y="2649071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9D1D1E-29C6-4A27-BF85-0FC6A95195FE}"/>
              </a:ext>
            </a:extLst>
          </p:cNvPr>
          <p:cNvCxnSpPr/>
          <p:nvPr/>
        </p:nvCxnSpPr>
        <p:spPr>
          <a:xfrm>
            <a:off x="1405218" y="3081620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3D807-9216-44A9-9574-547F457495E2}"/>
              </a:ext>
            </a:extLst>
          </p:cNvPr>
          <p:cNvCxnSpPr/>
          <p:nvPr/>
        </p:nvCxnSpPr>
        <p:spPr>
          <a:xfrm>
            <a:off x="1405218" y="3516232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81D89-ED97-4E86-81D3-A01D836C0619}"/>
              </a:ext>
            </a:extLst>
          </p:cNvPr>
          <p:cNvSpPr txBox="1"/>
          <p:nvPr/>
        </p:nvSpPr>
        <p:spPr>
          <a:xfrm>
            <a:off x="1472452" y="2293595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1</a:t>
            </a:r>
            <a:endParaRPr 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139F5-B563-4707-8AAB-99F75431DC62}"/>
              </a:ext>
            </a:extLst>
          </p:cNvPr>
          <p:cNvSpPr txBox="1"/>
          <p:nvPr/>
        </p:nvSpPr>
        <p:spPr>
          <a:xfrm>
            <a:off x="1472452" y="2714808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2</a:t>
            </a:r>
            <a:endParaRPr 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E6D93E-FCBD-418B-8D4E-1DD78F470400}"/>
              </a:ext>
            </a:extLst>
          </p:cNvPr>
          <p:cNvSpPr txBox="1"/>
          <p:nvPr/>
        </p:nvSpPr>
        <p:spPr>
          <a:xfrm>
            <a:off x="1472451" y="3169141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3</a:t>
            </a:r>
            <a:endParaRPr 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47527-4608-4184-B8B9-3A51DA432CA3}"/>
              </a:ext>
            </a:extLst>
          </p:cNvPr>
          <p:cNvSpPr txBox="1"/>
          <p:nvPr/>
        </p:nvSpPr>
        <p:spPr>
          <a:xfrm>
            <a:off x="1472452" y="3618446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4</a:t>
            </a:r>
            <a:endParaRPr lang="en-US" sz="11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F6A1C0-BDB3-4CB9-B3B7-7839A2C9E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874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Theoretical Optimum Run Time - Amdahl’s Law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A521A-C61C-4101-921B-E5D1A3DA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6" y="2413270"/>
            <a:ext cx="3915473" cy="1531227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2DE1F81-240E-423F-9B52-ECF7223C7F43}"/>
              </a:ext>
            </a:extLst>
          </p:cNvPr>
          <p:cNvSpPr txBox="1">
            <a:spLocks/>
          </p:cNvSpPr>
          <p:nvPr/>
        </p:nvSpPr>
        <p:spPr>
          <a:xfrm>
            <a:off x="4735925" y="1759934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Collision 2D Performance, </a:t>
            </a:r>
            <a:r>
              <a:rPr lang="en-US" i="1" dirty="0"/>
              <a:t>p = 0.83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64D11-6A8A-4D0B-91D9-60536AE7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05" y="2016264"/>
            <a:ext cx="3822359" cy="23889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2628-B3CB-4D0A-BA07-5FF4D993E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925" y="179913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Normal and Double Resolution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Parallelization with Different # of Threads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FFC0C-CB20-4599-ADA9-92039487E15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Run Time and Relative Run Time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8D35D-6A0A-4C2F-879F-013EEB3A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" y="2348346"/>
            <a:ext cx="4068232" cy="142701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34BC6-1200-4460-A13A-5EF8A954E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241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CD8647-E34F-4767-9C2F-873BBD4B2AD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Double Resolution Performance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BD58-7E52-43BF-A498-63FC701D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B807C-707D-49F0-AAA1-A0E6C8F4E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4AA927A-00C3-419D-BD6B-4556CD56CC1F}"/>
              </a:ext>
            </a:extLst>
          </p:cNvPr>
          <p:cNvSpPr txBox="1">
            <a:spLocks/>
          </p:cNvSpPr>
          <p:nvPr/>
        </p:nvSpPr>
        <p:spPr>
          <a:xfrm>
            <a:off x="4735923" y="175993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Normalized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364BA-C143-4A4D-8E19-F9A5791A27D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881395" y="2007674"/>
            <a:ext cx="3659932" cy="2287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B12C6-042A-4DCC-AE81-D1EB5B78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666" y="2023296"/>
            <a:ext cx="3609943" cy="22562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1B2D-A547-4D9A-9F09-E7FBC8CF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0081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094A-A871-40FB-ADA3-054252C7A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Test with Different Scheduling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9C63C-BDBD-48C6-850F-C3B7A2F9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Scheduling Methods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24C533-1D70-4163-95E6-5D405BA2E4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7EBA02-EE9B-4C98-BDB5-D06EA67F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120"/>
            <a:ext cx="4143343" cy="258958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DBC0686-16ED-4099-B066-BCE14476DD29}"/>
              </a:ext>
            </a:extLst>
          </p:cNvPr>
          <p:cNvSpPr txBox="1">
            <a:spLocks/>
          </p:cNvSpPr>
          <p:nvPr/>
        </p:nvSpPr>
        <p:spPr>
          <a:xfrm>
            <a:off x="5075359" y="1881167"/>
            <a:ext cx="3950878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Static. Dynamic. Guided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Different Chunk Size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Even Workload Balance ?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Optimal Chunk Size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13BA2-1E46-413D-8C8C-048BD6501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8852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7CBE429-272F-4D40-8F6E-D467FF92156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9293" y="1681386"/>
            <a:ext cx="4192707" cy="26204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161E85-B72A-4F1E-8291-63A4CE5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88CD8-00F5-4CEA-A556-5F699C9DF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050942D-3812-45D7-A884-A6D541D6F00B}"/>
              </a:ext>
            </a:extLst>
          </p:cNvPr>
          <p:cNvSpPr txBox="1">
            <a:spLocks/>
          </p:cNvSpPr>
          <p:nvPr/>
        </p:nvSpPr>
        <p:spPr>
          <a:xfrm>
            <a:off x="4655127" y="1496598"/>
            <a:ext cx="429491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65 % ~ 70 % of total code benefited from OpenMP currently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Have possibility to make further improvement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95 % of total code benefited from OpenMP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Will reduce 90 % of the total serial run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BCEB-FDA6-45EF-90DF-F42092185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7057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671C24-83BD-478C-9EDF-5C181DC6E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55AB7-D5E5-455E-B179-5B2AEA3D00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6BB6B-A7B4-4B88-824B-2D68C2BBE74E}"/>
              </a:ext>
            </a:extLst>
          </p:cNvPr>
          <p:cNvSpPr/>
          <p:nvPr/>
        </p:nvSpPr>
        <p:spPr>
          <a:xfrm>
            <a:off x="2729189" y="2110085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95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D92-E278-496C-A4BB-CC8CC913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2DBB-6C37-4A43-AA3D-36C97377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Code Refactoring</a:t>
            </a:r>
          </a:p>
          <a:p>
            <a:r>
              <a:rPr lang="en-US" dirty="0"/>
              <a:t>Serial Code Performance</a:t>
            </a:r>
          </a:p>
          <a:p>
            <a:r>
              <a:rPr lang="en-US" dirty="0"/>
              <a:t>Parallelization Strategy</a:t>
            </a:r>
          </a:p>
          <a:p>
            <a:r>
              <a:rPr lang="en-US" dirty="0"/>
              <a:t>Parallelization Performance</a:t>
            </a:r>
          </a:p>
          <a:p>
            <a:r>
              <a:rPr lang="en-US" dirty="0"/>
              <a:t>Further Developments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0B9D1-3ACB-49BE-B512-7BDF06E87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A4F8F-9553-4C41-B011-43C3F255E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0E175FF0-FF97-4AEB-AC86-5F90500172B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6790" y="1759936"/>
            <a:ext cx="395087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Finite Difference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US" altLang="zh-CN" dirty="0"/>
              <a:t>ectangular</a:t>
            </a:r>
            <a:r>
              <a:rPr lang="en-US" dirty="0"/>
              <a:t> Mesh</a:t>
            </a:r>
          </a:p>
          <a:p>
            <a:pPr>
              <a:lnSpc>
                <a:spcPct val="200000"/>
              </a:lnSpc>
            </a:pPr>
            <a:r>
              <a:rPr lang="en-US" dirty="0"/>
              <a:t>Explicit Time Step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Lagrangian</a:t>
            </a:r>
            <a:r>
              <a:rPr lang="en-US" dirty="0"/>
              <a:t> + Advection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B7E2A-B60D-4A58-A6CE-3EC718112B11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E75AE-6C73-4657-820F-D54D7DA00D67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D3B780-12DF-4BF8-8E7B-57B073A92793}"/>
              </a:ext>
            </a:extLst>
          </p:cNvPr>
          <p:cNvSpPr txBox="1"/>
          <p:nvPr/>
        </p:nvSpPr>
        <p:spPr>
          <a:xfrm>
            <a:off x="457200" y="4102533"/>
            <a:ext cx="282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C00F2-870B-4CDC-9571-2F83E00D2E72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71AF0-97F9-4C77-93B9-5A5559E99BE9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D6A76-7B57-49D3-BAEC-6972437CA391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08454-3BDD-489A-BD62-90F08463A6E0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Vertical Cells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921C9-DB51-43A3-A4F8-3D05BB5EFA1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44049" y="1760538"/>
            <a:ext cx="3577590" cy="2613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93B31E-BB13-4DAB-9D99-608A8A2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DDA35-516C-4881-A5CF-FEDFE466A87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735513" y="1760538"/>
            <a:ext cx="3951287" cy="16823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320331-20D6-436F-A9BB-77B95E7D2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76779-4C8A-4C43-AFD0-B375803D9CFA}"/>
              </a:ext>
            </a:extLst>
          </p:cNvPr>
          <p:cNvSpPr txBox="1"/>
          <p:nvPr/>
        </p:nvSpPr>
        <p:spPr>
          <a:xfrm>
            <a:off x="4735512" y="3644790"/>
            <a:ext cx="39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altLang="zh-CN" dirty="0"/>
              <a:t>ntel </a:t>
            </a:r>
            <a:r>
              <a:rPr lang="en-US" dirty="0" err="1"/>
              <a:t>VTune</a:t>
            </a:r>
            <a:r>
              <a:rPr lang="en-US" dirty="0"/>
              <a:t> Amplifier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0D8A-B9B5-4FEF-874E-F2A75ED4BE6D}"/>
              </a:ext>
            </a:extLst>
          </p:cNvPr>
          <p:cNvSpPr/>
          <p:nvPr/>
        </p:nvSpPr>
        <p:spPr>
          <a:xfrm>
            <a:off x="2999509" y="2874818"/>
            <a:ext cx="1018309" cy="1212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9EC96C-EBAD-4377-9147-1A99AE9958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08664" y="2610878"/>
            <a:ext cx="238991" cy="26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AA65A-C125-4FAE-9216-BEB57E956FF6}"/>
              </a:ext>
            </a:extLst>
          </p:cNvPr>
          <p:cNvSpPr txBox="1"/>
          <p:nvPr/>
        </p:nvSpPr>
        <p:spPr>
          <a:xfrm>
            <a:off x="3362415" y="2426352"/>
            <a:ext cx="375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Advection</a:t>
            </a:r>
            <a:endParaRPr lang="en-US" sz="105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A7BE5-F80D-4450-904E-3C5ED3DE9FE0}"/>
              </a:ext>
            </a:extLst>
          </p:cNvPr>
          <p:cNvSpPr/>
          <p:nvPr/>
        </p:nvSpPr>
        <p:spPr>
          <a:xfrm>
            <a:off x="6158345" y="2105891"/>
            <a:ext cx="2473037" cy="16625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8B635-0F9C-4626-9A3C-E657A2B2AD9C}"/>
              </a:ext>
            </a:extLst>
          </p:cNvPr>
          <p:cNvSpPr/>
          <p:nvPr/>
        </p:nvSpPr>
        <p:spPr>
          <a:xfrm>
            <a:off x="931224" y="3644790"/>
            <a:ext cx="1018309" cy="6345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BB869-A12A-45D5-83F8-1A86E7E42244}"/>
              </a:ext>
            </a:extLst>
          </p:cNvPr>
          <p:cNvSpPr/>
          <p:nvPr/>
        </p:nvSpPr>
        <p:spPr>
          <a:xfrm>
            <a:off x="2147207" y="2830890"/>
            <a:ext cx="794791" cy="12562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52D0F-7C86-4E13-9A2C-17FF0282D2F9}"/>
              </a:ext>
            </a:extLst>
          </p:cNvPr>
          <p:cNvCxnSpPr>
            <a:cxnSpLocks/>
          </p:cNvCxnSpPr>
          <p:nvPr/>
        </p:nvCxnSpPr>
        <p:spPr>
          <a:xfrm flipV="1">
            <a:off x="2357690" y="2417618"/>
            <a:ext cx="186912" cy="393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1CA94D-F523-400C-9783-AD52140D5B5A}"/>
              </a:ext>
            </a:extLst>
          </p:cNvPr>
          <p:cNvCxnSpPr>
            <a:cxnSpLocks/>
          </p:cNvCxnSpPr>
          <p:nvPr/>
        </p:nvCxnSpPr>
        <p:spPr>
          <a:xfrm flipV="1">
            <a:off x="1539877" y="2417618"/>
            <a:ext cx="1004725" cy="120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1AE0A3-2217-4B77-9397-3B53DB2A0401}"/>
              </a:ext>
            </a:extLst>
          </p:cNvPr>
          <p:cNvSpPr txBox="1"/>
          <p:nvPr/>
        </p:nvSpPr>
        <p:spPr>
          <a:xfrm>
            <a:off x="2088347" y="2224992"/>
            <a:ext cx="3754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Lagrangian</a:t>
            </a:r>
            <a:endParaRPr lang="en-US" sz="1050" i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70F0E11-6F7F-4F1B-913B-8537ACD5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03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BB1DC-0377-48ED-9168-0FD44BA8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3"/>
          <a:stretch/>
        </p:blipFill>
        <p:spPr>
          <a:xfrm>
            <a:off x="4237050" y="928067"/>
            <a:ext cx="4447309" cy="372826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3CB430-8AAF-4DB0-975B-F1F116D25B69}"/>
              </a:ext>
            </a:extLst>
          </p:cNvPr>
          <p:cNvSpPr txBox="1">
            <a:spLocks/>
          </p:cNvSpPr>
          <p:nvPr/>
        </p:nvSpPr>
        <p:spPr>
          <a:xfrm>
            <a:off x="459641" y="9380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8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Contained Subroutines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Order – Specific Problem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Race Condition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AA714-2F62-42F6-AE94-C6B531248D27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Original Code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52700-688B-4E38-8E33-35EEC8A22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– </a:t>
            </a:r>
            <a:r>
              <a:rPr lang="en-US" dirty="0" err="1"/>
              <a:t>VolFlux</a:t>
            </a:r>
            <a:r>
              <a:rPr lang="en-US" dirty="0"/>
              <a:t>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59284-A747-48F4-99F4-462C10FB12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07064" y="2525172"/>
            <a:ext cx="3951287" cy="13282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91D1A-4801-4013-9C01-86996D23E46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5923" y="1739573"/>
            <a:ext cx="3950877" cy="2613435"/>
          </a:xfrm>
        </p:spPr>
        <p:txBody>
          <a:bodyPr/>
          <a:lstStyle/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1154AA6-964F-4898-A877-F66439D6AB51}"/>
              </a:ext>
            </a:extLst>
          </p:cNvPr>
          <p:cNvSpPr txBox="1">
            <a:spLocks/>
          </p:cNvSpPr>
          <p:nvPr/>
        </p:nvSpPr>
        <p:spPr>
          <a:xfrm>
            <a:off x="4735923" y="1759936"/>
            <a:ext cx="3950878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C69DB0F-71C3-4636-81AB-B1058DAB95CB}"/>
              </a:ext>
            </a:extLst>
          </p:cNvPr>
          <p:cNvSpPr txBox="1">
            <a:spLocks/>
          </p:cNvSpPr>
          <p:nvPr/>
        </p:nvSpPr>
        <p:spPr>
          <a:xfrm>
            <a:off x="457199" y="1739573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Illustration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A picture containing sky, map, showing, table&#10;&#10;Description automatically generated">
            <a:extLst>
              <a:ext uri="{FF2B5EF4-FFF2-40B4-BE49-F238E27FC236}">
                <a16:creationId xmlns:a16="http://schemas.microsoft.com/office/drawing/2014/main" id="{3B3DA727-1ED4-467D-9AB6-5703041D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2087320"/>
            <a:ext cx="3700153" cy="25086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4F3C-1EA8-404E-A7E7-34EEF4C59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477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33111-1275-4B31-ADC6-3711B6983A9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5059E-04BA-417B-8E68-61509B5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0BD50-C298-4E66-B073-3B2968BFD0C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207218"/>
            <a:ext cx="3951287" cy="18806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242C3F-90A2-4D41-AED9-130B4D78D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D526A0B-8E6B-4096-842C-85B8A1F1A951}"/>
              </a:ext>
            </a:extLst>
          </p:cNvPr>
          <p:cNvSpPr txBox="1">
            <a:spLocks/>
          </p:cNvSpPr>
          <p:nvPr/>
        </p:nvSpPr>
        <p:spPr>
          <a:xfrm>
            <a:off x="4735515" y="1759936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Separated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and</a:t>
            </a:r>
            <a:r>
              <a:rPr lang="en-US" sz="1600" i="1" dirty="0"/>
              <a:t> </a:t>
            </a:r>
            <a:r>
              <a:rPr lang="en-US" sz="1600" i="1" dirty="0" err="1"/>
              <a:t>VolFlux</a:t>
            </a:r>
            <a:r>
              <a:rPr lang="en-US" sz="1600" i="1" dirty="0"/>
              <a:t> </a:t>
            </a:r>
            <a:r>
              <a:rPr lang="en-US" sz="1600" dirty="0"/>
              <a:t>Calculation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Update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First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Easy to Parallel the Most Expensive Part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3A355-5087-4F5E-A0CA-FA2CDC434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55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60994B-F012-47A7-ABDF-FAE0E6B102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3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7E5BF-77A0-4A94-A873-2E7855B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picture containing sky, indoor, wall, clock&#10;&#10;Description automatically generated">
            <a:extLst>
              <a:ext uri="{FF2B5EF4-FFF2-40B4-BE49-F238E27FC236}">
                <a16:creationId xmlns:a16="http://schemas.microsoft.com/office/drawing/2014/main" id="{B8BD2193-8356-4623-A251-9D3265466FB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6790" y="2155988"/>
            <a:ext cx="3951287" cy="24807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0D61A-A525-41FE-B001-025059F29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02BDB9E-4091-4A8E-A91A-9E263E1CEF47}"/>
              </a:ext>
            </a:extLst>
          </p:cNvPr>
          <p:cNvSpPr txBox="1">
            <a:spLocks/>
          </p:cNvSpPr>
          <p:nvPr/>
        </p:nvSpPr>
        <p:spPr>
          <a:xfrm>
            <a:off x="4735923" y="1496599"/>
            <a:ext cx="3950877" cy="28564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04999-4714-4F18-9614-1243995B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2155988"/>
            <a:ext cx="3950877" cy="249036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9C51B-2357-41C2-A8BF-ABEA79456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378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3BA09-0F66-4810-9817-E0973C9DA9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4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5276F-1B87-497E-8FD4-5E3E43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AB2466-98F6-4778-A5E3-91FF773AD81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023684"/>
            <a:ext cx="3040922" cy="26130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0059AE-B8CE-4332-9D29-BF7D91416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7C8B5-A272-4524-AD61-2A5E7C788A7B}"/>
              </a:ext>
            </a:extLst>
          </p:cNvPr>
          <p:cNvSpPr txBox="1">
            <a:spLocks/>
          </p:cNvSpPr>
          <p:nvPr/>
        </p:nvSpPr>
        <p:spPr>
          <a:xfrm>
            <a:off x="4735923" y="1496598"/>
            <a:ext cx="3950877" cy="285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5369E9-0AFC-41EB-B503-3A4F14CB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1787037"/>
            <a:ext cx="3950877" cy="284967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95531-1614-4F56-9A94-475D3FA2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699764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1235</Words>
  <Application>Microsoft Office PowerPoint</Application>
  <PresentationFormat>On-screen Show (16:9)</PresentationFormat>
  <Paragraphs>210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Imperial College London Theme</vt:lpstr>
      <vt:lpstr>Parallelization of iSALE-2D Using OpenMP </vt:lpstr>
      <vt:lpstr>Outline</vt:lpstr>
      <vt:lpstr>Introduction</vt:lpstr>
      <vt:lpstr>Profiling</vt:lpstr>
      <vt:lpstr>PowerPoint Presentation</vt:lpstr>
      <vt:lpstr>Order Specific Problem – VolFlux </vt:lpstr>
      <vt:lpstr>Order Specific Problem </vt:lpstr>
      <vt:lpstr>Race Condition</vt:lpstr>
      <vt:lpstr>Race Condition</vt:lpstr>
      <vt:lpstr>PowerPoint Presentation</vt:lpstr>
      <vt:lpstr>Verification – Subroutine Advect</vt:lpstr>
      <vt:lpstr>Serial Code Performance</vt:lpstr>
      <vt:lpstr>Parallelization Strategy</vt:lpstr>
      <vt:lpstr>Parallelization Performance</vt:lpstr>
      <vt:lpstr>Performance – Higher Resolution</vt:lpstr>
      <vt:lpstr>Performance – Higher Resolution</vt:lpstr>
      <vt:lpstr>OpenMP Scheduling Methods Investigation</vt:lpstr>
      <vt:lpstr>Further Investigation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Xianzheng Li</cp:lastModifiedBy>
  <cp:revision>74</cp:revision>
  <dcterms:created xsi:type="dcterms:W3CDTF">2017-02-16T14:49:58Z</dcterms:created>
  <dcterms:modified xsi:type="dcterms:W3CDTF">2019-09-10T22:20:08Z</dcterms:modified>
</cp:coreProperties>
</file>