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Inter SemiBold"/>
      <p:regular r:id="rId14"/>
      <p:bold r:id="rId15"/>
      <p:italic r:id="rId16"/>
      <p:boldItalic r:id="rId17"/>
    </p:embeddedFont>
    <p:embeddedFont>
      <p:font typeface="Inter Light"/>
      <p:regular r:id="rId18"/>
      <p:bold r:id="rId19"/>
      <p:italic r:id="rId20"/>
      <p:boldItalic r:id="rId21"/>
    </p:embeddedFont>
    <p:embeddedFont>
      <p:font typeface="Inter"/>
      <p:regular r:id="rId22"/>
      <p:bold r:id="rId23"/>
      <p:italic r:id="rId24"/>
      <p:boldItalic r:id="rId25"/>
    </p:embeddedFont>
    <p:embeddedFont>
      <p:font typeface="Poppins"/>
      <p:bold r:id="rId26"/>
      <p:boldItalic r:id="rId27"/>
    </p:embeddedFont>
    <p:embeddedFont>
      <p:font typeface="Poppins Black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italic.fntdata"/><Relationship Id="rId22" Type="http://schemas.openxmlformats.org/officeDocument/2006/relationships/font" Target="fonts/Inter-regular.fntdata"/><Relationship Id="rId21" Type="http://schemas.openxmlformats.org/officeDocument/2006/relationships/font" Target="fonts/InterLight-boldItalic.fntdata"/><Relationship Id="rId24" Type="http://schemas.openxmlformats.org/officeDocument/2006/relationships/font" Target="fonts/Inter-italic.fntdata"/><Relationship Id="rId23" Type="http://schemas.openxmlformats.org/officeDocument/2006/relationships/font" Target="fonts/Int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.fntdata"/><Relationship Id="rId25" Type="http://schemas.openxmlformats.org/officeDocument/2006/relationships/font" Target="fonts/Inter-boldItalic.fntdata"/><Relationship Id="rId28" Type="http://schemas.openxmlformats.org/officeDocument/2006/relationships/font" Target="fonts/PoppinsBlack-bold.fntdata"/><Relationship Id="rId27" Type="http://schemas.openxmlformats.org/officeDocument/2006/relationships/font" Target="fonts/Poppi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Bla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InterSemiBold-bold.fntdata"/><Relationship Id="rId14" Type="http://schemas.openxmlformats.org/officeDocument/2006/relationships/font" Target="fonts/InterSemiBold-regular.fntdata"/><Relationship Id="rId17" Type="http://schemas.openxmlformats.org/officeDocument/2006/relationships/font" Target="fonts/InterSemiBold-boldItalic.fntdata"/><Relationship Id="rId16" Type="http://schemas.openxmlformats.org/officeDocument/2006/relationships/font" Target="fonts/InterSemiBold-italic.fntdata"/><Relationship Id="rId19" Type="http://schemas.openxmlformats.org/officeDocument/2006/relationships/font" Target="fonts/InterLight-bold.fntdata"/><Relationship Id="rId18" Type="http://schemas.openxmlformats.org/officeDocument/2006/relationships/font" Target="fonts/Int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4c1d624eb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34c1d624ebd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4c1d624ebd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34c1d624ebd_2_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4c1d624ebd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34c1d624ebd_2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4c1d624ebd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34c1d624ebd_2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4c1d624eb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system is built using a common architecture called MVC, which stands for Model-View-Controller. </a:t>
            </a:r>
            <a:endParaRPr/>
          </a:p>
        </p:txBody>
      </p:sp>
      <p:sp>
        <p:nvSpPr>
          <p:cNvPr id="474" name="Google Shape;474;g34c1d624ebd_0_3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4c1d624ebd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34c1d624ebd_2_1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4c1d624ebd_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34c1d624ebd_2_2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3" name="Google Shape;343;p4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4" name="Google Shape;344;p4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7" name="Google Shape;347;p4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8" name="Google Shape;348;p4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9" name="Google Shape;349;p4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0" name="Google Shape;350;p4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3" name="Google Shape;353;p44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354" name="Google Shape;354;p4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5" name="Google Shape;355;p4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6" name="Google Shape;356;p4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0" name="Google Shape;360;p4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61" name="Google Shape;361;p4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62" name="Google Shape;362;p4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6" name="Google Shape;366;p46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7" name="Google Shape;367;p4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68" name="Google Shape;368;p4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69" name="Google Shape;369;p4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72" name="Google Shape;372;p47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373" name="Google Shape;373;p47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374" name="Google Shape;374;p47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375" name="Google Shape;375;p47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376" name="Google Shape;376;p4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77" name="Google Shape;377;p4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78" name="Google Shape;378;p4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1" name="Google Shape;381;p4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2" name="Google Shape;382;p4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3" name="Google Shape;383;p4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6" name="Google Shape;386;p49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387" name="Google Shape;387;p49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388" name="Google Shape;388;p4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9" name="Google Shape;389;p4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0" name="Google Shape;390;p4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3" name="Google Shape;393;p5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395" name="Google Shape;395;p5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6" name="Google Shape;396;p5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7" name="Google Shape;397;p5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00" name="Google Shape;400;p51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01" name="Google Shape;401;p5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02" name="Google Shape;402;p5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03" name="Google Shape;403;p5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06" name="Google Shape;406;p52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407" name="Google Shape;407;p5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08" name="Google Shape;408;p5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09" name="Google Shape;409;p5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337" name="Google Shape;337;p41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Google Shape;339;p4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0" name="Google Shape;340;p4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Relationship Id="rId5" Type="http://schemas.openxmlformats.org/officeDocument/2006/relationships/image" Target="../media/image9.jp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15" name="Google Shape;415;p53"/>
          <p:cNvGrpSpPr/>
          <p:nvPr/>
        </p:nvGrpSpPr>
        <p:grpSpPr>
          <a:xfrm>
            <a:off x="0" y="-72330"/>
            <a:ext cx="9144000" cy="5215830"/>
            <a:chOff x="0" y="-38100"/>
            <a:chExt cx="4816593" cy="2747433"/>
          </a:xfrm>
        </p:grpSpPr>
        <p:sp>
          <p:nvSpPr>
            <p:cNvPr id="416" name="Google Shape;416;p53"/>
            <p:cNvSpPr/>
            <p:nvPr/>
          </p:nvSpPr>
          <p:spPr>
            <a:xfrm>
              <a:off x="0" y="0"/>
              <a:ext cx="4816592" cy="2709333"/>
            </a:xfrm>
            <a:custGeom>
              <a:rect b="b" l="l" r="r" t="t"/>
              <a:pathLst>
                <a:path extrusionOk="0"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0D1FF">
                    <a:alpha val="81960"/>
                  </a:srgbClr>
                </a:gs>
                <a:gs pos="50000">
                  <a:srgbClr val="001496">
                    <a:alpha val="81960"/>
                  </a:srgbClr>
                </a:gs>
                <a:gs pos="100000">
                  <a:srgbClr val="000F70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417" name="Google Shape;417;p53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8" name="Google Shape;418;p53"/>
          <p:cNvSpPr/>
          <p:nvPr/>
        </p:nvSpPr>
        <p:spPr>
          <a:xfrm>
            <a:off x="2797370" y="797120"/>
            <a:ext cx="3549261" cy="3549261"/>
          </a:xfrm>
          <a:custGeom>
            <a:rect b="b" l="l" r="r" t="t"/>
            <a:pathLst>
              <a:path extrusionOk="0" h="7098522" w="7098522">
                <a:moveTo>
                  <a:pt x="0" y="0"/>
                </a:moveTo>
                <a:lnTo>
                  <a:pt x="7098522" y="0"/>
                </a:lnTo>
                <a:lnTo>
                  <a:pt x="7098522" y="7098522"/>
                </a:lnTo>
                <a:lnTo>
                  <a:pt x="0" y="70985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9" name="Google Shape;419;p53"/>
          <p:cNvSpPr/>
          <p:nvPr/>
        </p:nvSpPr>
        <p:spPr>
          <a:xfrm>
            <a:off x="361171" y="336235"/>
            <a:ext cx="265444" cy="308656"/>
          </a:xfrm>
          <a:custGeom>
            <a:rect b="b" l="l" r="r" t="t"/>
            <a:pathLst>
              <a:path extrusionOk="0"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0" name="Google Shape;420;p53"/>
          <p:cNvSpPr txBox="1"/>
          <p:nvPr/>
        </p:nvSpPr>
        <p:spPr>
          <a:xfrm>
            <a:off x="1139313" y="1512075"/>
            <a:ext cx="6865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tool to track</a:t>
            </a:r>
            <a:endParaRPr sz="700"/>
          </a:p>
        </p:txBody>
      </p:sp>
      <p:sp>
        <p:nvSpPr>
          <p:cNvPr id="421" name="Google Shape;421;p53"/>
          <p:cNvSpPr txBox="1"/>
          <p:nvPr/>
        </p:nvSpPr>
        <p:spPr>
          <a:xfrm>
            <a:off x="1139313" y="2398548"/>
            <a:ext cx="686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Github Repositories</a:t>
            </a:r>
            <a:endParaRPr sz="300"/>
          </a:p>
        </p:txBody>
      </p:sp>
      <p:sp>
        <p:nvSpPr>
          <p:cNvPr id="422" name="Google Shape;422;p53"/>
          <p:cNvSpPr txBox="1"/>
          <p:nvPr/>
        </p:nvSpPr>
        <p:spPr>
          <a:xfrm>
            <a:off x="718288" y="345783"/>
            <a:ext cx="170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rPr>
              <a:t>GIT WATCH</a:t>
            </a:r>
            <a:endParaRPr sz="700"/>
          </a:p>
        </p:txBody>
      </p:sp>
      <p:sp>
        <p:nvSpPr>
          <p:cNvPr id="423" name="Google Shape;423;p53"/>
          <p:cNvSpPr txBox="1"/>
          <p:nvPr/>
        </p:nvSpPr>
        <p:spPr>
          <a:xfrm>
            <a:off x="0" y="4163975"/>
            <a:ext cx="3736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Principal Marker: Dr. John Drake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Supervisor: Dr. James Hoey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5870525" y="4346375"/>
            <a:ext cx="3273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6F5EC"/>
                </a:solidFill>
                <a:latin typeface="Calibri"/>
                <a:ea typeface="Calibri"/>
                <a:cs typeface="Calibri"/>
                <a:sym typeface="Calibri"/>
              </a:rPr>
              <a:t>Submitted By: Amisha Rastogi(ar668)</a:t>
            </a:r>
            <a:endParaRPr sz="1600">
              <a:solidFill>
                <a:srgbClr val="F6F5E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30" name="Google Shape;430;p54"/>
          <p:cNvGrpSpPr/>
          <p:nvPr/>
        </p:nvGrpSpPr>
        <p:grpSpPr>
          <a:xfrm>
            <a:off x="0" y="-72329"/>
            <a:ext cx="9143820" cy="5215727"/>
            <a:chOff x="0" y="-38100"/>
            <a:chExt cx="4816593" cy="2747433"/>
          </a:xfrm>
        </p:grpSpPr>
        <p:sp>
          <p:nvSpPr>
            <p:cNvPr id="431" name="Google Shape;431;p54"/>
            <p:cNvSpPr/>
            <p:nvPr/>
          </p:nvSpPr>
          <p:spPr>
            <a:xfrm>
              <a:off x="0" y="0"/>
              <a:ext cx="4816592" cy="2709333"/>
            </a:xfrm>
            <a:custGeom>
              <a:rect b="b" l="l" r="r" t="t"/>
              <a:pathLst>
                <a:path extrusionOk="0"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70D32">
                    <a:alpha val="85882"/>
                  </a:srgbClr>
                </a:gs>
                <a:gs pos="100000">
                  <a:srgbClr val="001496">
                    <a:alpha val="85882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432" name="Google Shape;432;p5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3" name="Google Shape;433;p54"/>
          <p:cNvSpPr/>
          <p:nvPr/>
        </p:nvSpPr>
        <p:spPr>
          <a:xfrm>
            <a:off x="361171" y="336235"/>
            <a:ext cx="265444" cy="308656"/>
          </a:xfrm>
          <a:custGeom>
            <a:rect b="b" l="l" r="r" t="t"/>
            <a:pathLst>
              <a:path extrusionOk="0"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4" name="Google Shape;434;p54"/>
          <p:cNvSpPr/>
          <p:nvPr/>
        </p:nvSpPr>
        <p:spPr>
          <a:xfrm>
            <a:off x="442150" y="1501513"/>
            <a:ext cx="1565456" cy="2068053"/>
          </a:xfrm>
          <a:custGeom>
            <a:rect b="b" l="l" r="r" t="t"/>
            <a:pathLst>
              <a:path extrusionOk="0" h="978960" w="923573">
                <a:moveTo>
                  <a:pt x="103894" y="0"/>
                </a:moveTo>
                <a:lnTo>
                  <a:pt x="819679" y="0"/>
                </a:lnTo>
                <a:cubicBezTo>
                  <a:pt x="847233" y="0"/>
                  <a:pt x="873659" y="10946"/>
                  <a:pt x="893143" y="30430"/>
                </a:cubicBezTo>
                <a:cubicBezTo>
                  <a:pt x="912627" y="49914"/>
                  <a:pt x="923573" y="76340"/>
                  <a:pt x="923573" y="103894"/>
                </a:cubicBezTo>
                <a:lnTo>
                  <a:pt x="923573" y="875066"/>
                </a:lnTo>
                <a:cubicBezTo>
                  <a:pt x="923573" y="902620"/>
                  <a:pt x="912627" y="929046"/>
                  <a:pt x="893143" y="948530"/>
                </a:cubicBezTo>
                <a:cubicBezTo>
                  <a:pt x="873659" y="968014"/>
                  <a:pt x="847233" y="978960"/>
                  <a:pt x="819679" y="978960"/>
                </a:cubicBezTo>
                <a:lnTo>
                  <a:pt x="103894" y="978960"/>
                </a:lnTo>
                <a:cubicBezTo>
                  <a:pt x="76340" y="978960"/>
                  <a:pt x="49914" y="968014"/>
                  <a:pt x="30430" y="948530"/>
                </a:cubicBezTo>
                <a:cubicBezTo>
                  <a:pt x="10946" y="929046"/>
                  <a:pt x="0" y="902620"/>
                  <a:pt x="0" y="875066"/>
                </a:cubicBezTo>
                <a:lnTo>
                  <a:pt x="0" y="103894"/>
                </a:lnTo>
                <a:cubicBezTo>
                  <a:pt x="0" y="76340"/>
                  <a:pt x="10946" y="49914"/>
                  <a:pt x="30430" y="30430"/>
                </a:cubicBezTo>
                <a:cubicBezTo>
                  <a:pt x="49914" y="10946"/>
                  <a:pt x="76340" y="0"/>
                  <a:pt x="103894" y="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29546" r="-29546" t="0"/>
            </a:stretch>
          </a:blipFill>
          <a:ln cap="rnd" cmpd="sng" w="323850">
            <a:solidFill>
              <a:srgbClr val="00D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4"/>
          <p:cNvSpPr/>
          <p:nvPr/>
        </p:nvSpPr>
        <p:spPr>
          <a:xfrm>
            <a:off x="3037307" y="16915"/>
            <a:ext cx="6185300" cy="899680"/>
          </a:xfrm>
          <a:custGeom>
            <a:rect b="b" l="l" r="r" t="t"/>
            <a:pathLst>
              <a:path extrusionOk="0" h="1799360" w="12370599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6" name="Google Shape;436;p54"/>
          <p:cNvSpPr/>
          <p:nvPr/>
        </p:nvSpPr>
        <p:spPr>
          <a:xfrm>
            <a:off x="7232643" y="3600450"/>
            <a:ext cx="3086100" cy="3086100"/>
          </a:xfrm>
          <a:custGeom>
            <a:rect b="b" l="l" r="r" t="t"/>
            <a:pathLst>
              <a:path extrusionOk="0"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58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7" name="Google Shape;437;p54"/>
          <p:cNvSpPr txBox="1"/>
          <p:nvPr/>
        </p:nvSpPr>
        <p:spPr>
          <a:xfrm>
            <a:off x="718288" y="345783"/>
            <a:ext cx="170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rPr>
              <a:t>GIT WATCH</a:t>
            </a:r>
            <a:endParaRPr sz="700"/>
          </a:p>
        </p:txBody>
      </p:sp>
      <p:sp>
        <p:nvSpPr>
          <p:cNvPr id="438" name="Google Shape;438;p54"/>
          <p:cNvSpPr txBox="1"/>
          <p:nvPr/>
        </p:nvSpPr>
        <p:spPr>
          <a:xfrm>
            <a:off x="2332500" y="987475"/>
            <a:ext cx="67245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Statement: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Managing and assessing individual student contributions in group projects is challenging.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automated way to detect inactivity or low-quality commits.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Traditional GitHub tools lack detailed, real-time insights for module convenors.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web-based platform designed for real-time Git repository monitoring, evaluation, and reporting in academic settings.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44" name="Google Shape;444;p55"/>
          <p:cNvGrpSpPr/>
          <p:nvPr/>
        </p:nvGrpSpPr>
        <p:grpSpPr>
          <a:xfrm>
            <a:off x="0" y="-72329"/>
            <a:ext cx="9143820" cy="5215727"/>
            <a:chOff x="0" y="-38100"/>
            <a:chExt cx="4816593" cy="2747433"/>
          </a:xfrm>
        </p:grpSpPr>
        <p:sp>
          <p:nvSpPr>
            <p:cNvPr id="445" name="Google Shape;445;p55"/>
            <p:cNvSpPr/>
            <p:nvPr/>
          </p:nvSpPr>
          <p:spPr>
            <a:xfrm>
              <a:off x="0" y="0"/>
              <a:ext cx="4816592" cy="2709333"/>
            </a:xfrm>
            <a:custGeom>
              <a:rect b="b" l="l" r="r" t="t"/>
              <a:pathLst>
                <a:path extrusionOk="0"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70D32">
                    <a:alpha val="85882"/>
                  </a:srgbClr>
                </a:gs>
                <a:gs pos="100000">
                  <a:srgbClr val="001496">
                    <a:alpha val="85882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446" name="Google Shape;446;p5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55"/>
          <p:cNvSpPr/>
          <p:nvPr/>
        </p:nvSpPr>
        <p:spPr>
          <a:xfrm>
            <a:off x="361171" y="336235"/>
            <a:ext cx="265444" cy="308656"/>
          </a:xfrm>
          <a:custGeom>
            <a:rect b="b" l="l" r="r" t="t"/>
            <a:pathLst>
              <a:path extrusionOk="0"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8" name="Google Shape;448;p55"/>
          <p:cNvSpPr/>
          <p:nvPr/>
        </p:nvSpPr>
        <p:spPr>
          <a:xfrm>
            <a:off x="5473488" y="1087911"/>
            <a:ext cx="2951160" cy="2951160"/>
          </a:xfrm>
          <a:custGeom>
            <a:rect b="b" l="l" r="r" t="t"/>
            <a:pathLst>
              <a:path extrusionOk="0" h="5902319" w="5902319">
                <a:moveTo>
                  <a:pt x="0" y="0"/>
                </a:moveTo>
                <a:lnTo>
                  <a:pt x="5902320" y="0"/>
                </a:lnTo>
                <a:lnTo>
                  <a:pt x="5902320" y="5902320"/>
                </a:lnTo>
                <a:lnTo>
                  <a:pt x="0" y="5902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9" name="Google Shape;449;p55"/>
          <p:cNvSpPr txBox="1"/>
          <p:nvPr/>
        </p:nvSpPr>
        <p:spPr>
          <a:xfrm>
            <a:off x="718288" y="345783"/>
            <a:ext cx="170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rPr>
              <a:t>GIT WATCH</a:t>
            </a:r>
            <a:endParaRPr sz="700"/>
          </a:p>
        </p:txBody>
      </p:sp>
      <p:sp>
        <p:nvSpPr>
          <p:cNvPr id="450" name="Google Shape;450;p55"/>
          <p:cNvSpPr txBox="1"/>
          <p:nvPr/>
        </p:nvSpPr>
        <p:spPr>
          <a:xfrm>
            <a:off x="533815" y="709318"/>
            <a:ext cx="4243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FEATURES</a:t>
            </a:r>
            <a:endParaRPr sz="700"/>
          </a:p>
        </p:txBody>
      </p:sp>
      <p:sp>
        <p:nvSpPr>
          <p:cNvPr id="451" name="Google Shape;451;p55"/>
          <p:cNvSpPr txBox="1"/>
          <p:nvPr/>
        </p:nvSpPr>
        <p:spPr>
          <a:xfrm>
            <a:off x="361174" y="1466450"/>
            <a:ext cx="7614600" cy="3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Essential Features: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Real-time commit tracking.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Inactivity alerts for low contributions.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 quality evaluation.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Automated reporting and analytics.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Recommended Features: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Real-time webhook updates, search &amp; filtering, detailed activity logs,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automated repository setup.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Optional Features: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AI-based commit quality analysis using open ai api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2" name="Google Shape;452;p55"/>
          <p:cNvGrpSpPr/>
          <p:nvPr/>
        </p:nvGrpSpPr>
        <p:grpSpPr>
          <a:xfrm>
            <a:off x="7125567" y="4548125"/>
            <a:ext cx="143001" cy="143000"/>
            <a:chOff x="0" y="0"/>
            <a:chExt cx="812800" cy="812800"/>
          </a:xfrm>
        </p:grpSpPr>
        <p:sp>
          <p:nvSpPr>
            <p:cNvPr id="453" name="Google Shape;453;p5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55"/>
          <p:cNvSpPr/>
          <p:nvPr/>
        </p:nvSpPr>
        <p:spPr>
          <a:xfrm>
            <a:off x="7600950" y="-1427295"/>
            <a:ext cx="3086100" cy="3086100"/>
          </a:xfrm>
          <a:custGeom>
            <a:rect b="b" l="l" r="r" t="t"/>
            <a:pathLst>
              <a:path extrusionOk="0"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58000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61" name="Google Shape;461;p56"/>
          <p:cNvGrpSpPr/>
          <p:nvPr/>
        </p:nvGrpSpPr>
        <p:grpSpPr>
          <a:xfrm>
            <a:off x="88" y="-36117"/>
            <a:ext cx="9143820" cy="5215727"/>
            <a:chOff x="0" y="-38100"/>
            <a:chExt cx="4816593" cy="2747433"/>
          </a:xfrm>
        </p:grpSpPr>
        <p:sp>
          <p:nvSpPr>
            <p:cNvPr id="462" name="Google Shape;462;p56"/>
            <p:cNvSpPr/>
            <p:nvPr/>
          </p:nvSpPr>
          <p:spPr>
            <a:xfrm>
              <a:off x="0" y="0"/>
              <a:ext cx="4816592" cy="2709333"/>
            </a:xfrm>
            <a:custGeom>
              <a:rect b="b" l="l" r="r" t="t"/>
              <a:pathLst>
                <a:path extrusionOk="0"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70D32">
                    <a:alpha val="85882"/>
                  </a:srgbClr>
                </a:gs>
                <a:gs pos="100000">
                  <a:srgbClr val="001496">
                    <a:alpha val="85882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463" name="Google Shape;463;p56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p56"/>
          <p:cNvSpPr/>
          <p:nvPr/>
        </p:nvSpPr>
        <p:spPr>
          <a:xfrm>
            <a:off x="361171" y="336235"/>
            <a:ext cx="265444" cy="308656"/>
          </a:xfrm>
          <a:custGeom>
            <a:rect b="b" l="l" r="r" t="t"/>
            <a:pathLst>
              <a:path extrusionOk="0"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5" name="Google Shape;465;p56"/>
          <p:cNvSpPr txBox="1"/>
          <p:nvPr/>
        </p:nvSpPr>
        <p:spPr>
          <a:xfrm>
            <a:off x="718288" y="345783"/>
            <a:ext cx="170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rPr>
              <a:t>GIT WATCH</a:t>
            </a:r>
            <a:endParaRPr sz="700"/>
          </a:p>
        </p:txBody>
      </p:sp>
      <p:sp>
        <p:nvSpPr>
          <p:cNvPr id="466" name="Google Shape;466;p56"/>
          <p:cNvSpPr txBox="1"/>
          <p:nvPr/>
        </p:nvSpPr>
        <p:spPr>
          <a:xfrm>
            <a:off x="108576" y="750225"/>
            <a:ext cx="21594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Case</a:t>
            </a:r>
            <a:endParaRPr b="1" sz="3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4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Diagram</a:t>
            </a:r>
            <a:endParaRPr b="1" sz="3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4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7" name="Google Shape;467;p56"/>
          <p:cNvSpPr/>
          <p:nvPr/>
        </p:nvSpPr>
        <p:spPr>
          <a:xfrm>
            <a:off x="2958532" y="40727"/>
            <a:ext cx="6185300" cy="899680"/>
          </a:xfrm>
          <a:custGeom>
            <a:rect b="b" l="l" r="r" t="t"/>
            <a:pathLst>
              <a:path extrusionOk="0" h="1799360" w="12370599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68" name="Google Shape;468;p56"/>
          <p:cNvGrpSpPr/>
          <p:nvPr/>
        </p:nvGrpSpPr>
        <p:grpSpPr>
          <a:xfrm>
            <a:off x="7125567" y="4548125"/>
            <a:ext cx="143001" cy="143000"/>
            <a:chOff x="0" y="0"/>
            <a:chExt cx="812800" cy="812800"/>
          </a:xfrm>
        </p:grpSpPr>
        <p:sp>
          <p:nvSpPr>
            <p:cNvPr id="469" name="Google Shape;469;p5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1" name="Google Shape;471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8450" y="545875"/>
            <a:ext cx="5859625" cy="44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77" name="Google Shape;477;p57"/>
          <p:cNvGrpSpPr/>
          <p:nvPr/>
        </p:nvGrpSpPr>
        <p:grpSpPr>
          <a:xfrm>
            <a:off x="88" y="-36117"/>
            <a:ext cx="9143818" cy="5215727"/>
            <a:chOff x="0" y="-38100"/>
            <a:chExt cx="4816592" cy="2747433"/>
          </a:xfrm>
        </p:grpSpPr>
        <p:sp>
          <p:nvSpPr>
            <p:cNvPr id="478" name="Google Shape;478;p57"/>
            <p:cNvSpPr/>
            <p:nvPr/>
          </p:nvSpPr>
          <p:spPr>
            <a:xfrm>
              <a:off x="0" y="0"/>
              <a:ext cx="4816592" cy="2709333"/>
            </a:xfrm>
            <a:custGeom>
              <a:rect b="b" l="l" r="r" t="t"/>
              <a:pathLst>
                <a:path extrusionOk="0"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70D32">
                    <a:alpha val="85882"/>
                  </a:srgbClr>
                </a:gs>
                <a:gs pos="100000">
                  <a:srgbClr val="001496">
                    <a:alpha val="85882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479" name="Google Shape;479;p57"/>
            <p:cNvSpPr txBox="1"/>
            <p:nvPr/>
          </p:nvSpPr>
          <p:spPr>
            <a:xfrm>
              <a:off x="0" y="-38100"/>
              <a:ext cx="4816500" cy="27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57"/>
          <p:cNvSpPr/>
          <p:nvPr/>
        </p:nvSpPr>
        <p:spPr>
          <a:xfrm>
            <a:off x="361171" y="336235"/>
            <a:ext cx="265444" cy="308656"/>
          </a:xfrm>
          <a:custGeom>
            <a:rect b="b" l="l" r="r" t="t"/>
            <a:pathLst>
              <a:path extrusionOk="0"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1" name="Google Shape;481;p57"/>
          <p:cNvSpPr txBox="1"/>
          <p:nvPr/>
        </p:nvSpPr>
        <p:spPr>
          <a:xfrm>
            <a:off x="718288" y="345783"/>
            <a:ext cx="170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rPr>
              <a:t>GIT WATCH</a:t>
            </a:r>
            <a:endParaRPr sz="700"/>
          </a:p>
        </p:txBody>
      </p:sp>
      <p:sp>
        <p:nvSpPr>
          <p:cNvPr id="482" name="Google Shape;482;p57"/>
          <p:cNvSpPr txBox="1"/>
          <p:nvPr/>
        </p:nvSpPr>
        <p:spPr>
          <a:xfrm>
            <a:off x="1757950" y="773750"/>
            <a:ext cx="47094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System Architecture</a:t>
            </a:r>
            <a:endParaRPr b="1" sz="3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4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83" name="Google Shape;483;p57"/>
          <p:cNvGrpSpPr/>
          <p:nvPr/>
        </p:nvGrpSpPr>
        <p:grpSpPr>
          <a:xfrm>
            <a:off x="7125567" y="4548125"/>
            <a:ext cx="142972" cy="142972"/>
            <a:chOff x="0" y="0"/>
            <a:chExt cx="812800" cy="812800"/>
          </a:xfrm>
        </p:grpSpPr>
        <p:sp>
          <p:nvSpPr>
            <p:cNvPr id="484" name="Google Shape;484;p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6" name="Google Shape;486;p57"/>
          <p:cNvPicPr preferRelativeResize="0"/>
          <p:nvPr/>
        </p:nvPicPr>
        <p:blipFill rotWithShape="1">
          <a:blip r:embed="rId5">
            <a:alphaModFix/>
          </a:blip>
          <a:srcRect b="0" l="0" r="0" t="4716"/>
          <a:stretch/>
        </p:blipFill>
        <p:spPr>
          <a:xfrm>
            <a:off x="813900" y="1373050"/>
            <a:ext cx="7085875" cy="35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92" name="Google Shape;492;p58"/>
          <p:cNvGrpSpPr/>
          <p:nvPr/>
        </p:nvGrpSpPr>
        <p:grpSpPr>
          <a:xfrm>
            <a:off x="0" y="-72330"/>
            <a:ext cx="9144000" cy="5215830"/>
            <a:chOff x="0" y="-38100"/>
            <a:chExt cx="4816593" cy="2747433"/>
          </a:xfrm>
        </p:grpSpPr>
        <p:sp>
          <p:nvSpPr>
            <p:cNvPr id="493" name="Google Shape;493;p58"/>
            <p:cNvSpPr/>
            <p:nvPr/>
          </p:nvSpPr>
          <p:spPr>
            <a:xfrm>
              <a:off x="0" y="0"/>
              <a:ext cx="4816592" cy="2709333"/>
            </a:xfrm>
            <a:custGeom>
              <a:rect b="b" l="l" r="r" t="t"/>
              <a:pathLst>
                <a:path extrusionOk="0"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70D32">
                    <a:alpha val="85882"/>
                  </a:srgbClr>
                </a:gs>
                <a:gs pos="100000">
                  <a:srgbClr val="001496">
                    <a:alpha val="85882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494" name="Google Shape;494;p58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5" name="Google Shape;495;p58"/>
          <p:cNvSpPr/>
          <p:nvPr/>
        </p:nvSpPr>
        <p:spPr>
          <a:xfrm>
            <a:off x="361171" y="336235"/>
            <a:ext cx="265444" cy="308656"/>
          </a:xfrm>
          <a:custGeom>
            <a:rect b="b" l="l" r="r" t="t"/>
            <a:pathLst>
              <a:path extrusionOk="0"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6" name="Google Shape;496;p58"/>
          <p:cNvSpPr/>
          <p:nvPr/>
        </p:nvSpPr>
        <p:spPr>
          <a:xfrm>
            <a:off x="6185227" y="1160551"/>
            <a:ext cx="2289659" cy="1778096"/>
          </a:xfrm>
          <a:custGeom>
            <a:rect b="b" l="l" r="r" t="t"/>
            <a:pathLst>
              <a:path extrusionOk="0" h="5829824" w="7045104">
                <a:moveTo>
                  <a:pt x="0" y="0"/>
                </a:moveTo>
                <a:lnTo>
                  <a:pt x="7045104" y="0"/>
                </a:lnTo>
                <a:lnTo>
                  <a:pt x="7045104" y="5829823"/>
                </a:lnTo>
                <a:lnTo>
                  <a:pt x="0" y="58298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7" name="Google Shape;497;p58"/>
          <p:cNvSpPr txBox="1"/>
          <p:nvPr/>
        </p:nvSpPr>
        <p:spPr>
          <a:xfrm>
            <a:off x="718288" y="345783"/>
            <a:ext cx="170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rPr>
              <a:t>GIT WATCH</a:t>
            </a:r>
            <a:endParaRPr sz="700"/>
          </a:p>
        </p:txBody>
      </p:sp>
      <p:sp>
        <p:nvSpPr>
          <p:cNvPr id="498" name="Google Shape;498;p58"/>
          <p:cNvSpPr txBox="1"/>
          <p:nvPr/>
        </p:nvSpPr>
        <p:spPr>
          <a:xfrm>
            <a:off x="447250" y="1751425"/>
            <a:ext cx="5835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Efficiently fetching and processing large repository data without performance issues.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and validating commit quality metrics.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GitHub repository creation, managing student data in form of groups (group making) </a:t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9" name="Google Shape;499;p58"/>
          <p:cNvSpPr txBox="1"/>
          <p:nvPr/>
        </p:nvSpPr>
        <p:spPr>
          <a:xfrm>
            <a:off x="447255" y="765975"/>
            <a:ext cx="495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 sz="700"/>
          </a:p>
        </p:txBody>
      </p:sp>
      <p:cxnSp>
        <p:nvCxnSpPr>
          <p:cNvPr id="500" name="Google Shape;500;p58"/>
          <p:cNvCxnSpPr/>
          <p:nvPr/>
        </p:nvCxnSpPr>
        <p:spPr>
          <a:xfrm>
            <a:off x="-2795224" y="4629150"/>
            <a:ext cx="7858917" cy="9525"/>
          </a:xfrm>
          <a:prstGeom prst="straightConnector1">
            <a:avLst/>
          </a:prstGeom>
          <a:noFill/>
          <a:ln cap="flat" cmpd="sng" w="28575">
            <a:solidFill>
              <a:srgbClr val="64DB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1" name="Google Shape;501;p58"/>
          <p:cNvGrpSpPr/>
          <p:nvPr/>
        </p:nvGrpSpPr>
        <p:grpSpPr>
          <a:xfrm>
            <a:off x="4992192" y="4557650"/>
            <a:ext cx="143000" cy="143000"/>
            <a:chOff x="0" y="0"/>
            <a:chExt cx="812800" cy="812800"/>
          </a:xfrm>
        </p:grpSpPr>
        <p:sp>
          <p:nvSpPr>
            <p:cNvPr id="502" name="Google Shape;502;p5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4" name="Google Shape;504;p58"/>
          <p:cNvSpPr/>
          <p:nvPr/>
        </p:nvSpPr>
        <p:spPr>
          <a:xfrm>
            <a:off x="7600950" y="-1427295"/>
            <a:ext cx="3086100" cy="3086100"/>
          </a:xfrm>
          <a:custGeom>
            <a:rect b="b" l="l" r="r" t="t"/>
            <a:pathLst>
              <a:path extrusionOk="0"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58000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10" name="Google Shape;510;p59"/>
          <p:cNvGrpSpPr/>
          <p:nvPr/>
        </p:nvGrpSpPr>
        <p:grpSpPr>
          <a:xfrm>
            <a:off x="0" y="-72330"/>
            <a:ext cx="9144000" cy="5215830"/>
            <a:chOff x="0" y="-38100"/>
            <a:chExt cx="4816593" cy="2747433"/>
          </a:xfrm>
        </p:grpSpPr>
        <p:sp>
          <p:nvSpPr>
            <p:cNvPr id="511" name="Google Shape;511;p59"/>
            <p:cNvSpPr/>
            <p:nvPr/>
          </p:nvSpPr>
          <p:spPr>
            <a:xfrm>
              <a:off x="0" y="0"/>
              <a:ext cx="4816592" cy="2709333"/>
            </a:xfrm>
            <a:custGeom>
              <a:rect b="b" l="l" r="r" t="t"/>
              <a:pathLst>
                <a:path extrusionOk="0"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>
              <a:gsLst>
                <a:gs pos="0">
                  <a:srgbClr val="00D1FF">
                    <a:alpha val="85882"/>
                  </a:srgbClr>
                </a:gs>
                <a:gs pos="50000">
                  <a:srgbClr val="001496">
                    <a:alpha val="85882"/>
                  </a:srgbClr>
                </a:gs>
                <a:gs pos="100000">
                  <a:srgbClr val="000F70">
                    <a:alpha val="85882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512" name="Google Shape;512;p59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3" name="Google Shape;513;p59"/>
          <p:cNvSpPr/>
          <p:nvPr/>
        </p:nvSpPr>
        <p:spPr>
          <a:xfrm>
            <a:off x="361171" y="336235"/>
            <a:ext cx="265444" cy="308656"/>
          </a:xfrm>
          <a:custGeom>
            <a:rect b="b" l="l" r="r" t="t"/>
            <a:pathLst>
              <a:path extrusionOk="0"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4" name="Google Shape;514;p59"/>
          <p:cNvSpPr/>
          <p:nvPr/>
        </p:nvSpPr>
        <p:spPr>
          <a:xfrm>
            <a:off x="2919954" y="1082967"/>
            <a:ext cx="3304092" cy="3301036"/>
          </a:xfrm>
          <a:custGeom>
            <a:rect b="b" l="l" r="r" t="t"/>
            <a:pathLst>
              <a:path extrusionOk="0" h="6602071" w="6608184">
                <a:moveTo>
                  <a:pt x="0" y="0"/>
                </a:moveTo>
                <a:lnTo>
                  <a:pt x="6608184" y="0"/>
                </a:lnTo>
                <a:lnTo>
                  <a:pt x="6608184" y="6602071"/>
                </a:lnTo>
                <a:lnTo>
                  <a:pt x="0" y="66020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3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5" name="Google Shape;515;p59"/>
          <p:cNvSpPr txBox="1"/>
          <p:nvPr/>
        </p:nvSpPr>
        <p:spPr>
          <a:xfrm>
            <a:off x="718288" y="345783"/>
            <a:ext cx="1701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rPr>
              <a:t>GIT WATCH</a:t>
            </a:r>
            <a:endParaRPr sz="700"/>
          </a:p>
        </p:txBody>
      </p:sp>
      <p:sp>
        <p:nvSpPr>
          <p:cNvPr id="516" name="Google Shape;516;p59"/>
          <p:cNvSpPr txBox="1"/>
          <p:nvPr/>
        </p:nvSpPr>
        <p:spPr>
          <a:xfrm>
            <a:off x="1422592" y="1474699"/>
            <a:ext cx="6298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sz="700"/>
          </a:p>
        </p:txBody>
      </p:sp>
      <p:sp>
        <p:nvSpPr>
          <p:cNvPr id="517" name="Google Shape;517;p59"/>
          <p:cNvSpPr txBox="1"/>
          <p:nvPr/>
        </p:nvSpPr>
        <p:spPr>
          <a:xfrm>
            <a:off x="946950" y="2728900"/>
            <a:ext cx="7682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project aims to enhance GitHub contribution tracking for student projects.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will provide real-time monitoring, commit quality assessment, automatic repository creation and performance insights.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59"/>
          <p:cNvSpPr/>
          <p:nvPr/>
        </p:nvSpPr>
        <p:spPr>
          <a:xfrm>
            <a:off x="2919957" y="13527"/>
            <a:ext cx="6185300" cy="899680"/>
          </a:xfrm>
          <a:custGeom>
            <a:rect b="b" l="l" r="r" t="t"/>
            <a:pathLst>
              <a:path extrusionOk="0" h="1799360" w="12370599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9" name="Google Shape;519;p59"/>
          <p:cNvSpPr txBox="1"/>
          <p:nvPr/>
        </p:nvSpPr>
        <p:spPr>
          <a:xfrm>
            <a:off x="6255980" y="4398612"/>
            <a:ext cx="2373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20" name="Google Shape;520;p59"/>
          <p:cNvSpPr txBox="1"/>
          <p:nvPr/>
        </p:nvSpPr>
        <p:spPr>
          <a:xfrm>
            <a:off x="4248014" y="4403375"/>
            <a:ext cx="637361" cy="22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