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1" r:id="rId6"/>
    <p:sldId id="305" r:id="rId7"/>
    <p:sldId id="288" r:id="rId8"/>
    <p:sldId id="289" r:id="rId9"/>
    <p:sldId id="290" r:id="rId10"/>
    <p:sldId id="291" r:id="rId11"/>
    <p:sldId id="285" r:id="rId12"/>
    <p:sldId id="292" r:id="rId13"/>
    <p:sldId id="287" r:id="rId14"/>
    <p:sldId id="293" r:id="rId15"/>
    <p:sldId id="297" r:id="rId16"/>
    <p:sldId id="300" r:id="rId17"/>
    <p:sldId id="294" r:id="rId18"/>
    <p:sldId id="298" r:id="rId19"/>
    <p:sldId id="299" r:id="rId20"/>
    <p:sldId id="301" r:id="rId21"/>
    <p:sldId id="304" r:id="rId22"/>
    <p:sldId id="295" r:id="rId23"/>
    <p:sldId id="296" r:id="rId24"/>
    <p:sldId id="302" r:id="rId25"/>
    <p:sldId id="303" r:id="rId26"/>
    <p:sldId id="282" r:id="rId2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305"/>
            <p14:sldId id="288"/>
            <p14:sldId id="289"/>
            <p14:sldId id="290"/>
            <p14:sldId id="291"/>
            <p14:sldId id="285"/>
            <p14:sldId id="292"/>
            <p14:sldId id="287"/>
            <p14:sldId id="293"/>
            <p14:sldId id="297"/>
            <p14:sldId id="300"/>
            <p14:sldId id="294"/>
            <p14:sldId id="298"/>
            <p14:sldId id="299"/>
            <p14:sldId id="301"/>
            <p14:sldId id="304"/>
            <p14:sldId id="295"/>
            <p14:sldId id="296"/>
            <p14:sldId id="302"/>
            <p14:sldId id="303"/>
          </p14:sldIdLst>
        </p14:section>
        <p14:section name="자세한 정보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4241" autoAdjust="0"/>
  </p:normalViewPr>
  <p:slideViewPr>
    <p:cSldViewPr snapToGrid="0">
      <p:cViewPr varScale="1">
        <p:scale>
          <a:sx n="109" d="100"/>
          <a:sy n="109" d="100"/>
        </p:scale>
        <p:origin x="126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2025-01-16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2025-01-16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0" dirty="0">
                <a:latin typeface="+mj-ea"/>
                <a:ea typeface="+mj-ea"/>
              </a:rPr>
              <a:t>슬라이드 쇼 모드에서 화살표를 선택하여 링크를 방문하세요</a:t>
            </a:r>
            <a:r>
              <a:rPr lang="en-US" altLang="ko-KR" noProof="0" dirty="0">
                <a:latin typeface="+mj-ea"/>
                <a:ea typeface="+mj-ea"/>
              </a:rPr>
              <a:t>.</a:t>
            </a:r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2025-01-16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6330462" y="5518044"/>
            <a:ext cx="5172808" cy="680534"/>
          </a:xfrm>
        </p:spPr>
        <p:txBody>
          <a:bodyPr rtlCol="0">
            <a:normAutofit fontScale="92500"/>
          </a:bodyPr>
          <a:lstStyle/>
          <a:p>
            <a:pPr marL="0" indent="0" algn="r" rtl="0">
              <a:buNone/>
            </a:pP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조 </a:t>
            </a:r>
            <a:r>
              <a:rPr lang="en-US" altLang="ko-KR" sz="2400" b="1" dirty="0">
                <a:solidFill>
                  <a:schemeClr val="bg1"/>
                </a:solidFill>
              </a:rPr>
              <a:t>: </a:t>
            </a:r>
            <a:r>
              <a:rPr lang="ko-KR" altLang="en-US" sz="2400" b="1" dirty="0" err="1">
                <a:solidFill>
                  <a:schemeClr val="bg1"/>
                </a:solidFill>
              </a:rPr>
              <a:t>문수찬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김준희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김민희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이현정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0781" y="2277208"/>
            <a:ext cx="8390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응용 </a:t>
            </a:r>
            <a:r>
              <a:rPr lang="en-US" altLang="ko-KR" sz="6000" b="1" dirty="0">
                <a:solidFill>
                  <a:schemeClr val="bg1"/>
                </a:solidFill>
              </a:rPr>
              <a:t>SW </a:t>
            </a:r>
            <a:r>
              <a:rPr lang="ko-KR" altLang="en-US" sz="6000" b="1" dirty="0">
                <a:solidFill>
                  <a:schemeClr val="bg1"/>
                </a:solidFill>
              </a:rPr>
              <a:t>기초 기술 활용</a:t>
            </a:r>
            <a:endParaRPr lang="en-US" altLang="ko-K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97" y="1848767"/>
            <a:ext cx="5400000" cy="4320000"/>
          </a:xfrm>
        </p:spPr>
      </p:pic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520700" y="625773"/>
            <a:ext cx="1109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cs typeface="Segoe UI Light" panose="020B0502040204020203" pitchFamily="34" charset="0"/>
              </a:rPr>
              <a:t>문제 </a:t>
            </a:r>
            <a:r>
              <a:rPr lang="en-US" altLang="ko-KR" sz="2400" dirty="0">
                <a:cs typeface="Segoe UI Light" panose="020B0502040204020203" pitchFamily="34" charset="0"/>
              </a:rPr>
              <a:t>2 ) RIP &amp; DNS </a:t>
            </a:r>
            <a:r>
              <a:rPr lang="en-US" altLang="ko-KR" sz="2400" dirty="0"/>
              <a:t>– Web Browser /FTP </a:t>
            </a:r>
            <a:r>
              <a:rPr lang="ko-KR" altLang="en-US" sz="2400" dirty="0"/>
              <a:t>접속</a:t>
            </a:r>
          </a:p>
        </p:txBody>
      </p:sp>
      <p:pic>
        <p:nvPicPr>
          <p:cNvPr id="6" name="그림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68" y="1848767"/>
            <a:ext cx="5400000" cy="43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397" y="1294852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PC0 Web Browser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67668" y="1294852"/>
            <a:ext cx="228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PC1 FTP </a:t>
            </a:r>
            <a:r>
              <a:rPr lang="ko-KR" altLang="en-US" sz="2800" dirty="0"/>
              <a:t>접속</a:t>
            </a:r>
          </a:p>
        </p:txBody>
      </p:sp>
    </p:spTree>
    <p:extLst>
      <p:ext uri="{BB962C8B-B14F-4D97-AF65-F5344CB8AC3E}">
        <p14:creationId xmlns:p14="http://schemas.microsoft.com/office/powerpoint/2010/main" val="22825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3264" cy="640080"/>
          </a:xfrm>
        </p:spPr>
        <p:txBody>
          <a:bodyPr>
            <a:norm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JDK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35" y="1346227"/>
            <a:ext cx="9492295" cy="21215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97" y="3486335"/>
            <a:ext cx="164606" cy="853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824" y="4382228"/>
            <a:ext cx="8864352" cy="16704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052" y="4639042"/>
            <a:ext cx="4968671" cy="323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97052" y="4339849"/>
            <a:ext cx="236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에 맞게 버전 설치</a:t>
            </a:r>
          </a:p>
        </p:txBody>
      </p:sp>
    </p:spTree>
    <p:extLst>
      <p:ext uri="{BB962C8B-B14F-4D97-AF65-F5344CB8AC3E}">
        <p14:creationId xmlns:p14="http://schemas.microsoft.com/office/powerpoint/2010/main" val="111390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6711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JDK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89" y="4812278"/>
            <a:ext cx="2212093" cy="1854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46" y="4171948"/>
            <a:ext cx="3161166" cy="22159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87" y="4171949"/>
            <a:ext cx="3219417" cy="22159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86" y="1840685"/>
            <a:ext cx="3219417" cy="16178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164" y="1466457"/>
            <a:ext cx="3123059" cy="2515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889" y="1473468"/>
            <a:ext cx="3161166" cy="2519299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389267" y="2733117"/>
            <a:ext cx="442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10846" y="2124822"/>
            <a:ext cx="2879846" cy="263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3931" y="3489607"/>
            <a:ext cx="1102291" cy="253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34995" y="4294792"/>
            <a:ext cx="2504730" cy="24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rot="10800000" flipV="1">
            <a:off x="7389110" y="4417636"/>
            <a:ext cx="734054" cy="5019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5777" y="4294792"/>
            <a:ext cx="18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설정할 경로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341373" y="5267507"/>
            <a:ext cx="5386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03803" y="3796964"/>
            <a:ext cx="220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설치확인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09413" y="1280330"/>
            <a:ext cx="24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환경변수 </a:t>
            </a:r>
            <a:r>
              <a:rPr lang="en-US" altLang="ko-KR" dirty="0"/>
              <a:t>Path</a:t>
            </a:r>
            <a:r>
              <a:rPr lang="ko-KR" altLang="en-US" dirty="0"/>
              <a:t>값 변경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6280" y="1385596"/>
            <a:ext cx="268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실행창 </a:t>
            </a:r>
            <a:r>
              <a:rPr lang="en-US" altLang="ko-KR" dirty="0" err="1"/>
              <a:t>sysdm.cpl</a:t>
            </a:r>
            <a:r>
              <a:rPr lang="en-US" altLang="ko-KR" dirty="0"/>
              <a:t> </a:t>
            </a:r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36705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3264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</a:t>
            </a:r>
            <a:r>
              <a:rPr lang="ko-KR" altLang="en-US" dirty="0"/>
              <a:t>이클립스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8" y="1326545"/>
            <a:ext cx="10297962" cy="17160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67" y="3251660"/>
            <a:ext cx="5323562" cy="30579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775" y="3278328"/>
            <a:ext cx="4901592" cy="30312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09764" y="4721945"/>
            <a:ext cx="839244" cy="237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69660" y="4959938"/>
            <a:ext cx="1141696" cy="425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96405" y="4411201"/>
            <a:ext cx="1665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OS</a:t>
            </a:r>
            <a:r>
              <a:rPr lang="ko-KR" altLang="en-US" sz="1200" dirty="0"/>
              <a:t>에 맞는 버전 설치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207" y="1800566"/>
            <a:ext cx="30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이클립스 검색</a:t>
            </a:r>
          </a:p>
        </p:txBody>
      </p:sp>
    </p:spTree>
    <p:extLst>
      <p:ext uri="{BB962C8B-B14F-4D97-AF65-F5344CB8AC3E}">
        <p14:creationId xmlns:p14="http://schemas.microsoft.com/office/powerpoint/2010/main" val="53008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0158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</a:t>
            </a:r>
            <a:r>
              <a:rPr lang="ko-KR" altLang="en-US" dirty="0"/>
              <a:t>이클립스 기본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64" y="2574189"/>
            <a:ext cx="1829055" cy="22482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96" y="3645284"/>
            <a:ext cx="1771897" cy="78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79" y="3218260"/>
            <a:ext cx="4600474" cy="13698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679" y="1916499"/>
            <a:ext cx="4581422" cy="13153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678" y="4574498"/>
            <a:ext cx="4600475" cy="13839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376" y="1826185"/>
            <a:ext cx="1524213" cy="41249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92344" y="3011426"/>
            <a:ext cx="2901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WorkSpace</a:t>
            </a:r>
            <a:r>
              <a:rPr lang="en-US" altLang="ko-KR" sz="1200" dirty="0"/>
              <a:t> </a:t>
            </a:r>
            <a:r>
              <a:rPr lang="ko-KR" altLang="en-US" sz="1200" dirty="0"/>
              <a:t>유니코드 </a:t>
            </a:r>
            <a:r>
              <a:rPr lang="en-US" altLang="ko-KR" sz="1200" dirty="0"/>
              <a:t>UTF-8</a:t>
            </a:r>
            <a:r>
              <a:rPr lang="ko-KR" altLang="en-US" sz="1200" dirty="0"/>
              <a:t>로 설정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467090" y="3874081"/>
            <a:ext cx="49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52362" y="1243645"/>
            <a:ext cx="451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HTML,CSS,JSP</a:t>
            </a:r>
            <a:r>
              <a:rPr lang="ko-KR" altLang="en-US" dirty="0"/>
              <a:t>도 동일하게 적용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7271" y="4464166"/>
            <a:ext cx="1512050" cy="231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69293" y="5759949"/>
            <a:ext cx="1223052" cy="198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739496" y="4041479"/>
            <a:ext cx="1611200" cy="341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49835" y="2763521"/>
            <a:ext cx="4396266" cy="39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49835" y="4106140"/>
            <a:ext cx="4396266" cy="39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268887" y="5471009"/>
            <a:ext cx="4396266" cy="39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8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16369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</a:t>
            </a: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ko-KR" altLang="en-US" dirty="0"/>
              <a:t> 설치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34" y="1374789"/>
            <a:ext cx="7359042" cy="2178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434" y="4354010"/>
            <a:ext cx="7359042" cy="2088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3557" y="1888808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en-US" altLang="ko-KR" dirty="0"/>
              <a:t>tomcat </a:t>
            </a:r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2975300" y="6262093"/>
            <a:ext cx="4020855" cy="180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741894" y="3716177"/>
            <a:ext cx="10009" cy="49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3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6711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 </a:t>
            </a:r>
            <a:r>
              <a:rPr lang="ko-KR" altLang="en-US" dirty="0"/>
              <a:t>아파치 </a:t>
            </a:r>
            <a:r>
              <a:rPr lang="ko-KR" altLang="en-US" dirty="0" err="1"/>
              <a:t>설치설정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7" y="1709304"/>
            <a:ext cx="4715533" cy="36104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97" y="1652146"/>
            <a:ext cx="4725059" cy="36676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04" y="3864866"/>
            <a:ext cx="4058433" cy="4047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3004" y="3020065"/>
            <a:ext cx="405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드라이브내 </a:t>
            </a:r>
            <a:r>
              <a:rPr lang="en-US" altLang="ko-KR" dirty="0" err="1"/>
              <a:t>jdk</a:t>
            </a:r>
            <a:r>
              <a:rPr lang="ko-KR" altLang="en-US" dirty="0"/>
              <a:t>경로로 설정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1270" y="3587867"/>
            <a:ext cx="2362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유저네임</a:t>
            </a:r>
            <a:r>
              <a:rPr lang="ko-KR" altLang="en-US" sz="1200" dirty="0"/>
              <a:t> 패스워드 설정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4132" y="3924717"/>
            <a:ext cx="2517731" cy="285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04132" y="4233879"/>
            <a:ext cx="2517731" cy="285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1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1885" cy="640080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</a:t>
            </a:r>
            <a:r>
              <a:rPr lang="ko-KR" altLang="en-US" dirty="0"/>
              <a:t>이클립스 내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ko-KR" altLang="en-US" dirty="0" err="1"/>
              <a:t>서버설정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47" y="1565031"/>
            <a:ext cx="3483279" cy="36350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51" y="5399587"/>
            <a:ext cx="4458322" cy="36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702" y="1678857"/>
            <a:ext cx="3593048" cy="36350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796" y="5570905"/>
            <a:ext cx="5550619" cy="74818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054268" y="5570905"/>
            <a:ext cx="1077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93096" y="4929304"/>
            <a:ext cx="1628383" cy="196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0851" y="5399586"/>
            <a:ext cx="1181149" cy="343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076230" y="5584794"/>
            <a:ext cx="971400" cy="436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32367" y="1380352"/>
            <a:ext cx="467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설치 후 포트 넘버 설정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269799"/>
            <a:ext cx="5327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상단</a:t>
            </a:r>
            <a:r>
              <a:rPr lang="en-US" altLang="ko-KR" sz="1200" dirty="0"/>
              <a:t>UI</a:t>
            </a:r>
            <a:r>
              <a:rPr lang="ko-KR" altLang="en-US" sz="1200" dirty="0"/>
              <a:t>바 </a:t>
            </a:r>
            <a:r>
              <a:rPr lang="en-US" altLang="ko-KR" sz="1200" dirty="0"/>
              <a:t>Files -&gt; Other </a:t>
            </a:r>
            <a:r>
              <a:rPr lang="ko-KR" altLang="en-US" sz="1200" dirty="0"/>
              <a:t>선택 후 </a:t>
            </a:r>
            <a:r>
              <a:rPr lang="en-US" altLang="ko-KR" sz="1200" dirty="0"/>
              <a:t>Server </a:t>
            </a:r>
            <a:r>
              <a:rPr lang="ko-KR" altLang="en-US" sz="12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8734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9470" cy="640080"/>
          </a:xfrm>
        </p:spPr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 3) </a:t>
            </a:r>
            <a:r>
              <a:rPr lang="ko-KR" altLang="en-US" dirty="0" err="1"/>
              <a:t>미들웨어</a:t>
            </a:r>
            <a:r>
              <a:rPr lang="ko-KR" altLang="en-US" dirty="0"/>
              <a:t> 개발환경 구축 </a:t>
            </a:r>
            <a:r>
              <a:rPr lang="en-US" altLang="ko-KR" dirty="0"/>
              <a:t>– </a:t>
            </a:r>
            <a:r>
              <a:rPr lang="ko-KR" altLang="en-US" dirty="0" err="1"/>
              <a:t>웹페이지</a:t>
            </a:r>
            <a:r>
              <a:rPr lang="ko-KR" altLang="en-US" dirty="0"/>
              <a:t> 동작 확인</a:t>
            </a:r>
            <a:r>
              <a:rPr lang="en-US" altLang="ko-KR" dirty="0"/>
              <a:t>(index.html)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2" y="1283508"/>
            <a:ext cx="3291287" cy="397827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39" y="1283509"/>
            <a:ext cx="3631223" cy="4084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31" y="1283508"/>
            <a:ext cx="3724646" cy="321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6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23093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4) </a:t>
            </a:r>
            <a:r>
              <a:rPr lang="ko-KR" altLang="en-US" dirty="0"/>
              <a:t>데이터베이스 </a:t>
            </a:r>
            <a:r>
              <a:rPr lang="en-US" altLang="ko-KR" dirty="0"/>
              <a:t>&amp; </a:t>
            </a:r>
            <a:r>
              <a:rPr lang="ko-KR" altLang="en-US" dirty="0"/>
              <a:t>계층형 데이터베이스의 특징 </a:t>
            </a:r>
            <a:r>
              <a:rPr lang="en-US" altLang="ko-KR" dirty="0"/>
              <a:t>&amp; DBMS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207" y="1320329"/>
            <a:ext cx="11123106" cy="490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Batang" panose="02030600000101010101" pitchFamily="18" charset="-127"/>
                <a:ea typeface="Batang" panose="02030600000101010101" pitchFamily="18" charset="-127"/>
              </a:rPr>
              <a:t>(1)</a:t>
            </a:r>
            <a:r>
              <a:rPr lang="ko-KR" altLang="en-US" sz="25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2500" dirty="0"/>
              <a:t>데이터베이스 </a:t>
            </a:r>
            <a:r>
              <a:rPr lang="en-US" altLang="ko-KR" sz="2500" dirty="0"/>
              <a:t>: </a:t>
            </a:r>
          </a:p>
          <a:p>
            <a:r>
              <a:rPr lang="en-US" altLang="ko-KR" sz="2500" dirty="0"/>
              <a:t>     - </a:t>
            </a:r>
            <a:r>
              <a:rPr lang="ko-KR" altLang="en-US" sz="2500" dirty="0"/>
              <a:t>공용으로 활용하기 위해 통합하여 저장한 운영 데이터의 집합</a:t>
            </a:r>
            <a:endParaRPr lang="en-US" altLang="ko-KR" sz="2500" dirty="0"/>
          </a:p>
          <a:p>
            <a:endParaRPr lang="ko-KR" altLang="en-US" sz="2500" dirty="0"/>
          </a:p>
          <a:p>
            <a:r>
              <a:rPr lang="en-US" altLang="ko-KR" sz="2500" dirty="0">
                <a:latin typeface="Batang" panose="02030600000101010101" pitchFamily="18" charset="-127"/>
                <a:ea typeface="Batang" panose="02030600000101010101" pitchFamily="18" charset="-127"/>
              </a:rPr>
              <a:t>(2)</a:t>
            </a:r>
            <a:r>
              <a:rPr lang="ko-KR" altLang="en-US" sz="25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2500" dirty="0"/>
              <a:t>계층형 데이터베이스의 특징 </a:t>
            </a:r>
            <a:r>
              <a:rPr lang="en-US" altLang="ko-KR" sz="2500" dirty="0"/>
              <a:t>:</a:t>
            </a:r>
          </a:p>
          <a:p>
            <a:r>
              <a:rPr lang="en-US" altLang="ko-KR" sz="2500" dirty="0"/>
              <a:t>     - </a:t>
            </a:r>
            <a:r>
              <a:rPr lang="ko-KR" altLang="en-US" sz="2500" dirty="0"/>
              <a:t>한 레코드는 필드로 구성되며 다른 레코드들의 포인터로 구성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     - </a:t>
            </a:r>
            <a:r>
              <a:rPr lang="ko-KR" altLang="en-US" sz="2500" dirty="0"/>
              <a:t>빠른 접근 속도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r>
              <a:rPr lang="en-US" altLang="ko-KR" sz="2500" dirty="0"/>
              <a:t>     - </a:t>
            </a:r>
            <a:r>
              <a:rPr lang="ko-KR" altLang="en-US" sz="2500" dirty="0"/>
              <a:t>데이터 변화에 대한 유연성 낮음</a:t>
            </a:r>
            <a:endParaRPr lang="en-US" altLang="ko-KR" sz="2500" dirty="0"/>
          </a:p>
          <a:p>
            <a:pPr>
              <a:lnSpc>
                <a:spcPct val="150000"/>
              </a:lnSpc>
            </a:pPr>
            <a:endParaRPr lang="ko-KR" altLang="en-US" sz="2500" dirty="0"/>
          </a:p>
          <a:p>
            <a:r>
              <a:rPr lang="en-US" altLang="ko-KR" sz="2500" dirty="0">
                <a:latin typeface="Batang" panose="02030600000101010101" pitchFamily="18" charset="-127"/>
                <a:ea typeface="Batang" panose="02030600000101010101" pitchFamily="18" charset="-127"/>
              </a:rPr>
              <a:t>(3) </a:t>
            </a:r>
            <a:r>
              <a:rPr lang="en-US" altLang="ko-KR" sz="2500" dirty="0"/>
              <a:t>DBMS :</a:t>
            </a:r>
          </a:p>
          <a:p>
            <a:r>
              <a:rPr lang="en-US" altLang="ko-KR" sz="2500" dirty="0"/>
              <a:t>     - </a:t>
            </a:r>
            <a:r>
              <a:rPr lang="ko-KR" altLang="en-US" sz="2500" dirty="0"/>
              <a:t>다수의 응용소프트웨어 및 사용자가 데이터베이스에 접근하여 원활하게 사용할 수 있도록 중간에서 관리해주는 시스템</a:t>
            </a:r>
          </a:p>
        </p:txBody>
      </p:sp>
    </p:spTree>
    <p:extLst>
      <p:ext uri="{BB962C8B-B14F-4D97-AF65-F5344CB8AC3E}">
        <p14:creationId xmlns:p14="http://schemas.microsoft.com/office/powerpoint/2010/main" val="276479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17585" cy="640080"/>
          </a:xfrm>
        </p:spPr>
        <p:txBody>
          <a:bodyPr rtlCol="0">
            <a:noAutofit/>
          </a:bodyPr>
          <a:lstStyle/>
          <a:p>
            <a:r>
              <a:rPr lang="ko-KR" altLang="en-US" dirty="0">
                <a:cs typeface="Segoe UI Light" panose="020B0502040204020203" pitchFamily="34" charset="0"/>
              </a:rPr>
              <a:t>문제 </a:t>
            </a:r>
            <a:r>
              <a:rPr lang="en-US" altLang="ko-KR" dirty="0">
                <a:cs typeface="Segoe UI Light" panose="020B0502040204020203" pitchFamily="34" charset="0"/>
              </a:rPr>
              <a:t>1 ) </a:t>
            </a:r>
            <a:r>
              <a:rPr lang="ko-KR" altLang="en-US" dirty="0" err="1">
                <a:cs typeface="Segoe UI Light" panose="020B0502040204020203" pitchFamily="34" charset="0"/>
              </a:rPr>
              <a:t>정적라우팅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en-US" altLang="ko-KR" dirty="0"/>
              <a:t>Static &amp; Default Routing) – ROUTING TABLE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4DC6D2E9-C5CF-4EEB-A3A5-A3D262AF4C44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27" y="1674822"/>
            <a:ext cx="4320000" cy="2160000"/>
          </a:xfr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27" y="4406719"/>
            <a:ext cx="432000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20827" y="3883499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R2</a:t>
            </a:r>
            <a:endParaRPr lang="ko-KR" altLang="en-US" sz="2800" dirty="0"/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517957" y="1667427"/>
            <a:ext cx="4320000" cy="216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7957" y="1151602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R3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00753-B927-4E90-AAFE-C7A796452BBC}"/>
              </a:ext>
            </a:extLst>
          </p:cNvPr>
          <p:cNvSpPr txBox="1"/>
          <p:nvPr/>
        </p:nvSpPr>
        <p:spPr>
          <a:xfrm>
            <a:off x="1420827" y="1151602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A3ACC-7E39-4B32-A729-A278F7E6E585}"/>
              </a:ext>
            </a:extLst>
          </p:cNvPr>
          <p:cNvSpPr txBox="1"/>
          <p:nvPr/>
        </p:nvSpPr>
        <p:spPr>
          <a:xfrm>
            <a:off x="6517957" y="3891839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R4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E56FB5-8425-4846-9A2C-3A0E28DF28DE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17957" y="4406718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29817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5) ERD – </a:t>
            </a:r>
            <a:r>
              <a:rPr lang="en-US" altLang="ko-KR" dirty="0" err="1"/>
              <a:t>tbl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3F7366-4C8E-4026-BE73-8AE7BB44681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9" y="1369944"/>
            <a:ext cx="3600000" cy="50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34E172-280A-4D84-A125-B2DF7391AA2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67" y="1369944"/>
            <a:ext cx="3600000" cy="50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361831-BFA8-4B15-B847-D654F240842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76" y="1369944"/>
            <a:ext cx="360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6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8262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5) ERD</a:t>
            </a:r>
            <a:r>
              <a:rPr lang="ko-KR" altLang="en-US" dirty="0"/>
              <a:t> </a:t>
            </a:r>
            <a:r>
              <a:rPr lang="en-US" altLang="ko-KR" dirty="0"/>
              <a:t>– FK </a:t>
            </a:r>
            <a:r>
              <a:rPr lang="ko-KR" altLang="en-US" dirty="0"/>
              <a:t>옵션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8" y="1772459"/>
            <a:ext cx="9372600" cy="35299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194431" y="2540973"/>
            <a:ext cx="2542207" cy="8440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06158" y="4170483"/>
            <a:ext cx="2542207" cy="8440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5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31885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5) ERD Table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3" y="1215939"/>
            <a:ext cx="6886893" cy="4515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60" y="2065136"/>
            <a:ext cx="6602509" cy="4027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36" y="2831124"/>
            <a:ext cx="6572256" cy="37015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769578" y="1207147"/>
            <a:ext cx="571500" cy="2259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39154" y="2065136"/>
            <a:ext cx="562708" cy="194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185638" y="2831124"/>
            <a:ext cx="545124" cy="158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4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9661" y="1659285"/>
            <a:ext cx="11119807" cy="640080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r>
              <a:rPr lang="ko-KR" altLang="en-US" dirty="0"/>
              <a:t>이상 </a:t>
            </a:r>
            <a:r>
              <a:rPr lang="en-US" altLang="ko-KR" dirty="0"/>
              <a:t>4</a:t>
            </a:r>
            <a:r>
              <a:rPr lang="ko-KR" altLang="en-US" dirty="0"/>
              <a:t>조 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29817" cy="640080"/>
          </a:xfrm>
        </p:spPr>
        <p:txBody>
          <a:bodyPr/>
          <a:lstStyle/>
          <a:p>
            <a:r>
              <a:rPr lang="ko-KR" altLang="en-US" dirty="0">
                <a:cs typeface="Segoe UI Light" panose="020B0502040204020203" pitchFamily="34" charset="0"/>
              </a:rPr>
              <a:t>문제 </a:t>
            </a:r>
            <a:r>
              <a:rPr lang="en-US" altLang="ko-KR" dirty="0">
                <a:cs typeface="Segoe UI Light" panose="020B0502040204020203" pitchFamily="34" charset="0"/>
              </a:rPr>
              <a:t>1 ) </a:t>
            </a:r>
            <a:r>
              <a:rPr lang="ko-KR" altLang="en-US" dirty="0" err="1">
                <a:cs typeface="Segoe UI Light" panose="020B0502040204020203" pitchFamily="34" charset="0"/>
              </a:rPr>
              <a:t>정적라우팅</a:t>
            </a:r>
            <a:r>
              <a:rPr lang="ko-KR" altLang="en-US" dirty="0">
                <a:cs typeface="Segoe UI Light" panose="020B0502040204020203" pitchFamily="34" charset="0"/>
              </a:rPr>
              <a:t> </a:t>
            </a:r>
            <a:r>
              <a:rPr lang="en-US" altLang="ko-KR" dirty="0">
                <a:cs typeface="Segoe UI Light" panose="020B0502040204020203" pitchFamily="34" charset="0"/>
              </a:rPr>
              <a:t>(</a:t>
            </a:r>
            <a:r>
              <a:rPr lang="en-US" altLang="ko-KR" dirty="0"/>
              <a:t>Static &amp; Default Routing) - ping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81" y="1274329"/>
            <a:ext cx="4565795" cy="3311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75" y="1239714"/>
            <a:ext cx="4697649" cy="3345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827" y="1487388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 0</a:t>
            </a:r>
          </a:p>
          <a:p>
            <a:r>
              <a:rPr lang="en-US" altLang="ko-KR" dirty="0"/>
              <a:t>192.168.30.1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2446" y="1124134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Pc1</a:t>
            </a:r>
          </a:p>
          <a:p>
            <a:r>
              <a:rPr lang="en-US" altLang="ko-KR" dirty="0"/>
              <a:t>198.168.30.1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66" y="3825634"/>
            <a:ext cx="4850601" cy="27284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28715" y="553037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 2</a:t>
            </a:r>
          </a:p>
          <a:p>
            <a:r>
              <a:rPr lang="en-US" altLang="ko-KR" dirty="0"/>
              <a:t>192.168.20.1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01" y="3608590"/>
            <a:ext cx="4627201" cy="2910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726" y="5544637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 2</a:t>
            </a:r>
          </a:p>
          <a:p>
            <a:r>
              <a:rPr lang="en-US" altLang="ko-KR" dirty="0"/>
              <a:t>192.168.10.1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0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D1A8DF-FEAF-4E4B-BEA3-81383971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37" y="1272802"/>
            <a:ext cx="8354238" cy="31443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7055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2) RIP &amp; DNS – RIP &amp; Routing Table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554" y="3956564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 Routing Table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11115" y="366636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 RIP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7817EA2-ECD2-46DF-8BA2-54F8813D786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502253" y="4240987"/>
            <a:ext cx="4416425" cy="2484239"/>
          </a:xfrm>
        </p:spPr>
      </p:pic>
    </p:spTree>
    <p:extLst>
      <p:ext uri="{BB962C8B-B14F-4D97-AF65-F5344CB8AC3E}">
        <p14:creationId xmlns:p14="http://schemas.microsoft.com/office/powerpoint/2010/main" val="134720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50FA5DC1-DFFA-404E-8E08-7CF341B518B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07383" y="1271017"/>
            <a:ext cx="8419052" cy="2992714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0678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2) RIP &amp; DNS – RIP &amp; Routing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0825" y="3894398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 Routing Table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1119" y="35514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 RIP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49A2420-B8AA-4D9E-AAC8-23092A0E3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44" y="4079063"/>
            <a:ext cx="4143786" cy="249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AC20553-D1E2-45AD-91F4-BDA44EE5313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227718"/>
            <a:ext cx="8270697" cy="31875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8262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2) RIP &amp; DNS – RIP &amp; Routing Table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207" y="4044517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 Routing Table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55078" y="357843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 RIP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1D8C2A-CFFB-4E03-9B59-7A546203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778" y="4229183"/>
            <a:ext cx="4377427" cy="2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0678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2) RIP &amp; DNS – DNS Server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BEF20E-F82B-4DC7-80CA-76D43693B10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52658" y="1319969"/>
            <a:ext cx="8486684" cy="4773760"/>
          </a:xfrm>
        </p:spPr>
      </p:pic>
    </p:spTree>
    <p:extLst>
      <p:ext uri="{BB962C8B-B14F-4D97-AF65-F5344CB8AC3E}">
        <p14:creationId xmlns:p14="http://schemas.microsoft.com/office/powerpoint/2010/main" val="7191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8262" cy="640080"/>
          </a:xfrm>
        </p:spPr>
        <p:txBody>
          <a:bodyPr/>
          <a:lstStyle/>
          <a:p>
            <a:r>
              <a:rPr lang="ko-KR" altLang="en-US" dirty="0">
                <a:cs typeface="Segoe UI Light" panose="020B0502040204020203" pitchFamily="34" charset="0"/>
              </a:rPr>
              <a:t>문제 </a:t>
            </a:r>
            <a:r>
              <a:rPr lang="en-US" altLang="ko-KR" dirty="0">
                <a:cs typeface="Segoe UI Light" panose="020B0502040204020203" pitchFamily="34" charset="0"/>
              </a:rPr>
              <a:t>2 )</a:t>
            </a:r>
            <a:r>
              <a:rPr lang="en-US" altLang="ko-KR" dirty="0"/>
              <a:t> RIP &amp; DNS – FTP </a:t>
            </a:r>
            <a:r>
              <a:rPr lang="ko-KR" altLang="en-US" dirty="0"/>
              <a:t>계정 생성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432597"/>
            <a:ext cx="9258300" cy="4889071"/>
          </a:xfrm>
        </p:spPr>
      </p:pic>
    </p:spTree>
    <p:extLst>
      <p:ext uri="{BB962C8B-B14F-4D97-AF65-F5344CB8AC3E}">
        <p14:creationId xmlns:p14="http://schemas.microsoft.com/office/powerpoint/2010/main" val="98611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0678" cy="64008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2) RIP &amp; DNS – IP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697" y="124126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PC0 IP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1165" y="124126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PC1 IP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E7E33BD-9CDF-4107-8053-05105E13A099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68697" y="1610593"/>
            <a:ext cx="4680000" cy="4320000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3BAC0A-70F6-456B-883E-8E2D210E426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01165" y="1610593"/>
            <a:ext cx="4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933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시작(2)</Template>
  <TotalTime>0</TotalTime>
  <Words>409</Words>
  <Application>Microsoft Office PowerPoint</Application>
  <PresentationFormat>와이드스크린</PresentationFormat>
  <Paragraphs>75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Batang</vt:lpstr>
      <vt:lpstr>Arial</vt:lpstr>
      <vt:lpstr>Segoe UI</vt:lpstr>
      <vt:lpstr>WelcomeDoc</vt:lpstr>
      <vt:lpstr> </vt:lpstr>
      <vt:lpstr>문제 1 ) 정적라우팅 (Static &amp; Default Routing) – ROUTING TABLE</vt:lpstr>
      <vt:lpstr>문제 1 ) 정적라우팅 (Static &amp; Default Routing) - ping</vt:lpstr>
      <vt:lpstr>문제 2) RIP &amp; DNS – RIP &amp; Routing Table</vt:lpstr>
      <vt:lpstr>문제 2) RIP &amp; DNS – RIP &amp; Routing Table</vt:lpstr>
      <vt:lpstr>문제 2) RIP &amp; DNS – RIP &amp; Routing Table</vt:lpstr>
      <vt:lpstr>문제 2) RIP &amp; DNS – DNS Server</vt:lpstr>
      <vt:lpstr>문제 2 ) RIP &amp; DNS – FTP 계정 생성</vt:lpstr>
      <vt:lpstr>문제 2) RIP &amp; DNS – IP</vt:lpstr>
      <vt:lpstr>문제 2 ) RIP &amp; DNS – Web Browser /FTP 접속</vt:lpstr>
      <vt:lpstr>문제 3) 미들웨어 개발환경 구축 – JDK 설치</vt:lpstr>
      <vt:lpstr>문제 3) 미들웨어 개발환경 구축 – JDK 설정 </vt:lpstr>
      <vt:lpstr>문제 3) 미들웨어 개발환경 구축 – 이클립스 설치 </vt:lpstr>
      <vt:lpstr>문제 3) 미들웨어 개발환경 구축 – 이클립스 기본 설정</vt:lpstr>
      <vt:lpstr>문제 3) 미들웨어 개발환경 구축 – 아파치 톰캣 설치 </vt:lpstr>
      <vt:lpstr>문제 3) 미들웨어 개발환경 구축 –  아파치 설치설정</vt:lpstr>
      <vt:lpstr>문제 3) 미들웨어 개발환경 구축 – 이클립스 내 톰캣 서버설정</vt:lpstr>
      <vt:lpstr>문제 3) 미들웨어 개발환경 구축 – 웹페이지 동작 확인(index.html)</vt:lpstr>
      <vt:lpstr>문제 4) 데이터베이스 &amp; 계층형 데이터베이스의 특징 &amp; DBMS</vt:lpstr>
      <vt:lpstr>문제 5) ERD – tbl  </vt:lpstr>
      <vt:lpstr>문제 5) ERD – FK 옵션 </vt:lpstr>
      <vt:lpstr>문제 5) ERD Table 작성 </vt:lpstr>
      <vt:lpstr>감사합니다. 이상 4조 였습니다.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2025-01-15T11:09:49Z</dcterms:created>
  <dcterms:modified xsi:type="dcterms:W3CDTF">2025-01-16T00:51:22Z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