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57" r:id="rId3"/>
    <p:sldId id="260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9" r:id="rId12"/>
    <p:sldId id="272" r:id="rId13"/>
    <p:sldId id="273" r:id="rId14"/>
    <p:sldId id="274" r:id="rId15"/>
    <p:sldId id="276" r:id="rId16"/>
    <p:sldId id="281" r:id="rId17"/>
    <p:sldId id="280" r:id="rId18"/>
    <p:sldId id="285" r:id="rId19"/>
    <p:sldId id="288" r:id="rId20"/>
    <p:sldId id="289" r:id="rId21"/>
    <p:sldId id="283" r:id="rId22"/>
    <p:sldId id="284" r:id="rId23"/>
    <p:sldId id="287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876"/>
    <a:srgbClr val="309639"/>
    <a:srgbClr val="2D6B03"/>
    <a:srgbClr val="2BA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62FB-67BE-412E-82E1-512B1EB0C162}" type="datetimeFigureOut"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84BE6-6283-4C38-9C0E-E89E57B968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This study determined how FeCl3 dosing to secondary sludge impacted biogas production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An anaerobic dynamic membrane bioreactor was designed for simultaneous chain elongation and filtration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An anaerobic dynamic membrane bioreactor was designed for simultaneous chain elongation and filtration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An anaerobic dynamic membrane bioreactor was designed for simultaneous chain elongation and filtration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This study determined how FeCl3 dosing to secondary sludge impacted biogas production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This study determined how FeCl3 dosing to secondary sludge impacted biogas production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This study determined how FeCl3 dosing to secondary sludge impacted biogas production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This study determined how FeCl3 dosing to secondary sludge impacted biogas production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8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brg.ucsd.edu/InSilicoOrganisms/OtherOrganis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5D6E75-C2E8-659B-52F9-450DC5F88055}"/>
              </a:ext>
            </a:extLst>
          </p:cNvPr>
          <p:cNvSpPr/>
          <p:nvPr/>
        </p:nvSpPr>
        <p:spPr>
          <a:xfrm>
            <a:off x="987" y="6267778"/>
            <a:ext cx="12191998" cy="5846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15854-E940-C73F-3EE5-A59172CC4631}"/>
              </a:ext>
            </a:extLst>
          </p:cNvPr>
          <p:cNvSpPr/>
          <p:nvPr/>
        </p:nvSpPr>
        <p:spPr>
          <a:xfrm>
            <a:off x="2628" y="6361384"/>
            <a:ext cx="12192000" cy="492675"/>
          </a:xfrm>
          <a:prstGeom prst="rect">
            <a:avLst/>
          </a:prstGeom>
          <a:solidFill>
            <a:srgbClr val="82B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22" y="2009578"/>
            <a:ext cx="10063086" cy="91469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2.1 An Introduction to Metabolic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206" y="2984173"/>
            <a:ext cx="10051832" cy="518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Expanding the Horizon for Anaerobic Digestion Modeling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F302B2-C41C-F653-2003-330A0FBF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583" y="6395096"/>
            <a:ext cx="6865749" cy="42970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17th World Congress on Anaerobic Digestion​; Michigan, USA</a:t>
            </a:r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1B2E55-F4AD-F2B6-965F-09EA641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chemeClr val="bg1"/>
                </a:solidFill>
              </a:rPr>
              <a:t>1</a:t>
            </a:fld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7AA17-7426-81F1-F1F7-8F10BF36E5D8}"/>
              </a:ext>
            </a:extLst>
          </p:cNvPr>
          <p:cNvSpPr txBox="1"/>
          <p:nvPr/>
        </p:nvSpPr>
        <p:spPr>
          <a:xfrm>
            <a:off x="3531476" y="4409090"/>
            <a:ext cx="54443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Matthew Scarborough, PE, </a:t>
            </a:r>
            <a:r>
              <a:rPr lang="en-US" sz="2400" dirty="0" err="1"/>
              <a:t>Ph.D</a:t>
            </a: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DB779B7-0C08-1265-C78F-52754DB985C1}"/>
              </a:ext>
            </a:extLst>
          </p:cNvPr>
          <p:cNvSpPr>
            <a:spLocks noGrp="1"/>
          </p:cNvSpPr>
          <p:nvPr/>
        </p:nvSpPr>
        <p:spPr>
          <a:xfrm>
            <a:off x="2885089" y="5139386"/>
            <a:ext cx="6737131" cy="859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cs typeface="Arial"/>
              </a:rPr>
              <a:t>Department of Civil and Environmental Engineering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Arial"/>
              </a:rPr>
              <a:t>University of Vermont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Arial"/>
              </a:rPr>
              <a:t>June 19, 2022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7B986C-F4A8-A57E-1D99-672A075E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" y="6365984"/>
            <a:ext cx="738682" cy="484790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38998BC-A77B-5298-9541-B3EE451F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702" y="6377738"/>
            <a:ext cx="596385" cy="4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441" y="2023110"/>
            <a:ext cx="316109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5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Set constraints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B8BBAD0-0B02-BD4A-875E-838E5F41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1" y="379172"/>
            <a:ext cx="7050722" cy="5633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5A7448-A9BD-491B-F469-ADC8C93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441" y="2023110"/>
            <a:ext cx="316109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5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Set constraints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09C9E84-C360-F37F-9375-C059CF4F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99"/>
          <a:stretch/>
        </p:blipFill>
        <p:spPr>
          <a:xfrm>
            <a:off x="1463988" y="78363"/>
            <a:ext cx="4936812" cy="344161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A72541D-D773-FBB4-5830-F2143DA88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29" y="3632886"/>
            <a:ext cx="6509217" cy="2752469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0CC1B464-CC96-0518-5186-F10D3A4F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6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69" y="2023110"/>
            <a:ext cx="323466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Set the objective function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B8BBAD0-0B02-BD4A-875E-838E5F41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1" y="379172"/>
            <a:ext cx="7050722" cy="5633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6563F4-BFCA-3B4D-AB19-4EC1EB2239C2}"/>
              </a:ext>
            </a:extLst>
          </p:cNvPr>
          <p:cNvSpPr/>
          <p:nvPr/>
        </p:nvSpPr>
        <p:spPr>
          <a:xfrm>
            <a:off x="4739950" y="593352"/>
            <a:ext cx="709127" cy="32975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2956B781-DAA7-5CD4-0C38-63514E7B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9FB0464-4968-DF45-AC05-85A625DD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8" y="925004"/>
            <a:ext cx="5608830" cy="45571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6563F4-BFCA-3B4D-AB19-4EC1EB2239C2}"/>
              </a:ext>
            </a:extLst>
          </p:cNvPr>
          <p:cNvSpPr/>
          <p:nvPr/>
        </p:nvSpPr>
        <p:spPr>
          <a:xfrm>
            <a:off x="4114800" y="3923414"/>
            <a:ext cx="648586" cy="146729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5B4721-5270-A012-B9A8-6612B547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69" y="2023110"/>
            <a:ext cx="323466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Set the objective function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58239F3C-899F-6502-85B5-707A2642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729" y="2005965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7. Solve the model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D4E6EF-753B-E341-92F4-ABACD0E1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1272315"/>
            <a:ext cx="7219507" cy="392093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36F5-307B-A898-FB30-F87EBDA9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dar chart&#10;&#10;Description automatically generated with medium confidence">
            <a:extLst>
              <a:ext uri="{FF2B5EF4-FFF2-40B4-BE49-F238E27FC236}">
                <a16:creationId xmlns:a16="http://schemas.microsoft.com/office/drawing/2014/main" id="{406E7602-2E48-1A1E-3F1F-0E19F15A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7" y="1532238"/>
            <a:ext cx="10174891" cy="45107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ACE021-11E2-3075-4DF9-2C350126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6" y="152245"/>
            <a:ext cx="9995230" cy="1325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Flux Balance Analysis (FBA)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CC204-0286-0E8F-A0CB-EA5DE7835073}"/>
              </a:ext>
            </a:extLst>
          </p:cNvPr>
          <p:cNvSpPr txBox="1"/>
          <p:nvPr/>
        </p:nvSpPr>
        <p:spPr>
          <a:xfrm>
            <a:off x="5356209" y="6042969"/>
            <a:ext cx="5740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Standard units are [mmol gDCW</a:t>
            </a:r>
            <a:r>
              <a:rPr lang="en-US" sz="2800" baseline="30000" dirty="0"/>
              <a:t>-1</a:t>
            </a:r>
            <a:r>
              <a:rPr lang="en-US" sz="2800" dirty="0"/>
              <a:t> hr</a:t>
            </a:r>
            <a:r>
              <a:rPr lang="en-US" sz="2800" baseline="30000" dirty="0"/>
              <a:t>-1</a:t>
            </a:r>
            <a:r>
              <a:rPr lang="en-US" sz="2800" dirty="0"/>
              <a:t>]</a:t>
            </a:r>
            <a:endParaRPr lang="en-US" sz="2800" baseline="30000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D841213-E585-EEBE-1349-F223971A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7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F7FA5EF-AED2-BD82-9FCA-9B111775C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7"/>
          <a:stretch/>
        </p:blipFill>
        <p:spPr>
          <a:xfrm>
            <a:off x="5022865" y="1239522"/>
            <a:ext cx="6363979" cy="350520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A9F36B7-0D56-71AD-B82D-64BA8EA43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80" y="4815093"/>
            <a:ext cx="5834964" cy="1674044"/>
          </a:xfrm>
          <a:prstGeom prst="rect">
            <a:avLst/>
          </a:prstGeom>
        </p:spPr>
      </p:pic>
      <p:pic>
        <p:nvPicPr>
          <p:cNvPr id="6" name="Picture 5" descr="Radar chart&#10;&#10;Description automatically generated with medium confidence">
            <a:extLst>
              <a:ext uri="{FF2B5EF4-FFF2-40B4-BE49-F238E27FC236}">
                <a16:creationId xmlns:a16="http://schemas.microsoft.com/office/drawing/2014/main" id="{87C3302C-305A-75C7-0235-D58ADA82A6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488"/>
          <a:stretch/>
        </p:blipFill>
        <p:spPr>
          <a:xfrm>
            <a:off x="975360" y="3898979"/>
            <a:ext cx="3586480" cy="254342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B1F19D-5331-4822-8702-F2ABED21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6" y="152245"/>
            <a:ext cx="9995230" cy="1325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Checking the solution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6FD3274-4962-BB1D-81C7-8FBD9A23D1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99"/>
          <a:stretch/>
        </p:blipFill>
        <p:spPr>
          <a:xfrm>
            <a:off x="805156" y="1239522"/>
            <a:ext cx="3759200" cy="2620661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5C4E7109-17B7-5622-E82F-E3D51119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6E7602-2E48-1A1E-3F1F-0E19F15A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057" y="1532238"/>
            <a:ext cx="10174890" cy="45107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ACE021-11E2-3075-4DF9-2C350126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152245"/>
            <a:ext cx="12076386" cy="1325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Parsimonious Flux Balance Analysis (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pFBA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72A0EFF-6B85-B032-0982-81F7EEF2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49697" y="336560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Compartmentalization of reactions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587307EC-EF84-D932-CB60-06D7B7D6B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" y="1934199"/>
            <a:ext cx="4085036" cy="3538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FD908-4599-4FEE-D223-44B1D537A077}"/>
              </a:ext>
            </a:extLst>
          </p:cNvPr>
          <p:cNvSpPr txBox="1"/>
          <p:nvPr/>
        </p:nvSpPr>
        <p:spPr>
          <a:xfrm>
            <a:off x="6739176" y="2736502"/>
            <a:ext cx="3418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 = extracellular space</a:t>
            </a:r>
          </a:p>
          <a:p>
            <a:r>
              <a:rPr lang="en-US" sz="2800" dirty="0"/>
              <a:t>c = cytoplasm</a:t>
            </a:r>
          </a:p>
          <a:p>
            <a:r>
              <a:rPr lang="en-US" sz="2800" dirty="0" err="1"/>
              <a:t>i</a:t>
            </a:r>
            <a:r>
              <a:rPr lang="en-US" sz="2800" dirty="0"/>
              <a:t> = ion-motive force</a:t>
            </a:r>
          </a:p>
        </p:txBody>
      </p:sp>
    </p:spTree>
    <p:extLst>
      <p:ext uri="{BB962C8B-B14F-4D97-AF65-F5344CB8AC3E}">
        <p14:creationId xmlns:p14="http://schemas.microsoft.com/office/powerpoint/2010/main" val="237361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ACE021-11E2-3075-4DF9-2C350126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152245"/>
            <a:ext cx="12076386" cy="1325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Genome Scale Models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72A0EFF-6B85-B032-0982-81F7EEF2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33520-E6DE-B52D-ACD8-9F519147506F}"/>
              </a:ext>
            </a:extLst>
          </p:cNvPr>
          <p:cNvSpPr txBox="1"/>
          <p:nvPr/>
        </p:nvSpPr>
        <p:spPr>
          <a:xfrm>
            <a:off x="900430" y="2766814"/>
            <a:ext cx="103911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https://sbrg.ucsd.edu/InSilicoOrganisms/OtherOrganisms</a:t>
            </a:r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5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91C40E2-D04A-D69A-7AD4-ED50A8BB9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38"/>
          <a:stretch/>
        </p:blipFill>
        <p:spPr>
          <a:xfrm>
            <a:off x="2684103" y="3055346"/>
            <a:ext cx="1821623" cy="12486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50623" y="572824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This presentation will introduce you to metabolic modeling theory and implementation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65903C4-C99F-3896-811D-2F28E3708077}"/>
              </a:ext>
            </a:extLst>
          </p:cNvPr>
          <p:cNvSpPr>
            <a:spLocks noGrp="1"/>
          </p:cNvSpPr>
          <p:nvPr/>
        </p:nvSpPr>
        <p:spPr>
          <a:xfrm>
            <a:off x="4944862" y="1595697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Describe what metabolic models </a:t>
            </a:r>
            <a:r>
              <a:rPr lang="en-US" sz="2400" u="sng" dirty="0">
                <a:solidFill>
                  <a:srgbClr val="000000"/>
                </a:solidFill>
                <a:cs typeface="Arial"/>
              </a:rPr>
              <a:t>can</a:t>
            </a:r>
            <a:r>
              <a:rPr lang="en-US" sz="2400" dirty="0">
                <a:solidFill>
                  <a:srgbClr val="000000"/>
                </a:solidFill>
                <a:cs typeface="Arial"/>
              </a:rPr>
              <a:t> and </a:t>
            </a:r>
            <a:r>
              <a:rPr lang="en-US" sz="2400" u="sng" dirty="0">
                <a:solidFill>
                  <a:srgbClr val="000000"/>
                </a:solidFill>
                <a:cs typeface="Arial"/>
              </a:rPr>
              <a:t>cannot</a:t>
            </a:r>
            <a:r>
              <a:rPr lang="en-US" sz="2400" dirty="0">
                <a:solidFill>
                  <a:srgbClr val="000000"/>
                </a:solidFill>
                <a:cs typeface="Arial"/>
              </a:rPr>
              <a:t> do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97BAD1E-6749-DA3B-C3C3-B4480D197A71}"/>
              </a:ext>
            </a:extLst>
          </p:cNvPr>
          <p:cNvSpPr>
            <a:spLocks noGrp="1"/>
          </p:cNvSpPr>
          <p:nvPr/>
        </p:nvSpPr>
        <p:spPr>
          <a:xfrm>
            <a:off x="4944862" y="3043357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Explain how to model a metabolic network with constraint-based approaches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9BB5C895-BB38-B82A-1BB9-6B148C80DD1A}"/>
              </a:ext>
            </a:extLst>
          </p:cNvPr>
          <p:cNvSpPr>
            <a:spLocks noGrp="1"/>
          </p:cNvSpPr>
          <p:nvPr/>
        </p:nvSpPr>
        <p:spPr>
          <a:xfrm>
            <a:off x="4944860" y="4495231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Dissect a 3-guild metabolic model of anaerobic digestion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E6A1D6C0-0051-559D-B66C-74C4136ACCA0}"/>
              </a:ext>
            </a:extLst>
          </p:cNvPr>
          <p:cNvSpPr>
            <a:spLocks noGrp="1"/>
          </p:cNvSpPr>
          <p:nvPr/>
        </p:nvSpPr>
        <p:spPr>
          <a:xfrm>
            <a:off x="2503502" y="1602266"/>
            <a:ext cx="2182830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5A320C1C-24C1-3539-1892-F5A97000CD27}"/>
              </a:ext>
            </a:extLst>
          </p:cNvPr>
          <p:cNvSpPr>
            <a:spLocks noGrp="1"/>
          </p:cNvSpPr>
          <p:nvPr/>
        </p:nvSpPr>
        <p:spPr>
          <a:xfrm>
            <a:off x="2503502" y="3055346"/>
            <a:ext cx="2182829" cy="1225296"/>
          </a:xfrm>
          <a:prstGeom prst="rect">
            <a:avLst/>
          </a:prstGeom>
          <a:noFill/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50312DC0-B379-D8D1-AFF2-EB3A9B8EC26A}"/>
              </a:ext>
            </a:extLst>
          </p:cNvPr>
          <p:cNvSpPr>
            <a:spLocks noGrp="1"/>
          </p:cNvSpPr>
          <p:nvPr/>
        </p:nvSpPr>
        <p:spPr>
          <a:xfrm>
            <a:off x="2503502" y="4492610"/>
            <a:ext cx="2182829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Graphic 2" descr="Warning outline">
            <a:extLst>
              <a:ext uri="{FF2B5EF4-FFF2-40B4-BE49-F238E27FC236}">
                <a16:creationId xmlns:a16="http://schemas.microsoft.com/office/drawing/2014/main" id="{B8DFB45A-BF09-812C-51C8-1AFB28ED8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7715" y="1707744"/>
            <a:ext cx="914400" cy="91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38A1BC-6C37-6A67-0A59-5314D2AB42FA}"/>
              </a:ext>
            </a:extLst>
          </p:cNvPr>
          <p:cNvSpPr/>
          <p:nvPr/>
        </p:nvSpPr>
        <p:spPr>
          <a:xfrm>
            <a:off x="3370601" y="4785235"/>
            <a:ext cx="313666" cy="313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6AE64E-29CC-1B2C-2412-FCAA0AFBD8DE}"/>
              </a:ext>
            </a:extLst>
          </p:cNvPr>
          <p:cNvSpPr/>
          <p:nvPr/>
        </p:nvSpPr>
        <p:spPr>
          <a:xfrm>
            <a:off x="3748158" y="5197427"/>
            <a:ext cx="313666" cy="31366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037169-B9D5-0107-B5C3-5E788821D013}"/>
              </a:ext>
            </a:extLst>
          </p:cNvPr>
          <p:cNvSpPr/>
          <p:nvPr/>
        </p:nvSpPr>
        <p:spPr>
          <a:xfrm>
            <a:off x="3075302" y="5234693"/>
            <a:ext cx="313666" cy="31366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39E77E-B10A-F6E4-C6E0-D51301AE3D6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320716" y="5052966"/>
            <a:ext cx="95820" cy="18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6755DC-C829-3C28-7BB7-8F6C89D80835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638332" y="5052966"/>
            <a:ext cx="146052" cy="18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BA4585-B69A-A47B-7CC6-EAB0A7DBB651}"/>
              </a:ext>
            </a:extLst>
          </p:cNvPr>
          <p:cNvCxnSpPr>
            <a:cxnSpLocks/>
          </p:cNvCxnSpPr>
          <p:nvPr/>
        </p:nvCxnSpPr>
        <p:spPr>
          <a:xfrm>
            <a:off x="3527434" y="4600130"/>
            <a:ext cx="0" cy="18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7FCA9-B1C5-6D85-9A6E-80FDA1F667E6}"/>
              </a:ext>
            </a:extLst>
          </p:cNvPr>
          <p:cNvCxnSpPr>
            <a:cxnSpLocks/>
          </p:cNvCxnSpPr>
          <p:nvPr/>
        </p:nvCxnSpPr>
        <p:spPr>
          <a:xfrm flipH="1">
            <a:off x="3419448" y="5381366"/>
            <a:ext cx="32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EF2417-1736-E537-C8D4-A81270BE353A}"/>
              </a:ext>
            </a:extLst>
          </p:cNvPr>
          <p:cNvCxnSpPr>
            <a:cxnSpLocks/>
          </p:cNvCxnSpPr>
          <p:nvPr/>
        </p:nvCxnSpPr>
        <p:spPr>
          <a:xfrm>
            <a:off x="4061824" y="5391526"/>
            <a:ext cx="311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5192E-8E9F-4C24-8AF8-CF413239AAB2}"/>
              </a:ext>
            </a:extLst>
          </p:cNvPr>
          <p:cNvCxnSpPr>
            <a:cxnSpLocks/>
          </p:cNvCxnSpPr>
          <p:nvPr/>
        </p:nvCxnSpPr>
        <p:spPr>
          <a:xfrm flipH="1">
            <a:off x="2761992" y="5394818"/>
            <a:ext cx="30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ACE021-11E2-3075-4DF9-2C350126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5" y="0"/>
            <a:ext cx="12076386" cy="1325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of full biomass equation (iRSP1140)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72A0EFF-6B85-B032-0982-81F7EEF2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02225-8CF6-0914-E92E-2FA6EF585890}"/>
              </a:ext>
            </a:extLst>
          </p:cNvPr>
          <p:cNvSpPr txBox="1"/>
          <p:nvPr/>
        </p:nvSpPr>
        <p:spPr>
          <a:xfrm>
            <a:off x="115615" y="1055716"/>
            <a:ext cx="12191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48.8795598256 ATP + 0.817579349929507 L-Alanyl-tRNA(Ala) + 0.430368015578729 L-</a:t>
            </a:r>
            <a:r>
              <a:rPr lang="en-US" sz="1600" dirty="0" err="1"/>
              <a:t>Arginyl</a:t>
            </a:r>
            <a:r>
              <a:rPr lang="en-US" sz="1600" dirty="0"/>
              <a:t>-tRNA(</a:t>
            </a:r>
            <a:r>
              <a:rPr lang="en-US" sz="1600" dirty="0" err="1"/>
              <a:t>Arg</a:t>
            </a:r>
            <a:r>
              <a:rPr lang="en-US" sz="1600" dirty="0"/>
              <a:t>) + 0.142057409042004 L-</a:t>
            </a:r>
            <a:r>
              <a:rPr lang="en-US" sz="1600" dirty="0" err="1"/>
              <a:t>Asparaginyl</a:t>
            </a:r>
            <a:r>
              <a:rPr lang="en-US" sz="1600" dirty="0"/>
              <a:t>-tRNA(</a:t>
            </a:r>
            <a:r>
              <a:rPr lang="en-US" sz="1600" dirty="0" err="1"/>
              <a:t>Asn</a:t>
            </a:r>
            <a:r>
              <a:rPr lang="en-US" sz="1600" dirty="0"/>
              <a:t>) + 0.333864881166228 L-Aspartyl-tRNA(Asp) + 0.071328403696196 L-Cysteinyl-tRNA(</a:t>
            </a:r>
            <a:r>
              <a:rPr lang="en-US" sz="1600" dirty="0" err="1"/>
              <a:t>Cys</a:t>
            </a:r>
            <a:r>
              <a:rPr lang="en-US" sz="1600" dirty="0"/>
              <a:t>) + 0.16003935955365 L-Glutamyl-tRNA(Glu) + 0.400398098059319 Glutaminyl-tRNA(Gln) + 0.552645279057922 Glycyl-tRNA(</a:t>
            </a:r>
            <a:r>
              <a:rPr lang="en-US" sz="1600" dirty="0" err="1"/>
              <a:t>Gly</a:t>
            </a:r>
            <a:r>
              <a:rPr lang="en-US" sz="1600" dirty="0"/>
              <a:t>) + 0.136063425538122 L-Histidyl-tRNA(His) + 0.29010880158789 L-</a:t>
            </a:r>
            <a:r>
              <a:rPr lang="en-US" sz="1600" dirty="0" err="1"/>
              <a:t>Isoleucyl</a:t>
            </a:r>
            <a:r>
              <a:rPr lang="en-US" sz="1600" dirty="0"/>
              <a:t>-tRNA(Ile) + 0.550247685656369 L-Leucyl-tRNA(Leu) + 0.16663274140792 L-</a:t>
            </a:r>
            <a:r>
              <a:rPr lang="en-US" sz="1600" dirty="0" err="1"/>
              <a:t>Lysyl</a:t>
            </a:r>
            <a:r>
              <a:rPr lang="en-US" sz="1600" dirty="0"/>
              <a:t>-tRNA(Lys) + 0.158241164502485 L-Methionyl-tRNA(Met) + 0.203795439131989 L-Phenylalanyl-tRNA(</a:t>
            </a:r>
            <a:r>
              <a:rPr lang="en-US" sz="1600" dirty="0" err="1"/>
              <a:t>Phe</a:t>
            </a:r>
            <a:r>
              <a:rPr lang="en-US" sz="1600" dirty="0"/>
              <a:t>) + 0.323675109209629 L-Prolyl-tRNA(Pro) + 0.27332564777702 L-</a:t>
            </a:r>
            <a:r>
              <a:rPr lang="en-US" sz="1600" dirty="0" err="1"/>
              <a:t>Seryl</a:t>
            </a:r>
            <a:r>
              <a:rPr lang="en-US" sz="1600" dirty="0"/>
              <a:t>-tRNA(Ser) + 0.312885938902641 L-Threonyl-tRNA(</a:t>
            </a:r>
            <a:r>
              <a:rPr lang="en-US" sz="1600" dirty="0" err="1"/>
              <a:t>Thr</a:t>
            </a:r>
            <a:r>
              <a:rPr lang="en-US" sz="1600" dirty="0"/>
              <a:t>) + 0.0629368267907612 L-Tryptophanyl-tRNA(</a:t>
            </a:r>
            <a:r>
              <a:rPr lang="en-US" sz="1600" dirty="0" err="1"/>
              <a:t>Trp</a:t>
            </a:r>
            <a:r>
              <a:rPr lang="en-US" sz="1600" dirty="0"/>
              <a:t>) + 0.120479068428029  L-Tyrosyl-tRNA(Tyr) + 0.451946356192704 L-Valyl-tRNA(Val) + 0.093471857028361 GTP + 0.0907387617936135 CTP + 0.0437295237559583 UTP + 0.0185403408113183 </a:t>
            </a:r>
            <a:r>
              <a:rPr lang="en-US" sz="1600" dirty="0" err="1"/>
              <a:t>dATP</a:t>
            </a:r>
            <a:r>
              <a:rPr lang="en-US" sz="1600" dirty="0"/>
              <a:t> + 0.0185642947400151 </a:t>
            </a:r>
            <a:r>
              <a:rPr lang="en-US" sz="1600" dirty="0" err="1"/>
              <a:t>dGTP</a:t>
            </a:r>
            <a:r>
              <a:rPr lang="en-US" sz="1600" dirty="0"/>
              <a:t> + 0.0411528495010915 </a:t>
            </a:r>
            <a:r>
              <a:rPr lang="en-US" sz="1600" dirty="0" err="1"/>
              <a:t>dCTP</a:t>
            </a:r>
            <a:r>
              <a:rPr lang="en-US" sz="1600" dirty="0"/>
              <a:t>  + 0.0414882045028466 dTTP + 0.027400 Peptidoglycan + 0.00834 LPS + 0.077027 Phosphatidylethanolamine + 0.086655 Phosphatidylglycerol + 0.038513 Phosphatidylcholine + 0.002407 Cardiolipin + 0.024071 </a:t>
            </a:r>
            <a:r>
              <a:rPr lang="en-US" sz="1600" dirty="0" err="1"/>
              <a:t>Sulfoquinovosyldiacylglycerol</a:t>
            </a:r>
            <a:r>
              <a:rPr lang="en-US" sz="1600" dirty="0"/>
              <a:t> + 0.0000676933681191807 </a:t>
            </a:r>
            <a:r>
              <a:rPr lang="en-US" sz="1600" dirty="0" err="1"/>
              <a:t>Spheroidenone</a:t>
            </a:r>
            <a:r>
              <a:rPr lang="en-US" sz="1600" dirty="0"/>
              <a:t> + 0.002140 NAD + 0.00005 NADH + 0.000129 NADP + 0.000398 NADPH + 0.000003 Succinyl-CoA + 0.00005 Acetyl-CoA + 0.000059 CoA + 0.00001 FAD + 0.049752 5-Methyltetrahydrofolate + 0.000995 AMP + 0.002990 D-Glucose 1-phosphate + 0.034830 Putrescine + 0.006970 Spermidine + 0.000059 S-Adenosyl-L-methionine + 0.000059 </a:t>
            </a:r>
            <a:r>
              <a:rPr lang="en-US" sz="1600" dirty="0" err="1"/>
              <a:t>Thiamindiphosphate</a:t>
            </a:r>
            <a:r>
              <a:rPr lang="en-US" sz="1600" dirty="0"/>
              <a:t> + 0.000059 </a:t>
            </a:r>
            <a:r>
              <a:rPr lang="en-US" sz="1600" dirty="0" err="1"/>
              <a:t>Pyridoxalphosphate</a:t>
            </a:r>
            <a:r>
              <a:rPr lang="en-US" sz="1600" dirty="0"/>
              <a:t> + 0.000059 </a:t>
            </a:r>
            <a:r>
              <a:rPr lang="en-US" sz="1600" dirty="0" err="1"/>
              <a:t>HemeO</a:t>
            </a:r>
            <a:r>
              <a:rPr lang="en-US" sz="1600" dirty="0"/>
              <a:t> + 0.000059 Riboflavin + 0.000059 di-</a:t>
            </a:r>
            <a:r>
              <a:rPr lang="en-US" sz="1600" dirty="0" err="1"/>
              <a:t>trans,poly</a:t>
            </a:r>
            <a:r>
              <a:rPr lang="en-US" sz="1600" dirty="0"/>
              <a:t>-cis-</a:t>
            </a:r>
            <a:r>
              <a:rPr lang="en-US" sz="1600" dirty="0" err="1"/>
              <a:t>Undecaprenyldiphosphate</a:t>
            </a:r>
            <a:r>
              <a:rPr lang="en-US" sz="1600" dirty="0"/>
              <a:t> + 0.000059 ubiquinol + 0.000059 Glutathione + 0.000059 Biotinyl-5'-AMP =&gt; </a:t>
            </a:r>
            <a:r>
              <a:rPr lang="en-US" sz="1600" dirty="0">
                <a:solidFill>
                  <a:schemeClr val="accent1"/>
                </a:solidFill>
              </a:rPr>
              <a:t>48.8340638966 ADP + 48.8340638966 Orthophosphate + 48.8340638966 H2O + 48.8340638966 H+ + 0.284470 Diphosphate + 0.817579349929507 tRNA(Ala) + 0.430368015578729 tRNA(</a:t>
            </a:r>
            <a:r>
              <a:rPr lang="en-US" sz="1600" dirty="0" err="1">
                <a:solidFill>
                  <a:schemeClr val="accent1"/>
                </a:solidFill>
              </a:rPr>
              <a:t>Arg</a:t>
            </a:r>
            <a:r>
              <a:rPr lang="en-US" sz="1600" dirty="0">
                <a:solidFill>
                  <a:schemeClr val="accent1"/>
                </a:solidFill>
              </a:rPr>
              <a:t>) + 0.142057409042004 tRNA(</a:t>
            </a:r>
            <a:r>
              <a:rPr lang="en-US" sz="1600" dirty="0" err="1">
                <a:solidFill>
                  <a:schemeClr val="accent1"/>
                </a:solidFill>
              </a:rPr>
              <a:t>Asn</a:t>
            </a:r>
            <a:r>
              <a:rPr lang="en-US" sz="1600" dirty="0">
                <a:solidFill>
                  <a:schemeClr val="accent1"/>
                </a:solidFill>
              </a:rPr>
              <a:t>) + 0.333864881166228 tRNA(Asp) + 0.071328403696196 tRNA(</a:t>
            </a:r>
            <a:r>
              <a:rPr lang="en-US" sz="1600" dirty="0" err="1">
                <a:solidFill>
                  <a:schemeClr val="accent1"/>
                </a:solidFill>
              </a:rPr>
              <a:t>Cys</a:t>
            </a:r>
            <a:r>
              <a:rPr lang="en-US" sz="1600" dirty="0">
                <a:solidFill>
                  <a:schemeClr val="accent1"/>
                </a:solidFill>
              </a:rPr>
              <a:t>) + 0.16003935955365 tRNA(Glu) + 0.400398098059319 tRNA(Gln) + 0.552645279057922 tRNA(</a:t>
            </a:r>
            <a:r>
              <a:rPr lang="en-US" sz="1600" dirty="0" err="1">
                <a:solidFill>
                  <a:schemeClr val="accent1"/>
                </a:solidFill>
              </a:rPr>
              <a:t>Gly</a:t>
            </a:r>
            <a:r>
              <a:rPr lang="en-US" sz="1600" dirty="0">
                <a:solidFill>
                  <a:schemeClr val="accent1"/>
                </a:solidFill>
              </a:rPr>
              <a:t>) + 0.136063425538122 tRNA(His) + 0.29010880158789 tRNA(Ile) + 0.550247685656369 tRNA(Leu) + 0.16663274140792 tRNA(Lys) + 0.158241164502485 tRNA(Met) + 0.203795439131989 tRNA(</a:t>
            </a:r>
            <a:r>
              <a:rPr lang="en-US" sz="1600" dirty="0" err="1">
                <a:solidFill>
                  <a:schemeClr val="accent1"/>
                </a:solidFill>
              </a:rPr>
              <a:t>Phe</a:t>
            </a:r>
            <a:r>
              <a:rPr lang="en-US" sz="1600" dirty="0">
                <a:solidFill>
                  <a:schemeClr val="accent1"/>
                </a:solidFill>
              </a:rPr>
              <a:t>) + 0.323675109209629 tRNA(Pro) + 0.27332564777702 tRNA(Ser) + 0.312885938902641 tRNA(</a:t>
            </a:r>
            <a:r>
              <a:rPr lang="en-US" sz="1600" dirty="0" err="1">
                <a:solidFill>
                  <a:schemeClr val="accent1"/>
                </a:solidFill>
              </a:rPr>
              <a:t>Thr</a:t>
            </a:r>
            <a:r>
              <a:rPr lang="en-US" sz="1600" dirty="0">
                <a:solidFill>
                  <a:schemeClr val="accent1"/>
                </a:solidFill>
              </a:rPr>
              <a:t>) + 0.0629368267907612 tRNA(</a:t>
            </a:r>
            <a:r>
              <a:rPr lang="en-US" sz="1600" dirty="0" err="1">
                <a:solidFill>
                  <a:schemeClr val="accent1"/>
                </a:solidFill>
              </a:rPr>
              <a:t>Trp</a:t>
            </a:r>
            <a:r>
              <a:rPr lang="en-US" sz="1600" dirty="0">
                <a:solidFill>
                  <a:schemeClr val="accent1"/>
                </a:solidFill>
              </a:rPr>
              <a:t>) + 0.120479068428029  tRNA(Tyr) + 0.451946356192704 tRNA(Val) + Biomass</a:t>
            </a:r>
          </a:p>
        </p:txBody>
      </p:sp>
    </p:spTree>
    <p:extLst>
      <p:ext uri="{BB962C8B-B14F-4D97-AF65-F5344CB8AC3E}">
        <p14:creationId xmlns:p14="http://schemas.microsoft.com/office/powerpoint/2010/main" val="2625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49697" y="336560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Introduction to the 3 guild AD mode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E4C1E8-3E8B-DA53-00E0-2845AD0C7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3400" y="1286532"/>
            <a:ext cx="6045199" cy="50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49697" y="336560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The objective function: maximize biomass production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456996A-2348-7055-4359-61BF83CF8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0" y="2365659"/>
            <a:ext cx="10563516" cy="1614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90935-530F-6236-7DEC-FC64B34E56C3}"/>
              </a:ext>
            </a:extLst>
          </p:cNvPr>
          <p:cNvSpPr txBox="1"/>
          <p:nvPr/>
        </p:nvSpPr>
        <p:spPr>
          <a:xfrm>
            <a:off x="3638454" y="1842439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 simplified biomass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E6551-9731-7FCE-BC7E-27D61F65CBF6}"/>
                  </a:ext>
                </a:extLst>
              </p:cNvPr>
              <p:cNvSpPr txBox="1"/>
              <p:nvPr/>
            </p:nvSpPr>
            <p:spPr>
              <a:xfrm>
                <a:off x="3958757" y="4327782"/>
                <a:ext cx="3131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DCW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E6551-9731-7FCE-BC7E-27D61F65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757" y="4327782"/>
                <a:ext cx="3131562" cy="276999"/>
              </a:xfrm>
              <a:prstGeom prst="rect">
                <a:avLst/>
              </a:prstGeom>
              <a:blipFill>
                <a:blip r:embed="rId4"/>
                <a:stretch>
                  <a:fillRect l="-1210" t="-86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CEE86-A633-BE3D-FB8E-7513CC3A4B98}"/>
                  </a:ext>
                </a:extLst>
              </p:cNvPr>
              <p:cNvSpPr txBox="1"/>
              <p:nvPr/>
            </p:nvSpPr>
            <p:spPr>
              <a:xfrm>
                <a:off x="2671648" y="4741545"/>
                <a:ext cx="6096000" cy="666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𝑚𝑚𝑜𝑙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𝐷𝐶𝑊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CEE86-A633-BE3D-FB8E-7513CC3A4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48" y="4741545"/>
                <a:ext cx="6096000" cy="666849"/>
              </a:xfrm>
              <a:prstGeom prst="rect">
                <a:avLst/>
              </a:prstGeom>
              <a:blipFill>
                <a:blip r:embed="rId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11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49697" y="336560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Compartmentalization of reactions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8997-E428-3A0A-53BB-F35298F11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832" y="1310640"/>
            <a:ext cx="702775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810914-9854-DD34-B2C2-307EBEF5C432}"/>
              </a:ext>
            </a:extLst>
          </p:cNvPr>
          <p:cNvSpPr/>
          <p:nvPr/>
        </p:nvSpPr>
        <p:spPr>
          <a:xfrm>
            <a:off x="-3426" y="856"/>
            <a:ext cx="4631932" cy="6857998"/>
          </a:xfrm>
          <a:prstGeom prst="rect">
            <a:avLst/>
          </a:prstGeom>
          <a:solidFill>
            <a:srgbClr val="82B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72870-CBA8-32FB-34FE-B39CF8EC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66" y="388706"/>
            <a:ext cx="3932237" cy="253009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latin typeface="Calibri"/>
                <a:ea typeface="+mj-lt"/>
                <a:cs typeface="+mj-lt"/>
              </a:rPr>
              <a:t>Hands-on modeling after lunch!</a:t>
            </a:r>
          </a:p>
          <a:p>
            <a:endParaRPr lang="en-US" sz="2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89EF-BC49-9F75-EF6F-2699CBF7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88706"/>
            <a:ext cx="6172200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 3-guild model:</a:t>
            </a:r>
          </a:p>
          <a:p>
            <a:r>
              <a:rPr lang="en-US" dirty="0"/>
              <a:t>7 compartments</a:t>
            </a:r>
          </a:p>
          <a:p>
            <a:r>
              <a:rPr lang="en-US" dirty="0"/>
              <a:t>197 reactions</a:t>
            </a:r>
          </a:p>
          <a:p>
            <a:r>
              <a:rPr lang="en-US" dirty="0"/>
              <a:t>205 metabolites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6FE48F-8E4E-B4E1-ACC4-1798DC41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24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C06E361-6100-D5A1-1718-31D05BD36DC1}"/>
              </a:ext>
            </a:extLst>
          </p:cNvPr>
          <p:cNvSpPr txBox="1">
            <a:spLocks/>
          </p:cNvSpPr>
          <p:nvPr/>
        </p:nvSpPr>
        <p:spPr>
          <a:xfrm>
            <a:off x="1320698" y="5910674"/>
            <a:ext cx="2040005" cy="722983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Questions?</a:t>
            </a:r>
            <a:endParaRPr lang="en-US" sz="20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40DDF24-ED37-78E1-8854-0B2E8BD0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511" y="6360614"/>
            <a:ext cx="596385" cy="476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7CBA7-8923-8EA4-2877-831167CEA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878785"/>
            <a:ext cx="4567408" cy="38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0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76C5C-EBFD-D148-C16E-412CD4F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327B86-0E3F-2CF8-56E3-7E007C0470A2}"/>
              </a:ext>
            </a:extLst>
          </p:cNvPr>
          <p:cNvSpPr txBox="1">
            <a:spLocks/>
          </p:cNvSpPr>
          <p:nvPr/>
        </p:nvSpPr>
        <p:spPr>
          <a:xfrm>
            <a:off x="832866" y="406485"/>
            <a:ext cx="10502152" cy="1126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What can metabolic modeling do?</a:t>
            </a:r>
            <a:endParaRPr lang="en-US" sz="3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86B116-1553-186E-C159-A0007DAC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9" y="1984375"/>
            <a:ext cx="9669516" cy="487362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Metabolic models can…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…directly model the yield (e.g., Y</a:t>
            </a:r>
            <a:r>
              <a:rPr lang="en-US" baseline="-25000" dirty="0"/>
              <a:t>OHO</a:t>
            </a:r>
            <a:r>
              <a:rPr lang="en-US" dirty="0"/>
              <a:t>) 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…account for changes in metabolism under different conditions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…be built based on DNA of organisms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…account for multiple rate limiting metabolic steps 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…incorporate reaction-level thermodynamic (and other)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76C5C-EBFD-D148-C16E-412CD4F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327B86-0E3F-2CF8-56E3-7E007C0470A2}"/>
              </a:ext>
            </a:extLst>
          </p:cNvPr>
          <p:cNvSpPr txBox="1">
            <a:spLocks/>
          </p:cNvSpPr>
          <p:nvPr/>
        </p:nvSpPr>
        <p:spPr>
          <a:xfrm>
            <a:off x="832866" y="406485"/>
            <a:ext cx="10502152" cy="1126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What are the limitations?</a:t>
            </a:r>
            <a:endParaRPr lang="en-US" sz="3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86B116-1553-186E-C159-A0007DAC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9" y="1984375"/>
            <a:ext cx="9669516" cy="487362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Metabolic models cannot…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…accurately estimate growth without understanding </a:t>
            </a:r>
            <a:r>
              <a:rPr lang="en-US" i="1" dirty="0"/>
              <a:t>maintenance energy </a:t>
            </a:r>
            <a:r>
              <a:rPr lang="en-US" dirty="0"/>
              <a:t>requirements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 accurately estimate rates without enzyme-level kinetic information 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… be built based on DNA of organisms without significant </a:t>
            </a:r>
            <a:r>
              <a:rPr lang="en-US" i="1" dirty="0"/>
              <a:t>manual curation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en-US" dirty="0"/>
              <a:t>… predict decay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76C5C-EBFD-D148-C16E-412CD4F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327B86-0E3F-2CF8-56E3-7E007C0470A2}"/>
              </a:ext>
            </a:extLst>
          </p:cNvPr>
          <p:cNvSpPr txBox="1">
            <a:spLocks/>
          </p:cNvSpPr>
          <p:nvPr/>
        </p:nvSpPr>
        <p:spPr>
          <a:xfrm>
            <a:off x="832866" y="406485"/>
            <a:ext cx="10502152" cy="1126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How to model a metabolic network with constraint-based approaches</a:t>
            </a:r>
            <a:endParaRPr lang="en-US" sz="3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6593E-B46A-B6F9-986B-AEDBAD5E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66" y="2105523"/>
            <a:ext cx="10143668" cy="343553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Reconstruct the metabolic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a list of metabolites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a list of reactions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a stoichiometric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objective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Solve the model</a:t>
            </a:r>
          </a:p>
        </p:txBody>
      </p:sp>
    </p:spTree>
    <p:extLst>
      <p:ext uri="{BB962C8B-B14F-4D97-AF65-F5344CB8AC3E}">
        <p14:creationId xmlns:p14="http://schemas.microsoft.com/office/powerpoint/2010/main" val="16869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8" y="689891"/>
            <a:ext cx="4592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Reconstruct the metabolic network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EB9DCA-638E-9F43-8710-B823E94A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095125"/>
            <a:ext cx="5608830" cy="4557173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D002D51B-9DD5-6428-E978-A26CBA89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1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2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Make a list of metabolites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6AA74FF-1F2E-D94D-88AB-66DD05D5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96" y="379900"/>
            <a:ext cx="1130848" cy="5739589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8FBADF8-BFD2-9FC0-822E-0F8B6054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5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Make a list of reactions</a:t>
            </a:r>
          </a:p>
        </p:txBody>
      </p:sp>
      <p:pic>
        <p:nvPicPr>
          <p:cNvPr id="5" name="Picture 4" descr="Chart, table&#10;&#10;Description automatically generated">
            <a:extLst>
              <a:ext uri="{FF2B5EF4-FFF2-40B4-BE49-F238E27FC236}">
                <a16:creationId xmlns:a16="http://schemas.microsoft.com/office/drawing/2014/main" id="{CB0C629E-6506-2341-92BB-AF6B3FCE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60" y="672500"/>
            <a:ext cx="5287827" cy="5402424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B03C6786-786D-8D9D-1995-4B0D4364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8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617-E963-074E-91C2-DA2A1DD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369" y="1907496"/>
            <a:ext cx="3686609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4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Make a stoichiometric matrix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7C8AADC1-3F67-6E4A-95CA-A3016FCF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2" y="664308"/>
            <a:ext cx="6962349" cy="47169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670D5-C4A2-E556-28CE-D967E320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9637A9-119A-49DA-BD12-AAC58B377D80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2268</TotalTime>
  <Words>911</Words>
  <Application>Microsoft Macintosh PowerPoint</Application>
  <PresentationFormat>Widescreen</PresentationFormat>
  <Paragraphs>106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2.1 An Introduction to Metabolic Modeling</vt:lpstr>
      <vt:lpstr>PowerPoint Presentation</vt:lpstr>
      <vt:lpstr>PowerPoint Presentation</vt:lpstr>
      <vt:lpstr>PowerPoint Presentation</vt:lpstr>
      <vt:lpstr>PowerPoint Presentation</vt:lpstr>
      <vt:lpstr>1. Reconstruct the metabolic network</vt:lpstr>
      <vt:lpstr>2. Make a list of metabolites</vt:lpstr>
      <vt:lpstr>3. Make a list of reactions</vt:lpstr>
      <vt:lpstr>4. Make a stoichiometric matrix</vt:lpstr>
      <vt:lpstr>5. Set constraints</vt:lpstr>
      <vt:lpstr>5. Set constraints</vt:lpstr>
      <vt:lpstr>6. Set the objective function</vt:lpstr>
      <vt:lpstr>6. Set the objective function</vt:lpstr>
      <vt:lpstr>7. Solve the model</vt:lpstr>
      <vt:lpstr>Flux Balance Analysis (FBA)</vt:lpstr>
      <vt:lpstr>Checking the solution </vt:lpstr>
      <vt:lpstr>Parsimonious Flux Balance Analysis (pFBA)</vt:lpstr>
      <vt:lpstr>PowerPoint Presentation</vt:lpstr>
      <vt:lpstr>Genome Scale Models</vt:lpstr>
      <vt:lpstr>Example of full biomass equation (iRSP1140)</vt:lpstr>
      <vt:lpstr>PowerPoint Presentation</vt:lpstr>
      <vt:lpstr>PowerPoint Presentation</vt:lpstr>
      <vt:lpstr>PowerPoint Presentation</vt:lpstr>
      <vt:lpstr>Hands-on modeling after lunch!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Scarborough</cp:lastModifiedBy>
  <cp:revision>197</cp:revision>
  <dcterms:created xsi:type="dcterms:W3CDTF">2022-05-11T02:36:23Z</dcterms:created>
  <dcterms:modified xsi:type="dcterms:W3CDTF">2022-06-18T02:31:33Z</dcterms:modified>
</cp:coreProperties>
</file>