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876"/>
    <a:srgbClr val="309639"/>
    <a:srgbClr val="2D6B03"/>
    <a:srgbClr val="2BA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5" d="100"/>
          <a:sy n="125" d="100"/>
        </p:scale>
        <p:origin x="5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962FB-67BE-412E-82E1-512B1EB0C162}" type="datetimeFigureOut">
              <a:t>6/15/22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84BE6-6283-4C38-9C0E-E89E57B968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84BE6-6283-4C38-9C0E-E89E57B96838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title: This study determined how FeCl3 dosing to secondary sludge impacted biogas production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84BE6-6283-4C38-9C0E-E89E57B96838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9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0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8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6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9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9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8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4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5D6E75-C2E8-659B-52F9-450DC5F88055}"/>
              </a:ext>
            </a:extLst>
          </p:cNvPr>
          <p:cNvSpPr/>
          <p:nvPr/>
        </p:nvSpPr>
        <p:spPr>
          <a:xfrm>
            <a:off x="987" y="6267778"/>
            <a:ext cx="12191998" cy="5846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15854-E940-C73F-3EE5-A59172CC4631}"/>
              </a:ext>
            </a:extLst>
          </p:cNvPr>
          <p:cNvSpPr/>
          <p:nvPr/>
        </p:nvSpPr>
        <p:spPr>
          <a:xfrm>
            <a:off x="2628" y="6361384"/>
            <a:ext cx="12192000" cy="492675"/>
          </a:xfrm>
          <a:prstGeom prst="rect">
            <a:avLst/>
          </a:prstGeom>
          <a:solidFill>
            <a:srgbClr val="82B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22" y="2009578"/>
            <a:ext cx="10063086" cy="91469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Calibri Light"/>
              </a:rPr>
              <a:t>2.3 Hands-on Metabolic Modeling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206" y="2984173"/>
            <a:ext cx="10051832" cy="518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/>
              <a:t>Expanding the Horizon for Anaerobic Digestion Modeling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F302B2-C41C-F653-2003-330A0FBF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583" y="6395096"/>
            <a:ext cx="6865749" cy="42970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17th World Congress on Anaerobic Digestion​; Michigan, USA</a:t>
            </a:r>
            <a:endParaRPr lang="en-US" sz="200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1B2E55-F4AD-F2B6-965F-09EA6410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chemeClr val="bg1"/>
                </a:solidFill>
              </a:rPr>
              <a:t>1</a:t>
            </a:fld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7AA17-7426-81F1-F1F7-8F10BF36E5D8}"/>
              </a:ext>
            </a:extLst>
          </p:cNvPr>
          <p:cNvSpPr txBox="1"/>
          <p:nvPr/>
        </p:nvSpPr>
        <p:spPr>
          <a:xfrm>
            <a:off x="3531476" y="4409090"/>
            <a:ext cx="54443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Matthew Scarborough, PE, </a:t>
            </a:r>
            <a:r>
              <a:rPr lang="en-US" sz="2400" dirty="0" err="1"/>
              <a:t>Ph.D</a:t>
            </a:r>
            <a:endParaRPr lang="en-US" sz="24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DB779B7-0C08-1265-C78F-52754DB985C1}"/>
              </a:ext>
            </a:extLst>
          </p:cNvPr>
          <p:cNvSpPr>
            <a:spLocks noGrp="1"/>
          </p:cNvSpPr>
          <p:nvPr/>
        </p:nvSpPr>
        <p:spPr>
          <a:xfrm>
            <a:off x="2885089" y="5139386"/>
            <a:ext cx="6737131" cy="859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cs typeface="Arial"/>
              </a:rPr>
              <a:t>Department of Civil and Environmental Engineering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cs typeface="Arial"/>
              </a:rPr>
              <a:t>University of Vermont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cs typeface="Arial"/>
              </a:rPr>
              <a:t>June 19, 2022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57B986C-F4A8-A57E-1D99-672A075EF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" y="6365984"/>
            <a:ext cx="738682" cy="484790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38998BC-A77B-5298-9541-B3EE451F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702" y="6377738"/>
            <a:ext cx="596385" cy="4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27CC-AB54-5AA1-EB10-8078F7C1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C36D77-C5F5-AD0E-5566-5F61DE2F0B23}"/>
              </a:ext>
            </a:extLst>
          </p:cNvPr>
          <p:cNvSpPr txBox="1">
            <a:spLocks/>
          </p:cNvSpPr>
          <p:nvPr/>
        </p:nvSpPr>
        <p:spPr>
          <a:xfrm>
            <a:off x="550623" y="572824"/>
            <a:ext cx="10804103" cy="713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This presentation will give you hands-on experience using a metabolic model</a:t>
            </a:r>
            <a:endParaRPr lang="en-US" sz="36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65903C4-C99F-3896-811D-2F28E3708077}"/>
              </a:ext>
            </a:extLst>
          </p:cNvPr>
          <p:cNvSpPr>
            <a:spLocks noGrp="1"/>
          </p:cNvSpPr>
          <p:nvPr/>
        </p:nvSpPr>
        <p:spPr>
          <a:xfrm>
            <a:off x="4944862" y="1595697"/>
            <a:ext cx="5281703" cy="1225296"/>
          </a:xfrm>
          <a:prstGeom prst="rect">
            <a:avLst/>
          </a:prstGeom>
          <a:solidFill>
            <a:schemeClr val="bg1"/>
          </a:solidFill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cs typeface="Arial"/>
              </a:rPr>
              <a:t>How much methane is predicted to be produced per mol of glucose consumed?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97BAD1E-6749-DA3B-C3C3-B4480D197A71}"/>
              </a:ext>
            </a:extLst>
          </p:cNvPr>
          <p:cNvSpPr>
            <a:spLocks noGrp="1"/>
          </p:cNvSpPr>
          <p:nvPr/>
        </p:nvSpPr>
        <p:spPr>
          <a:xfrm>
            <a:off x="4944862" y="3043357"/>
            <a:ext cx="5281703" cy="1225296"/>
          </a:xfrm>
          <a:prstGeom prst="rect">
            <a:avLst/>
          </a:prstGeom>
          <a:solidFill>
            <a:schemeClr val="bg1"/>
          </a:solidFill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cs typeface="Arial"/>
              </a:rPr>
              <a:t>How does predicted methane production compare for AMAs vs HMAs?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9BB5C895-BB38-B82A-1BB9-6B148C80DD1A}"/>
              </a:ext>
            </a:extLst>
          </p:cNvPr>
          <p:cNvSpPr>
            <a:spLocks noGrp="1"/>
          </p:cNvSpPr>
          <p:nvPr/>
        </p:nvSpPr>
        <p:spPr>
          <a:xfrm>
            <a:off x="4944860" y="4495231"/>
            <a:ext cx="5281703" cy="1225296"/>
          </a:xfrm>
          <a:prstGeom prst="rect">
            <a:avLst/>
          </a:prstGeom>
          <a:solidFill>
            <a:schemeClr val="bg1"/>
          </a:solidFill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cs typeface="Arial"/>
              </a:rPr>
              <a:t>How do key enzymes in GFOs impact methane production?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E6A1D6C0-0051-559D-B66C-74C4136ACCA0}"/>
              </a:ext>
            </a:extLst>
          </p:cNvPr>
          <p:cNvSpPr>
            <a:spLocks noGrp="1"/>
          </p:cNvSpPr>
          <p:nvPr/>
        </p:nvSpPr>
        <p:spPr>
          <a:xfrm>
            <a:off x="2503502" y="1602266"/>
            <a:ext cx="2182830" cy="1225296"/>
          </a:xfrm>
          <a:prstGeom prst="rect">
            <a:avLst/>
          </a:prstGeom>
          <a:solidFill>
            <a:schemeClr val="bg1"/>
          </a:solidFill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5A320C1C-24C1-3539-1892-F5A97000CD27}"/>
              </a:ext>
            </a:extLst>
          </p:cNvPr>
          <p:cNvSpPr>
            <a:spLocks noGrp="1"/>
          </p:cNvSpPr>
          <p:nvPr/>
        </p:nvSpPr>
        <p:spPr>
          <a:xfrm>
            <a:off x="2503502" y="3055346"/>
            <a:ext cx="2182829" cy="1225296"/>
          </a:xfrm>
          <a:prstGeom prst="rect">
            <a:avLst/>
          </a:prstGeom>
          <a:noFill/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50312DC0-B379-D8D1-AFF2-EB3A9B8EC26A}"/>
              </a:ext>
            </a:extLst>
          </p:cNvPr>
          <p:cNvSpPr>
            <a:spLocks noGrp="1"/>
          </p:cNvSpPr>
          <p:nvPr/>
        </p:nvSpPr>
        <p:spPr>
          <a:xfrm>
            <a:off x="2503502" y="4492610"/>
            <a:ext cx="2182829" cy="1225296"/>
          </a:xfrm>
          <a:prstGeom prst="rect">
            <a:avLst/>
          </a:prstGeom>
          <a:solidFill>
            <a:schemeClr val="bg1"/>
          </a:solidFill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5B851-8C0B-011F-8AF3-9306F33AF4F7}"/>
              </a:ext>
            </a:extLst>
          </p:cNvPr>
          <p:cNvSpPr txBox="1"/>
          <p:nvPr/>
        </p:nvSpPr>
        <p:spPr>
          <a:xfrm>
            <a:off x="3385564" y="197986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9BC64D-EAE1-E9B6-99C9-A6281B69C680}"/>
              </a:ext>
            </a:extLst>
          </p:cNvPr>
          <p:cNvSpPr txBox="1"/>
          <p:nvPr/>
        </p:nvSpPr>
        <p:spPr>
          <a:xfrm>
            <a:off x="3385564" y="33448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162E44-35CD-4F9E-B600-93D5A7AC6C6C}"/>
              </a:ext>
            </a:extLst>
          </p:cNvPr>
          <p:cNvSpPr txBox="1"/>
          <p:nvPr/>
        </p:nvSpPr>
        <p:spPr>
          <a:xfrm>
            <a:off x="3385564" y="47820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7381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27CC-AB54-5AA1-EB10-8078F7C1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C36D77-C5F5-AD0E-5566-5F61DE2F0B23}"/>
              </a:ext>
            </a:extLst>
          </p:cNvPr>
          <p:cNvSpPr txBox="1">
            <a:spLocks/>
          </p:cNvSpPr>
          <p:nvPr/>
        </p:nvSpPr>
        <p:spPr>
          <a:xfrm>
            <a:off x="550623" y="572824"/>
            <a:ext cx="10804103" cy="713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Energy conservation mechanisms in GFOs</a:t>
            </a:r>
            <a:endParaRPr lang="en-US" sz="36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3A024-4C72-161D-CE25-0545E4BB2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82" y="1396668"/>
            <a:ext cx="9261525" cy="27520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F4AFFF-CEDB-57B7-D253-ACA280247F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1"/>
          <a:stretch/>
        </p:blipFill>
        <p:spPr>
          <a:xfrm>
            <a:off x="8023171" y="3995253"/>
            <a:ext cx="2464736" cy="2643895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7BEED7F-0336-64CA-F565-C27B4395EFAC}"/>
              </a:ext>
            </a:extLst>
          </p:cNvPr>
          <p:cNvSpPr>
            <a:spLocks noGrp="1"/>
          </p:cNvSpPr>
          <p:nvPr/>
        </p:nvSpPr>
        <p:spPr>
          <a:xfrm>
            <a:off x="2576326" y="5382683"/>
            <a:ext cx="5281703" cy="1225296"/>
          </a:xfrm>
          <a:prstGeom prst="rect">
            <a:avLst/>
          </a:prstGeom>
          <a:solidFill>
            <a:schemeClr val="bg1"/>
          </a:solidFill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cs typeface="Arial"/>
              </a:rPr>
              <a:t>How do key enzymes in GFOs impact methane production?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9BD2AA4-1C62-F95C-DE10-087016A1884D}"/>
              </a:ext>
            </a:extLst>
          </p:cNvPr>
          <p:cNvSpPr>
            <a:spLocks noGrp="1"/>
          </p:cNvSpPr>
          <p:nvPr/>
        </p:nvSpPr>
        <p:spPr>
          <a:xfrm>
            <a:off x="134968" y="5380062"/>
            <a:ext cx="2182829" cy="1225296"/>
          </a:xfrm>
          <a:prstGeom prst="rect">
            <a:avLst/>
          </a:prstGeom>
          <a:solidFill>
            <a:schemeClr val="bg1"/>
          </a:solidFill>
          <a:ln w="25400">
            <a:solidFill>
              <a:srgbClr val="2D6B03"/>
            </a:solidFill>
          </a:ln>
        </p:spPr>
        <p:txBody>
          <a:bodyPr vert="horz" lIns="438912" tIns="45720" rIns="438912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6417B4-7B95-13B9-A01F-F726A5FC1E02}"/>
              </a:ext>
            </a:extLst>
          </p:cNvPr>
          <p:cNvSpPr txBox="1"/>
          <p:nvPr/>
        </p:nvSpPr>
        <p:spPr>
          <a:xfrm>
            <a:off x="1017030" y="56695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21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2800</TotalTime>
  <Words>128</Words>
  <Application>Microsoft Macintosh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2.3 Hands-on Metabolic Modeling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Scarborough</cp:lastModifiedBy>
  <cp:revision>204</cp:revision>
  <dcterms:created xsi:type="dcterms:W3CDTF">2022-05-11T02:36:23Z</dcterms:created>
  <dcterms:modified xsi:type="dcterms:W3CDTF">2022-06-17T18:40:30Z</dcterms:modified>
</cp:coreProperties>
</file>