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Aileron Bold" panose="020B0604020202020204" charset="0"/>
      <p:regular r:id="rId16"/>
    </p:embeddedFont>
    <p:embeddedFont>
      <p:font typeface="Aileron Ultra-Bold" panose="020B0604020202020204" charset="0"/>
      <p:regular r:id="rId17"/>
    </p:embeddedFont>
    <p:embeddedFont>
      <p:font typeface="Telegraf" panose="020B0604020202020204" charset="0"/>
      <p:regular r:id="rId18"/>
    </p:embeddedFont>
    <p:embeddedFont>
      <p:font typeface="Telegraf Bold" panose="020B0604020202020204" charset="0"/>
      <p:regular r:id="rId19"/>
    </p:embeddedFont>
    <p:embeddedFont>
      <p:font typeface="Telegraf Heavy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572" y="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FE9A2-AB93-47E2-BE06-7C4D511D1157}" type="datetimeFigureOut">
              <a:rPr lang="es-PE" smtClean="0"/>
              <a:t>11/08/2025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4BE78-0181-48C9-A654-2673D7431C9E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1946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4BE78-0181-48C9-A654-2673D7431C9E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8274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sv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svg"/><Relationship Id="rId7" Type="http://schemas.openxmlformats.org/officeDocument/2006/relationships/image" Target="../media/image3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2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sv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05495" y="1315441"/>
            <a:ext cx="9009410" cy="2654768"/>
            <a:chOff x="0" y="0"/>
            <a:chExt cx="3286657" cy="9684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86657" cy="968466"/>
            </a:xfrm>
            <a:custGeom>
              <a:avLst/>
              <a:gdLst/>
              <a:ahLst/>
              <a:cxnLst/>
              <a:rect l="l" t="t" r="r" b="b"/>
              <a:pathLst>
                <a:path w="3286657" h="968466">
                  <a:moveTo>
                    <a:pt x="0" y="0"/>
                  </a:moveTo>
                  <a:lnTo>
                    <a:pt x="3286657" y="0"/>
                  </a:lnTo>
                  <a:lnTo>
                    <a:pt x="3286657" y="968466"/>
                  </a:lnTo>
                  <a:lnTo>
                    <a:pt x="0" y="9684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4" name="Freeform 4"/>
          <p:cNvSpPr/>
          <p:nvPr/>
        </p:nvSpPr>
        <p:spPr>
          <a:xfrm flipH="1">
            <a:off x="-2156129" y="8872350"/>
            <a:ext cx="6662470" cy="1611106"/>
          </a:xfrm>
          <a:custGeom>
            <a:avLst/>
            <a:gdLst/>
            <a:ahLst/>
            <a:cxnLst/>
            <a:rect l="l" t="t" r="r" b="b"/>
            <a:pathLst>
              <a:path w="6662470" h="1611106">
                <a:moveTo>
                  <a:pt x="6662470" y="0"/>
                </a:moveTo>
                <a:lnTo>
                  <a:pt x="0" y="0"/>
                </a:lnTo>
                <a:lnTo>
                  <a:pt x="0" y="1611107"/>
                </a:lnTo>
                <a:lnTo>
                  <a:pt x="6662470" y="1611107"/>
                </a:lnTo>
                <a:lnTo>
                  <a:pt x="666247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5" name="Freeform 5"/>
          <p:cNvSpPr/>
          <p:nvPr/>
        </p:nvSpPr>
        <p:spPr>
          <a:xfrm flipH="1">
            <a:off x="14791434" y="-196457"/>
            <a:ext cx="5652695" cy="1366924"/>
          </a:xfrm>
          <a:custGeom>
            <a:avLst/>
            <a:gdLst/>
            <a:ahLst/>
            <a:cxnLst/>
            <a:rect l="l" t="t" r="r" b="b"/>
            <a:pathLst>
              <a:path w="5652695" h="1366924">
                <a:moveTo>
                  <a:pt x="5652695" y="0"/>
                </a:moveTo>
                <a:lnTo>
                  <a:pt x="0" y="0"/>
                </a:lnTo>
                <a:lnTo>
                  <a:pt x="0" y="1366925"/>
                </a:lnTo>
                <a:lnTo>
                  <a:pt x="5652695" y="1366925"/>
                </a:lnTo>
                <a:lnTo>
                  <a:pt x="565269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grpSp>
        <p:nvGrpSpPr>
          <p:cNvPr id="6" name="Group 6"/>
          <p:cNvGrpSpPr/>
          <p:nvPr/>
        </p:nvGrpSpPr>
        <p:grpSpPr>
          <a:xfrm>
            <a:off x="10261150" y="1315441"/>
            <a:ext cx="7087021" cy="7701883"/>
            <a:chOff x="0" y="0"/>
            <a:chExt cx="2585364" cy="280966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585364" cy="2809668"/>
            </a:xfrm>
            <a:custGeom>
              <a:avLst/>
              <a:gdLst/>
              <a:ahLst/>
              <a:cxnLst/>
              <a:rect l="l" t="t" r="r" b="b"/>
              <a:pathLst>
                <a:path w="2585364" h="2809668">
                  <a:moveTo>
                    <a:pt x="0" y="0"/>
                  </a:moveTo>
                  <a:lnTo>
                    <a:pt x="2585364" y="0"/>
                  </a:lnTo>
                  <a:lnTo>
                    <a:pt x="2585364" y="2809668"/>
                  </a:lnTo>
                  <a:lnTo>
                    <a:pt x="0" y="28096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8" name="Freeform 8"/>
          <p:cNvSpPr/>
          <p:nvPr/>
        </p:nvSpPr>
        <p:spPr>
          <a:xfrm>
            <a:off x="10692016" y="4401714"/>
            <a:ext cx="6225288" cy="3893634"/>
          </a:xfrm>
          <a:custGeom>
            <a:avLst/>
            <a:gdLst/>
            <a:ahLst/>
            <a:cxnLst/>
            <a:rect l="l" t="t" r="r" b="b"/>
            <a:pathLst>
              <a:path w="6225288" h="3893634">
                <a:moveTo>
                  <a:pt x="0" y="0"/>
                </a:moveTo>
                <a:lnTo>
                  <a:pt x="6225288" y="0"/>
                </a:lnTo>
                <a:lnTo>
                  <a:pt x="6225288" y="3893634"/>
                </a:lnTo>
                <a:lnTo>
                  <a:pt x="0" y="38936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9" name="Freeform 9"/>
          <p:cNvSpPr/>
          <p:nvPr/>
        </p:nvSpPr>
        <p:spPr>
          <a:xfrm>
            <a:off x="16100246" y="3001723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10" name="Freeform 10"/>
          <p:cNvSpPr/>
          <p:nvPr/>
        </p:nvSpPr>
        <p:spPr>
          <a:xfrm rot="-203414">
            <a:off x="11173930" y="3499519"/>
            <a:ext cx="321948" cy="461574"/>
          </a:xfrm>
          <a:custGeom>
            <a:avLst/>
            <a:gdLst/>
            <a:ahLst/>
            <a:cxnLst/>
            <a:rect l="l" t="t" r="r" b="b"/>
            <a:pathLst>
              <a:path w="321948" h="461574">
                <a:moveTo>
                  <a:pt x="0" y="0"/>
                </a:moveTo>
                <a:lnTo>
                  <a:pt x="321948" y="0"/>
                </a:lnTo>
                <a:lnTo>
                  <a:pt x="321948" y="461574"/>
                </a:lnTo>
                <a:lnTo>
                  <a:pt x="0" y="4615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>
          <a:xfrm>
            <a:off x="12690344" y="1991652"/>
            <a:ext cx="2228632" cy="1815322"/>
          </a:xfrm>
          <a:custGeom>
            <a:avLst/>
            <a:gdLst/>
            <a:ahLst/>
            <a:cxnLst/>
            <a:rect l="l" t="t" r="r" b="b"/>
            <a:pathLst>
              <a:path w="2228632" h="1815322">
                <a:moveTo>
                  <a:pt x="0" y="0"/>
                </a:moveTo>
                <a:lnTo>
                  <a:pt x="2228632" y="0"/>
                </a:lnTo>
                <a:lnTo>
                  <a:pt x="2228632" y="1815322"/>
                </a:lnTo>
                <a:lnTo>
                  <a:pt x="0" y="18153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12" name="TextBox 12"/>
          <p:cNvSpPr txBox="1"/>
          <p:nvPr/>
        </p:nvSpPr>
        <p:spPr>
          <a:xfrm>
            <a:off x="905495" y="2073880"/>
            <a:ext cx="9355654" cy="4511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600"/>
              </a:lnSpc>
              <a:spcBef>
                <a:spcPct val="0"/>
              </a:spcBef>
            </a:pPr>
            <a:r>
              <a:rPr lang="en-US" sz="8600" b="1" u="none" strike="noStrike" spc="103">
                <a:solidFill>
                  <a:srgbClr val="024BB0"/>
                </a:solidFill>
                <a:latin typeface="Telegraf Bold"/>
                <a:ea typeface="Telegraf Bold"/>
                <a:cs typeface="Telegraf Bold"/>
                <a:sym typeface="Telegraf Bold"/>
              </a:rPr>
              <a:t>Alcohol by Volumen (ABV) </a:t>
            </a:r>
          </a:p>
          <a:p>
            <a:pPr marL="0" lvl="0" indent="0" algn="l">
              <a:lnSpc>
                <a:spcPts val="8600"/>
              </a:lnSpc>
              <a:spcBef>
                <a:spcPct val="0"/>
              </a:spcBef>
            </a:pPr>
            <a:endParaRPr lang="en-US" sz="8600" b="1" u="none" strike="noStrike" spc="103">
              <a:solidFill>
                <a:srgbClr val="024BB0"/>
              </a:solidFill>
              <a:latin typeface="Telegraf Bold"/>
              <a:ea typeface="Telegraf Bold"/>
              <a:cs typeface="Telegraf Bold"/>
              <a:sym typeface="Telegraf Bold"/>
            </a:endParaRPr>
          </a:p>
          <a:p>
            <a:pPr marL="0" lvl="0" indent="0" algn="l">
              <a:lnSpc>
                <a:spcPts val="8600"/>
              </a:lnSpc>
              <a:spcBef>
                <a:spcPct val="0"/>
              </a:spcBef>
            </a:pPr>
            <a:endParaRPr lang="en-US" sz="8600" b="1" u="none" strike="noStrike" spc="103">
              <a:solidFill>
                <a:srgbClr val="024BB0"/>
              </a:solidFill>
              <a:latin typeface="Telegraf Bold"/>
              <a:ea typeface="Telegraf Bold"/>
              <a:cs typeface="Telegraf Bold"/>
              <a:sym typeface="Telegraf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28700" y="6959032"/>
            <a:ext cx="7946241" cy="876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Business Analytics &amp; Insights</a:t>
            </a:r>
          </a:p>
          <a:p>
            <a:pPr algn="l">
              <a:lnSpc>
                <a:spcPts val="3360"/>
              </a:lnSpc>
            </a:pPr>
            <a:r>
              <a:rPr lang="en-US" sz="28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Max Causso - 301455365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4775200"/>
            <a:ext cx="6296501" cy="727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00"/>
              </a:lnSpc>
              <a:spcBef>
                <a:spcPct val="0"/>
              </a:spcBef>
            </a:pPr>
            <a:r>
              <a:rPr lang="en-US" sz="5000" b="1" u="none" strike="noStrike" spc="60">
                <a:solidFill>
                  <a:srgbClr val="024BB0"/>
                </a:solidFill>
                <a:latin typeface="Telegraf Bold"/>
                <a:ea typeface="Telegraf Bold"/>
                <a:cs typeface="Telegraf Bold"/>
                <a:sym typeface="Telegraf Bold"/>
              </a:rPr>
              <a:t>Prediction Platform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42401" y="649666"/>
            <a:ext cx="11803197" cy="2533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b="1">
                <a:solidFill>
                  <a:srgbClr val="024BB0"/>
                </a:solidFill>
                <a:latin typeface="Telegraf Bold"/>
                <a:ea typeface="Telegraf Bold"/>
                <a:cs typeface="Telegraf Bold"/>
                <a:sym typeface="Telegraf Bold"/>
              </a:rPr>
              <a:t>Cloud-based prediction platform</a:t>
            </a:r>
          </a:p>
        </p:txBody>
      </p:sp>
      <p:sp>
        <p:nvSpPr>
          <p:cNvPr id="3" name="Freeform 3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4" name="Freeform 4"/>
          <p:cNvSpPr/>
          <p:nvPr/>
        </p:nvSpPr>
        <p:spPr>
          <a:xfrm>
            <a:off x="463879" y="-156776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5" name="Freeform 5"/>
          <p:cNvSpPr/>
          <p:nvPr/>
        </p:nvSpPr>
        <p:spPr>
          <a:xfrm>
            <a:off x="2252653" y="3553885"/>
            <a:ext cx="2974573" cy="2974573"/>
          </a:xfrm>
          <a:custGeom>
            <a:avLst/>
            <a:gdLst/>
            <a:ahLst/>
            <a:cxnLst/>
            <a:rect l="l" t="t" r="r" b="b"/>
            <a:pathLst>
              <a:path w="2974573" h="2974573">
                <a:moveTo>
                  <a:pt x="0" y="0"/>
                </a:moveTo>
                <a:lnTo>
                  <a:pt x="2974573" y="0"/>
                </a:lnTo>
                <a:lnTo>
                  <a:pt x="2974573" y="2974573"/>
                </a:lnTo>
                <a:lnTo>
                  <a:pt x="0" y="29745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6" name="Freeform 6"/>
          <p:cNvSpPr/>
          <p:nvPr/>
        </p:nvSpPr>
        <p:spPr>
          <a:xfrm>
            <a:off x="7773595" y="3451557"/>
            <a:ext cx="3186022" cy="3179229"/>
          </a:xfrm>
          <a:custGeom>
            <a:avLst/>
            <a:gdLst/>
            <a:ahLst/>
            <a:cxnLst/>
            <a:rect l="l" t="t" r="r" b="b"/>
            <a:pathLst>
              <a:path w="3186022" h="3179229">
                <a:moveTo>
                  <a:pt x="0" y="0"/>
                </a:moveTo>
                <a:lnTo>
                  <a:pt x="3186023" y="0"/>
                </a:lnTo>
                <a:lnTo>
                  <a:pt x="3186023" y="3179229"/>
                </a:lnTo>
                <a:lnTo>
                  <a:pt x="0" y="317922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7" name="Freeform 7"/>
          <p:cNvSpPr/>
          <p:nvPr/>
        </p:nvSpPr>
        <p:spPr>
          <a:xfrm>
            <a:off x="12482989" y="2918143"/>
            <a:ext cx="4617269" cy="4617269"/>
          </a:xfrm>
          <a:custGeom>
            <a:avLst/>
            <a:gdLst/>
            <a:ahLst/>
            <a:cxnLst/>
            <a:rect l="l" t="t" r="r" b="b"/>
            <a:pathLst>
              <a:path w="4617269" h="4617269">
                <a:moveTo>
                  <a:pt x="0" y="0"/>
                </a:moveTo>
                <a:lnTo>
                  <a:pt x="4617269" y="0"/>
                </a:lnTo>
                <a:lnTo>
                  <a:pt x="4617269" y="4617270"/>
                </a:lnTo>
                <a:lnTo>
                  <a:pt x="0" y="461727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grpSp>
        <p:nvGrpSpPr>
          <p:cNvPr id="8" name="Group 8"/>
          <p:cNvGrpSpPr/>
          <p:nvPr/>
        </p:nvGrpSpPr>
        <p:grpSpPr>
          <a:xfrm>
            <a:off x="1794314" y="6669204"/>
            <a:ext cx="3891251" cy="1683510"/>
            <a:chOff x="0" y="0"/>
            <a:chExt cx="5188335" cy="2244679"/>
          </a:xfrm>
        </p:grpSpPr>
        <p:sp>
          <p:nvSpPr>
            <p:cNvPr id="9" name="TextBox 9"/>
            <p:cNvSpPr txBox="1"/>
            <p:nvPr/>
          </p:nvSpPr>
          <p:spPr>
            <a:xfrm>
              <a:off x="0" y="-76200"/>
              <a:ext cx="5188335" cy="7789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50"/>
                </a:lnSpc>
              </a:pPr>
              <a:r>
                <a:rPr lang="en-US" sz="3500" b="1">
                  <a:solidFill>
                    <a:srgbClr val="0B42A1"/>
                  </a:solidFill>
                  <a:latin typeface="Telegraf Heavy"/>
                  <a:ea typeface="Telegraf Heavy"/>
                  <a:cs typeface="Telegraf Heavy"/>
                  <a:sym typeface="Telegraf Heavy"/>
                </a:rPr>
                <a:t>Inputs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786508"/>
              <a:ext cx="5188335" cy="14581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79" lvl="1" indent="-237490" algn="l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OG, expected FG (target attenuation), brewhouse efficiency, IBU, style.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328382" y="6669204"/>
            <a:ext cx="3631235" cy="2045460"/>
            <a:chOff x="0" y="0"/>
            <a:chExt cx="4841647" cy="2727279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76200"/>
              <a:ext cx="4841647" cy="7789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50"/>
                </a:lnSpc>
              </a:pPr>
              <a:r>
                <a:rPr lang="en-US" sz="3500" b="1">
                  <a:solidFill>
                    <a:srgbClr val="0B42A1"/>
                  </a:solidFill>
                  <a:latin typeface="Telegraf Heavy"/>
                  <a:ea typeface="Telegraf Heavy"/>
                  <a:cs typeface="Telegraf Heavy"/>
                  <a:sym typeface="Telegraf Heavy"/>
                </a:rPr>
                <a:t>Outputs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786508"/>
              <a:ext cx="4841647" cy="19407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79" lvl="1" indent="-237490" algn="l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Predicted ABV + confidence band + green/amber/red tolerance light.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920957" y="6669204"/>
            <a:ext cx="3741333" cy="2407410"/>
            <a:chOff x="0" y="0"/>
            <a:chExt cx="4988444" cy="3209879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76200"/>
              <a:ext cx="4988444" cy="7789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50"/>
                </a:lnSpc>
              </a:pPr>
              <a:r>
                <a:rPr lang="en-US" sz="3500" b="1">
                  <a:solidFill>
                    <a:srgbClr val="0B42A1"/>
                  </a:solidFill>
                  <a:latin typeface="Telegraf Heavy"/>
                  <a:ea typeface="Telegraf Heavy"/>
                  <a:cs typeface="Telegraf Heavy"/>
                  <a:sym typeface="Telegraf Heavy"/>
                </a:rPr>
                <a:t>Integration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786508"/>
              <a:ext cx="4988444" cy="24233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79" lvl="1" indent="-237490" algn="l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Power BI dashboard for QA approvals.</a:t>
              </a:r>
            </a:p>
            <a:p>
              <a:pPr marL="474979" lvl="1" indent="-237490" algn="l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Versioned model service.</a:t>
              </a:r>
            </a:p>
            <a:p>
              <a:pPr marL="474979" lvl="1" indent="-237490" algn="l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Audit log of predictions.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05495" y="657204"/>
            <a:ext cx="16444937" cy="1906519"/>
            <a:chOff x="0" y="0"/>
            <a:chExt cx="5999157" cy="6955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999157" cy="695503"/>
            </a:xfrm>
            <a:custGeom>
              <a:avLst/>
              <a:gdLst/>
              <a:ahLst/>
              <a:cxnLst/>
              <a:rect l="l" t="t" r="r" b="b"/>
              <a:pathLst>
                <a:path w="5999157" h="695503">
                  <a:moveTo>
                    <a:pt x="0" y="0"/>
                  </a:moveTo>
                  <a:lnTo>
                    <a:pt x="5999157" y="0"/>
                  </a:lnTo>
                  <a:lnTo>
                    <a:pt x="5999157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2948609" y="613314"/>
            <a:ext cx="12832398" cy="2082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00"/>
              </a:lnSpc>
            </a:pPr>
            <a:r>
              <a:rPr lang="en-US" sz="8000" b="1">
                <a:solidFill>
                  <a:srgbClr val="024BB0"/>
                </a:solidFill>
                <a:latin typeface="Telegraf Bold"/>
                <a:ea typeface="Telegraf Bold"/>
                <a:cs typeface="Telegraf Bold"/>
                <a:sym typeface="Telegraf Bold"/>
              </a:rPr>
              <a:t>Business value for breweries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597680" y="5310561"/>
            <a:ext cx="5209071" cy="4329332"/>
            <a:chOff x="0" y="0"/>
            <a:chExt cx="1371936" cy="114023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71936" cy="1140236"/>
            </a:xfrm>
            <a:custGeom>
              <a:avLst/>
              <a:gdLst/>
              <a:ahLst/>
              <a:cxnLst/>
              <a:rect l="l" t="t" r="r" b="b"/>
              <a:pathLst>
                <a:path w="1371936" h="1140236">
                  <a:moveTo>
                    <a:pt x="75798" y="0"/>
                  </a:moveTo>
                  <a:lnTo>
                    <a:pt x="1296138" y="0"/>
                  </a:lnTo>
                  <a:cubicBezTo>
                    <a:pt x="1338000" y="0"/>
                    <a:pt x="1371936" y="33936"/>
                    <a:pt x="1371936" y="75798"/>
                  </a:cubicBezTo>
                  <a:lnTo>
                    <a:pt x="1371936" y="1064437"/>
                  </a:lnTo>
                  <a:cubicBezTo>
                    <a:pt x="1371936" y="1106300"/>
                    <a:pt x="1338000" y="1140236"/>
                    <a:pt x="1296138" y="1140236"/>
                  </a:cubicBezTo>
                  <a:lnTo>
                    <a:pt x="75798" y="1140236"/>
                  </a:lnTo>
                  <a:cubicBezTo>
                    <a:pt x="33936" y="1140236"/>
                    <a:pt x="0" y="1106300"/>
                    <a:pt x="0" y="1064437"/>
                  </a:cubicBezTo>
                  <a:lnTo>
                    <a:pt x="0" y="75798"/>
                  </a:lnTo>
                  <a:cubicBezTo>
                    <a:pt x="0" y="33936"/>
                    <a:pt x="33936" y="0"/>
                    <a:pt x="75798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2C92D5"/>
              </a:solidFill>
              <a:prstDash val="dash"/>
              <a:rou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1371936" cy="12069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73657" y="5572968"/>
            <a:ext cx="4282188" cy="117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sz="3500" b="1">
                <a:solidFill>
                  <a:srgbClr val="024BB0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Quality control — right‑first‑time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63353" y="7042538"/>
            <a:ext cx="4392491" cy="2191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l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Pre‑brew flags using LCBO/NSLC guardrails</a:t>
            </a:r>
          </a:p>
          <a:p>
            <a:pPr marL="474979" lvl="1" indent="-237490" algn="l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Fewer rework/hold decisions, faster QA sign‑off</a:t>
            </a:r>
          </a:p>
          <a:p>
            <a:pPr marL="474979" lvl="1" indent="-237490" algn="l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Upstream ABV decisions (before wort is made)</a:t>
            </a:r>
          </a:p>
        </p:txBody>
      </p:sp>
      <p:sp>
        <p:nvSpPr>
          <p:cNvPr id="10" name="Freeform 10"/>
          <p:cNvSpPr/>
          <p:nvPr/>
        </p:nvSpPr>
        <p:spPr>
          <a:xfrm>
            <a:off x="8923192" y="-166829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grpSp>
        <p:nvGrpSpPr>
          <p:cNvPr id="11" name="Group 11"/>
          <p:cNvGrpSpPr/>
          <p:nvPr/>
        </p:nvGrpSpPr>
        <p:grpSpPr>
          <a:xfrm>
            <a:off x="6162323" y="5310561"/>
            <a:ext cx="5571749" cy="4329332"/>
            <a:chOff x="0" y="0"/>
            <a:chExt cx="1467457" cy="114023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467457" cy="1140236"/>
            </a:xfrm>
            <a:custGeom>
              <a:avLst/>
              <a:gdLst/>
              <a:ahLst/>
              <a:cxnLst/>
              <a:rect l="l" t="t" r="r" b="b"/>
              <a:pathLst>
                <a:path w="1467457" h="1140236">
                  <a:moveTo>
                    <a:pt x="70864" y="0"/>
                  </a:moveTo>
                  <a:lnTo>
                    <a:pt x="1396592" y="0"/>
                  </a:lnTo>
                  <a:cubicBezTo>
                    <a:pt x="1415387" y="0"/>
                    <a:pt x="1433411" y="7466"/>
                    <a:pt x="1446701" y="20756"/>
                  </a:cubicBezTo>
                  <a:cubicBezTo>
                    <a:pt x="1459991" y="34045"/>
                    <a:pt x="1467457" y="52070"/>
                    <a:pt x="1467457" y="70864"/>
                  </a:cubicBezTo>
                  <a:lnTo>
                    <a:pt x="1467457" y="1069371"/>
                  </a:lnTo>
                  <a:cubicBezTo>
                    <a:pt x="1467457" y="1108509"/>
                    <a:pt x="1435730" y="1140236"/>
                    <a:pt x="1396592" y="1140236"/>
                  </a:cubicBezTo>
                  <a:lnTo>
                    <a:pt x="70864" y="1140236"/>
                  </a:lnTo>
                  <a:cubicBezTo>
                    <a:pt x="31727" y="1140236"/>
                    <a:pt x="0" y="1108509"/>
                    <a:pt x="0" y="1069371"/>
                  </a:cubicBezTo>
                  <a:lnTo>
                    <a:pt x="0" y="70864"/>
                  </a:lnTo>
                  <a:cubicBezTo>
                    <a:pt x="0" y="31727"/>
                    <a:pt x="31727" y="0"/>
                    <a:pt x="70864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2C92D5"/>
              </a:solidFill>
              <a:prstDash val="dash"/>
              <a:rou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66675"/>
              <a:ext cx="1467457" cy="12069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6402472" y="5650832"/>
            <a:ext cx="5123524" cy="174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sz="3500" b="1">
                <a:solidFill>
                  <a:srgbClr val="024BB0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Variability reduction -  stable FG, better yield</a:t>
            </a:r>
          </a:p>
          <a:p>
            <a:pPr algn="ctr">
              <a:lnSpc>
                <a:spcPts val="4550"/>
              </a:lnSpc>
            </a:pPr>
            <a:endParaRPr lang="en-US" sz="3500" b="1">
              <a:solidFill>
                <a:srgbClr val="024BB0"/>
              </a:solidFill>
              <a:latin typeface="Telegraf Heavy"/>
              <a:ea typeface="Telegraf Heavy"/>
              <a:cs typeface="Telegraf Heavy"/>
              <a:sym typeface="Telegraf Heavy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812947" y="7042538"/>
            <a:ext cx="4302575" cy="2191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l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Standardize pitch rate / O₂ / fermentation temperature.</a:t>
            </a:r>
          </a:p>
          <a:p>
            <a:pPr marL="474979" lvl="1" indent="-237490" algn="l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Protect attenuation → tighter FG, less ABV drift.</a:t>
            </a:r>
          </a:p>
          <a:p>
            <a:pPr marL="474979" lvl="1" indent="-237490" algn="l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Reduce over‑strength giveaway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2086497" y="5310561"/>
            <a:ext cx="5571749" cy="4329332"/>
            <a:chOff x="0" y="0"/>
            <a:chExt cx="1467457" cy="114023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467457" cy="1140236"/>
            </a:xfrm>
            <a:custGeom>
              <a:avLst/>
              <a:gdLst/>
              <a:ahLst/>
              <a:cxnLst/>
              <a:rect l="l" t="t" r="r" b="b"/>
              <a:pathLst>
                <a:path w="1467457" h="1140236">
                  <a:moveTo>
                    <a:pt x="70864" y="0"/>
                  </a:moveTo>
                  <a:lnTo>
                    <a:pt x="1396592" y="0"/>
                  </a:lnTo>
                  <a:cubicBezTo>
                    <a:pt x="1415387" y="0"/>
                    <a:pt x="1433411" y="7466"/>
                    <a:pt x="1446701" y="20756"/>
                  </a:cubicBezTo>
                  <a:cubicBezTo>
                    <a:pt x="1459991" y="34045"/>
                    <a:pt x="1467457" y="52070"/>
                    <a:pt x="1467457" y="70864"/>
                  </a:cubicBezTo>
                  <a:lnTo>
                    <a:pt x="1467457" y="1069371"/>
                  </a:lnTo>
                  <a:cubicBezTo>
                    <a:pt x="1467457" y="1108509"/>
                    <a:pt x="1435730" y="1140236"/>
                    <a:pt x="1396592" y="1140236"/>
                  </a:cubicBezTo>
                  <a:lnTo>
                    <a:pt x="70864" y="1140236"/>
                  </a:lnTo>
                  <a:cubicBezTo>
                    <a:pt x="31727" y="1140236"/>
                    <a:pt x="0" y="1108509"/>
                    <a:pt x="0" y="1069371"/>
                  </a:cubicBezTo>
                  <a:lnTo>
                    <a:pt x="0" y="70864"/>
                  </a:lnTo>
                  <a:cubicBezTo>
                    <a:pt x="0" y="31727"/>
                    <a:pt x="31727" y="0"/>
                    <a:pt x="70864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2C92D5"/>
              </a:solidFill>
              <a:prstDash val="dash"/>
              <a:rou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66675"/>
              <a:ext cx="1467457" cy="12069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2616508" y="5572968"/>
            <a:ext cx="4675300" cy="117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sz="3500" b="1">
                <a:solidFill>
                  <a:srgbClr val="024BB0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Compliance &amp; margin protection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452937" y="7042538"/>
            <a:ext cx="4838871" cy="2191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l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On‑label across LCBO/NSLC; fewer relabel cycles</a:t>
            </a:r>
          </a:p>
          <a:p>
            <a:pPr marL="474979" lvl="1" indent="-237490" algn="l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Excise risk: avoid crossing CRA tiers</a:t>
            </a:r>
          </a:p>
          <a:p>
            <a:pPr marL="474979" lvl="1" indent="-237490" algn="l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Audit‑ready logs in Azure SQL &amp; Power BI</a:t>
            </a:r>
          </a:p>
        </p:txBody>
      </p:sp>
      <p:sp>
        <p:nvSpPr>
          <p:cNvPr id="21" name="Freeform 21"/>
          <p:cNvSpPr/>
          <p:nvPr/>
        </p:nvSpPr>
        <p:spPr>
          <a:xfrm>
            <a:off x="2271499" y="3191459"/>
            <a:ext cx="1776201" cy="1776201"/>
          </a:xfrm>
          <a:custGeom>
            <a:avLst/>
            <a:gdLst/>
            <a:ahLst/>
            <a:cxnLst/>
            <a:rect l="l" t="t" r="r" b="b"/>
            <a:pathLst>
              <a:path w="1776201" h="1776201">
                <a:moveTo>
                  <a:pt x="0" y="0"/>
                </a:moveTo>
                <a:lnTo>
                  <a:pt x="1776201" y="0"/>
                </a:lnTo>
                <a:lnTo>
                  <a:pt x="1776201" y="1776202"/>
                </a:lnTo>
                <a:lnTo>
                  <a:pt x="0" y="17762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22" name="Freeform 22"/>
          <p:cNvSpPr/>
          <p:nvPr/>
        </p:nvSpPr>
        <p:spPr>
          <a:xfrm>
            <a:off x="8380380" y="3322400"/>
            <a:ext cx="1021478" cy="1514320"/>
          </a:xfrm>
          <a:custGeom>
            <a:avLst/>
            <a:gdLst/>
            <a:ahLst/>
            <a:cxnLst/>
            <a:rect l="l" t="t" r="r" b="b"/>
            <a:pathLst>
              <a:path w="1021478" h="1514320">
                <a:moveTo>
                  <a:pt x="0" y="0"/>
                </a:moveTo>
                <a:lnTo>
                  <a:pt x="1021478" y="0"/>
                </a:lnTo>
                <a:lnTo>
                  <a:pt x="1021478" y="1514320"/>
                </a:lnTo>
                <a:lnTo>
                  <a:pt x="0" y="15143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23" name="Freeform 23"/>
          <p:cNvSpPr/>
          <p:nvPr/>
        </p:nvSpPr>
        <p:spPr>
          <a:xfrm>
            <a:off x="14074073" y="3240122"/>
            <a:ext cx="1596598" cy="1596598"/>
          </a:xfrm>
          <a:custGeom>
            <a:avLst/>
            <a:gdLst/>
            <a:ahLst/>
            <a:cxnLst/>
            <a:rect l="l" t="t" r="r" b="b"/>
            <a:pathLst>
              <a:path w="1596598" h="1596598">
                <a:moveTo>
                  <a:pt x="0" y="0"/>
                </a:moveTo>
                <a:lnTo>
                  <a:pt x="1596598" y="0"/>
                </a:lnTo>
                <a:lnTo>
                  <a:pt x="1596598" y="1596598"/>
                </a:lnTo>
                <a:lnTo>
                  <a:pt x="0" y="15965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05495" y="657204"/>
            <a:ext cx="16444937" cy="1906519"/>
            <a:chOff x="0" y="0"/>
            <a:chExt cx="5999157" cy="6955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999157" cy="695503"/>
            </a:xfrm>
            <a:custGeom>
              <a:avLst/>
              <a:gdLst/>
              <a:ahLst/>
              <a:cxnLst/>
              <a:rect l="l" t="t" r="r" b="b"/>
              <a:pathLst>
                <a:path w="5999157" h="695503">
                  <a:moveTo>
                    <a:pt x="0" y="0"/>
                  </a:moveTo>
                  <a:lnTo>
                    <a:pt x="5999157" y="0"/>
                  </a:lnTo>
                  <a:lnTo>
                    <a:pt x="5999157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2760676" y="771504"/>
            <a:ext cx="12832398" cy="234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50"/>
              </a:lnSpc>
            </a:pPr>
            <a:r>
              <a:rPr lang="en-US" sz="9000" b="1">
                <a:solidFill>
                  <a:srgbClr val="024BB0"/>
                </a:solidFill>
                <a:latin typeface="Telegraf Bold"/>
                <a:ea typeface="Telegraf Bold"/>
                <a:cs typeface="Telegraf Bold"/>
                <a:sym typeface="Telegraf Bold"/>
              </a:rPr>
              <a:t>Recommendations &amp; Next steps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7046113" y="3305154"/>
            <a:ext cx="4975618" cy="2866706"/>
            <a:chOff x="0" y="0"/>
            <a:chExt cx="1310451" cy="75501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10451" cy="755017"/>
            </a:xfrm>
            <a:custGeom>
              <a:avLst/>
              <a:gdLst/>
              <a:ahLst/>
              <a:cxnLst/>
              <a:rect l="l" t="t" r="r" b="b"/>
              <a:pathLst>
                <a:path w="1310451" h="755017">
                  <a:moveTo>
                    <a:pt x="79355" y="0"/>
                  </a:moveTo>
                  <a:lnTo>
                    <a:pt x="1231096" y="0"/>
                  </a:lnTo>
                  <a:cubicBezTo>
                    <a:pt x="1252143" y="0"/>
                    <a:pt x="1272327" y="8361"/>
                    <a:pt x="1287209" y="23242"/>
                  </a:cubicBezTo>
                  <a:cubicBezTo>
                    <a:pt x="1302090" y="38124"/>
                    <a:pt x="1310451" y="58308"/>
                    <a:pt x="1310451" y="79355"/>
                  </a:cubicBezTo>
                  <a:lnTo>
                    <a:pt x="1310451" y="675663"/>
                  </a:lnTo>
                  <a:cubicBezTo>
                    <a:pt x="1310451" y="719489"/>
                    <a:pt x="1274923" y="755017"/>
                    <a:pt x="1231096" y="755017"/>
                  </a:cubicBezTo>
                  <a:lnTo>
                    <a:pt x="79355" y="755017"/>
                  </a:lnTo>
                  <a:cubicBezTo>
                    <a:pt x="58308" y="755017"/>
                    <a:pt x="38124" y="746657"/>
                    <a:pt x="23242" y="731775"/>
                  </a:cubicBezTo>
                  <a:cubicBezTo>
                    <a:pt x="8361" y="716893"/>
                    <a:pt x="0" y="696709"/>
                    <a:pt x="0" y="675663"/>
                  </a:cubicBezTo>
                  <a:lnTo>
                    <a:pt x="0" y="79355"/>
                  </a:lnTo>
                  <a:cubicBezTo>
                    <a:pt x="0" y="58308"/>
                    <a:pt x="8361" y="38124"/>
                    <a:pt x="23242" y="23242"/>
                  </a:cubicBezTo>
                  <a:cubicBezTo>
                    <a:pt x="38124" y="8361"/>
                    <a:pt x="58308" y="0"/>
                    <a:pt x="79355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2C92D5"/>
              </a:solidFill>
              <a:prstDash val="dash"/>
              <a:rou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1310451" cy="8216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7621907" y="3617595"/>
            <a:ext cx="3824030" cy="603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sz="3500" b="1">
                <a:solidFill>
                  <a:srgbClr val="024BB0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Adopt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398505" y="4367598"/>
            <a:ext cx="4270835" cy="1105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9"/>
              </a:lnSpc>
            </a:pPr>
            <a:r>
              <a:rPr lang="en-US" sz="21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Random Forest: for day-to-day; keep Full (Ridge) Regression for explainability/audits.</a:t>
            </a:r>
          </a:p>
        </p:txBody>
      </p:sp>
      <p:sp>
        <p:nvSpPr>
          <p:cNvPr id="10" name="Freeform 10"/>
          <p:cNvSpPr/>
          <p:nvPr/>
        </p:nvSpPr>
        <p:spPr>
          <a:xfrm>
            <a:off x="8923192" y="-166829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grpSp>
        <p:nvGrpSpPr>
          <p:cNvPr id="11" name="Group 11"/>
          <p:cNvGrpSpPr/>
          <p:nvPr/>
        </p:nvGrpSpPr>
        <p:grpSpPr>
          <a:xfrm>
            <a:off x="12450668" y="3305154"/>
            <a:ext cx="5146258" cy="2866706"/>
            <a:chOff x="0" y="0"/>
            <a:chExt cx="1355393" cy="75501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55393" cy="755017"/>
            </a:xfrm>
            <a:custGeom>
              <a:avLst/>
              <a:gdLst/>
              <a:ahLst/>
              <a:cxnLst/>
              <a:rect l="l" t="t" r="r" b="b"/>
              <a:pathLst>
                <a:path w="1355393" h="755017">
                  <a:moveTo>
                    <a:pt x="76723" y="0"/>
                  </a:moveTo>
                  <a:lnTo>
                    <a:pt x="1278670" y="0"/>
                  </a:lnTo>
                  <a:cubicBezTo>
                    <a:pt x="1321043" y="0"/>
                    <a:pt x="1355393" y="34350"/>
                    <a:pt x="1355393" y="76723"/>
                  </a:cubicBezTo>
                  <a:lnTo>
                    <a:pt x="1355393" y="678294"/>
                  </a:lnTo>
                  <a:cubicBezTo>
                    <a:pt x="1355393" y="698642"/>
                    <a:pt x="1347310" y="718157"/>
                    <a:pt x="1332921" y="732546"/>
                  </a:cubicBezTo>
                  <a:cubicBezTo>
                    <a:pt x="1318533" y="746934"/>
                    <a:pt x="1299018" y="755017"/>
                    <a:pt x="1278670" y="755017"/>
                  </a:cubicBezTo>
                  <a:lnTo>
                    <a:pt x="76723" y="755017"/>
                  </a:lnTo>
                  <a:cubicBezTo>
                    <a:pt x="56375" y="755017"/>
                    <a:pt x="36860" y="746934"/>
                    <a:pt x="22472" y="732546"/>
                  </a:cubicBezTo>
                  <a:cubicBezTo>
                    <a:pt x="8083" y="718157"/>
                    <a:pt x="0" y="698642"/>
                    <a:pt x="0" y="678294"/>
                  </a:cubicBezTo>
                  <a:lnTo>
                    <a:pt x="0" y="76723"/>
                  </a:lnTo>
                  <a:cubicBezTo>
                    <a:pt x="0" y="56375"/>
                    <a:pt x="8083" y="36860"/>
                    <a:pt x="22472" y="22472"/>
                  </a:cubicBezTo>
                  <a:cubicBezTo>
                    <a:pt x="36860" y="8083"/>
                    <a:pt x="56375" y="0"/>
                    <a:pt x="7672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2C92D5"/>
              </a:solidFill>
              <a:prstDash val="dash"/>
              <a:rou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66675"/>
              <a:ext cx="1355393" cy="8216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2858545" y="3598545"/>
            <a:ext cx="4399824" cy="603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sz="3500" b="1">
                <a:solidFill>
                  <a:srgbClr val="024BB0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Instrumentation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697044" y="4262823"/>
            <a:ext cx="4653506" cy="1467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9"/>
              </a:lnSpc>
            </a:pPr>
            <a:r>
              <a:rPr lang="en-US" sz="21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Capture OG &amp; FG per batch; correct for temperature; document yeast pitch rate, fermentation T°, and pH in a standard log. 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6997202" y="6552860"/>
            <a:ext cx="4975618" cy="2866706"/>
            <a:chOff x="0" y="0"/>
            <a:chExt cx="1310451" cy="75501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10451" cy="755017"/>
            </a:xfrm>
            <a:custGeom>
              <a:avLst/>
              <a:gdLst/>
              <a:ahLst/>
              <a:cxnLst/>
              <a:rect l="l" t="t" r="r" b="b"/>
              <a:pathLst>
                <a:path w="1310451" h="755017">
                  <a:moveTo>
                    <a:pt x="79355" y="0"/>
                  </a:moveTo>
                  <a:lnTo>
                    <a:pt x="1231096" y="0"/>
                  </a:lnTo>
                  <a:cubicBezTo>
                    <a:pt x="1252143" y="0"/>
                    <a:pt x="1272327" y="8361"/>
                    <a:pt x="1287209" y="23242"/>
                  </a:cubicBezTo>
                  <a:cubicBezTo>
                    <a:pt x="1302090" y="38124"/>
                    <a:pt x="1310451" y="58308"/>
                    <a:pt x="1310451" y="79355"/>
                  </a:cubicBezTo>
                  <a:lnTo>
                    <a:pt x="1310451" y="675663"/>
                  </a:lnTo>
                  <a:cubicBezTo>
                    <a:pt x="1310451" y="719489"/>
                    <a:pt x="1274923" y="755017"/>
                    <a:pt x="1231096" y="755017"/>
                  </a:cubicBezTo>
                  <a:lnTo>
                    <a:pt x="79355" y="755017"/>
                  </a:lnTo>
                  <a:cubicBezTo>
                    <a:pt x="58308" y="755017"/>
                    <a:pt x="38124" y="746657"/>
                    <a:pt x="23242" y="731775"/>
                  </a:cubicBezTo>
                  <a:cubicBezTo>
                    <a:pt x="8361" y="716893"/>
                    <a:pt x="0" y="696709"/>
                    <a:pt x="0" y="675663"/>
                  </a:cubicBezTo>
                  <a:lnTo>
                    <a:pt x="0" y="79355"/>
                  </a:lnTo>
                  <a:cubicBezTo>
                    <a:pt x="0" y="58308"/>
                    <a:pt x="8361" y="38124"/>
                    <a:pt x="23242" y="23242"/>
                  </a:cubicBezTo>
                  <a:cubicBezTo>
                    <a:pt x="38124" y="8361"/>
                    <a:pt x="58308" y="0"/>
                    <a:pt x="79355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2C92D5"/>
              </a:solidFill>
              <a:prstDash val="dash"/>
              <a:rou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66675"/>
              <a:ext cx="1310451" cy="8216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7572996" y="6865301"/>
            <a:ext cx="3824030" cy="603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sz="3500" b="1">
                <a:solidFill>
                  <a:srgbClr val="024BB0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Dashboards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349594" y="7615304"/>
            <a:ext cx="4270835" cy="1467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9"/>
              </a:lnSpc>
            </a:pPr>
            <a:r>
              <a:rPr lang="en-US" sz="21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Add BJCP guardrails + province-specific tolerance lights (e.g., NSLC table; LCBO guideline page).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2401757" y="6552860"/>
            <a:ext cx="5146258" cy="2866706"/>
            <a:chOff x="0" y="0"/>
            <a:chExt cx="1355393" cy="75501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355393" cy="755017"/>
            </a:xfrm>
            <a:custGeom>
              <a:avLst/>
              <a:gdLst/>
              <a:ahLst/>
              <a:cxnLst/>
              <a:rect l="l" t="t" r="r" b="b"/>
              <a:pathLst>
                <a:path w="1355393" h="755017">
                  <a:moveTo>
                    <a:pt x="76723" y="0"/>
                  </a:moveTo>
                  <a:lnTo>
                    <a:pt x="1278670" y="0"/>
                  </a:lnTo>
                  <a:cubicBezTo>
                    <a:pt x="1321043" y="0"/>
                    <a:pt x="1355393" y="34350"/>
                    <a:pt x="1355393" y="76723"/>
                  </a:cubicBezTo>
                  <a:lnTo>
                    <a:pt x="1355393" y="678294"/>
                  </a:lnTo>
                  <a:cubicBezTo>
                    <a:pt x="1355393" y="698642"/>
                    <a:pt x="1347310" y="718157"/>
                    <a:pt x="1332921" y="732546"/>
                  </a:cubicBezTo>
                  <a:cubicBezTo>
                    <a:pt x="1318533" y="746934"/>
                    <a:pt x="1299018" y="755017"/>
                    <a:pt x="1278670" y="755017"/>
                  </a:cubicBezTo>
                  <a:lnTo>
                    <a:pt x="76723" y="755017"/>
                  </a:lnTo>
                  <a:cubicBezTo>
                    <a:pt x="56375" y="755017"/>
                    <a:pt x="36860" y="746934"/>
                    <a:pt x="22472" y="732546"/>
                  </a:cubicBezTo>
                  <a:cubicBezTo>
                    <a:pt x="8083" y="718157"/>
                    <a:pt x="0" y="698642"/>
                    <a:pt x="0" y="678294"/>
                  </a:cubicBezTo>
                  <a:lnTo>
                    <a:pt x="0" y="76723"/>
                  </a:lnTo>
                  <a:cubicBezTo>
                    <a:pt x="0" y="56375"/>
                    <a:pt x="8083" y="36860"/>
                    <a:pt x="22472" y="22472"/>
                  </a:cubicBezTo>
                  <a:cubicBezTo>
                    <a:pt x="36860" y="8083"/>
                    <a:pt x="56375" y="0"/>
                    <a:pt x="76723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2C92D5"/>
              </a:solidFill>
              <a:prstDash val="dash"/>
              <a:rou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66675"/>
              <a:ext cx="1355393" cy="8216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2809634" y="6846251"/>
            <a:ext cx="4399824" cy="603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sz="3500" b="1">
                <a:solidFill>
                  <a:srgbClr val="024BB0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Pilot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2648133" y="7510529"/>
            <a:ext cx="4653506" cy="1467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9"/>
              </a:lnSpc>
            </a:pPr>
            <a:r>
              <a:rPr lang="en-US" sz="21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(30–60 days, 2 brands): KPIs = % batches out-of-tolerance, rework hours, days-to-release; scale on success.</a:t>
            </a:r>
          </a:p>
        </p:txBody>
      </p:sp>
      <p:sp>
        <p:nvSpPr>
          <p:cNvPr id="26" name="Freeform 26"/>
          <p:cNvSpPr/>
          <p:nvPr/>
        </p:nvSpPr>
        <p:spPr>
          <a:xfrm>
            <a:off x="1213950" y="3447822"/>
            <a:ext cx="5009998" cy="5634967"/>
          </a:xfrm>
          <a:custGeom>
            <a:avLst/>
            <a:gdLst/>
            <a:ahLst/>
            <a:cxnLst/>
            <a:rect l="l" t="t" r="r" b="b"/>
            <a:pathLst>
              <a:path w="5009998" h="5634967">
                <a:moveTo>
                  <a:pt x="0" y="0"/>
                </a:moveTo>
                <a:lnTo>
                  <a:pt x="5009998" y="0"/>
                </a:lnTo>
                <a:lnTo>
                  <a:pt x="5009998" y="5634967"/>
                </a:lnTo>
                <a:lnTo>
                  <a:pt x="0" y="56349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05495" y="973442"/>
            <a:ext cx="16425212" cy="1919447"/>
            <a:chOff x="0" y="0"/>
            <a:chExt cx="5991962" cy="7002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991962" cy="700219"/>
            </a:xfrm>
            <a:custGeom>
              <a:avLst/>
              <a:gdLst/>
              <a:ahLst/>
              <a:cxnLst/>
              <a:rect l="l" t="t" r="r" b="b"/>
              <a:pathLst>
                <a:path w="5991962" h="700219">
                  <a:moveTo>
                    <a:pt x="0" y="0"/>
                  </a:moveTo>
                  <a:lnTo>
                    <a:pt x="5991962" y="0"/>
                  </a:lnTo>
                  <a:lnTo>
                    <a:pt x="5991962" y="700219"/>
                  </a:lnTo>
                  <a:lnTo>
                    <a:pt x="0" y="7002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4017780" y="4157908"/>
            <a:ext cx="10200643" cy="1476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b="1">
                <a:solidFill>
                  <a:srgbClr val="024BB0"/>
                </a:solidFill>
                <a:latin typeface="Telegraf Bold"/>
                <a:ea typeface="Telegraf Bold"/>
                <a:cs typeface="Telegraf Bold"/>
                <a:sym typeface="Telegraf Bold"/>
              </a:rPr>
              <a:t>Thanks</a:t>
            </a:r>
          </a:p>
        </p:txBody>
      </p:sp>
      <p:sp>
        <p:nvSpPr>
          <p:cNvPr id="5" name="Freeform 5"/>
          <p:cNvSpPr/>
          <p:nvPr/>
        </p:nvSpPr>
        <p:spPr>
          <a:xfrm>
            <a:off x="-517834" y="389330"/>
            <a:ext cx="3927179" cy="1392364"/>
          </a:xfrm>
          <a:custGeom>
            <a:avLst/>
            <a:gdLst/>
            <a:ahLst/>
            <a:cxnLst/>
            <a:rect l="l" t="t" r="r" b="b"/>
            <a:pathLst>
              <a:path w="3927179" h="1392364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6" name="Freeform 6"/>
          <p:cNvSpPr/>
          <p:nvPr/>
        </p:nvSpPr>
        <p:spPr>
          <a:xfrm>
            <a:off x="14826857" y="8505307"/>
            <a:ext cx="3927179" cy="1392364"/>
          </a:xfrm>
          <a:custGeom>
            <a:avLst/>
            <a:gdLst/>
            <a:ahLst/>
            <a:cxnLst/>
            <a:rect l="l" t="t" r="r" b="b"/>
            <a:pathLst>
              <a:path w="3927179" h="1392364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7" name="Freeform 7"/>
          <p:cNvSpPr/>
          <p:nvPr/>
        </p:nvSpPr>
        <p:spPr>
          <a:xfrm>
            <a:off x="2189354" y="7033685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8" name="Freeform 8"/>
          <p:cNvSpPr/>
          <p:nvPr/>
        </p:nvSpPr>
        <p:spPr>
          <a:xfrm>
            <a:off x="16155228" y="1148552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28952" y="1156763"/>
            <a:ext cx="11803197" cy="1314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b="1">
                <a:solidFill>
                  <a:srgbClr val="024BB0"/>
                </a:solidFill>
                <a:latin typeface="Telegraf Bold"/>
                <a:ea typeface="Telegraf Bold"/>
                <a:cs typeface="Telegraf Bold"/>
                <a:sym typeface="Telegraf Bold"/>
              </a:rPr>
              <a:t>Executive Summary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564351" y="6247589"/>
            <a:ext cx="4643285" cy="2045460"/>
            <a:chOff x="0" y="0"/>
            <a:chExt cx="6191047" cy="2727279"/>
          </a:xfrm>
        </p:grpSpPr>
        <p:sp>
          <p:nvSpPr>
            <p:cNvPr id="4" name="TextBox 4"/>
            <p:cNvSpPr txBox="1"/>
            <p:nvPr/>
          </p:nvSpPr>
          <p:spPr>
            <a:xfrm>
              <a:off x="0" y="-76200"/>
              <a:ext cx="6191047" cy="7789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50"/>
                </a:lnSpc>
              </a:pPr>
              <a:r>
                <a:rPr lang="en-US" sz="3500" b="1">
                  <a:solidFill>
                    <a:srgbClr val="0B42A1"/>
                  </a:solidFill>
                  <a:latin typeface="Telegraf Heavy"/>
                  <a:ea typeface="Telegraf Heavy"/>
                  <a:cs typeface="Telegraf Heavy"/>
                  <a:sym typeface="Telegraf Heavy"/>
                </a:rPr>
                <a:t>Objective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786508"/>
              <a:ext cx="6191047" cy="19407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79" lvl="1" indent="-237490" algn="l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Build an ABV (alcohol%) predictor to adjust recipes before brewing, reducing rework and label risk in Canada.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408798" y="6428564"/>
            <a:ext cx="3972515" cy="2045460"/>
            <a:chOff x="0" y="0"/>
            <a:chExt cx="5296686" cy="2727279"/>
          </a:xfrm>
        </p:grpSpPr>
        <p:sp>
          <p:nvSpPr>
            <p:cNvPr id="7" name="TextBox 7"/>
            <p:cNvSpPr txBox="1"/>
            <p:nvPr/>
          </p:nvSpPr>
          <p:spPr>
            <a:xfrm>
              <a:off x="0" y="-76200"/>
              <a:ext cx="5296686" cy="7789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50"/>
                </a:lnSpc>
              </a:pPr>
              <a:r>
                <a:rPr lang="en-US" sz="3500" b="1">
                  <a:solidFill>
                    <a:srgbClr val="0B42A1"/>
                  </a:solidFill>
                  <a:latin typeface="Telegraf Heavy"/>
                  <a:ea typeface="Telegraf Heavy"/>
                  <a:cs typeface="Telegraf Heavy"/>
                  <a:sym typeface="Telegraf Heavy"/>
                </a:rPr>
                <a:t>Business Value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786508"/>
              <a:ext cx="5296686" cy="19407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79" lvl="1" indent="-237490" algn="l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Fewer out-of-tolerance batches, faster releases, and protected excise margin.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582476" y="6310710"/>
            <a:ext cx="4325105" cy="2045460"/>
            <a:chOff x="0" y="0"/>
            <a:chExt cx="5766807" cy="2727279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76200"/>
              <a:ext cx="5766807" cy="7789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50"/>
                </a:lnSpc>
              </a:pPr>
              <a:r>
                <a:rPr lang="en-US" sz="3500" b="1">
                  <a:solidFill>
                    <a:srgbClr val="0B42A1"/>
                  </a:solidFill>
                  <a:latin typeface="Telegraf Heavy"/>
                  <a:ea typeface="Telegraf Heavy"/>
                  <a:cs typeface="Telegraf Heavy"/>
                  <a:sym typeface="Telegraf Heavy"/>
                </a:rPr>
                <a:t>Solution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786508"/>
              <a:ext cx="5766807" cy="19407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79" lvl="1" indent="-237490" algn="l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Azure cloud architecture.</a:t>
              </a:r>
            </a:p>
            <a:p>
              <a:pPr marL="474979" lvl="1" indent="-237490" algn="l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Test multiple algorithms and choose the best accuracy + stability + explainability.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13" name="Freeform 13"/>
          <p:cNvSpPr/>
          <p:nvPr/>
        </p:nvSpPr>
        <p:spPr>
          <a:xfrm>
            <a:off x="463879" y="-156776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14" name="Freeform 14"/>
          <p:cNvSpPr/>
          <p:nvPr/>
        </p:nvSpPr>
        <p:spPr>
          <a:xfrm>
            <a:off x="13543559" y="3926112"/>
            <a:ext cx="1819166" cy="1819166"/>
          </a:xfrm>
          <a:custGeom>
            <a:avLst/>
            <a:gdLst/>
            <a:ahLst/>
            <a:cxnLst/>
            <a:rect l="l" t="t" r="r" b="b"/>
            <a:pathLst>
              <a:path w="1819166" h="1819166">
                <a:moveTo>
                  <a:pt x="0" y="0"/>
                </a:moveTo>
                <a:lnTo>
                  <a:pt x="1819166" y="0"/>
                </a:lnTo>
                <a:lnTo>
                  <a:pt x="1819166" y="1819167"/>
                </a:lnTo>
                <a:lnTo>
                  <a:pt x="0" y="18191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15" name="Freeform 15"/>
          <p:cNvSpPr/>
          <p:nvPr/>
        </p:nvSpPr>
        <p:spPr>
          <a:xfrm>
            <a:off x="8776883" y="3829794"/>
            <a:ext cx="1236345" cy="2011803"/>
          </a:xfrm>
          <a:custGeom>
            <a:avLst/>
            <a:gdLst/>
            <a:ahLst/>
            <a:cxnLst/>
            <a:rect l="l" t="t" r="r" b="b"/>
            <a:pathLst>
              <a:path w="1236345" h="2011803">
                <a:moveTo>
                  <a:pt x="0" y="0"/>
                </a:moveTo>
                <a:lnTo>
                  <a:pt x="1236345" y="0"/>
                </a:lnTo>
                <a:lnTo>
                  <a:pt x="1236345" y="2011803"/>
                </a:lnTo>
                <a:lnTo>
                  <a:pt x="0" y="201180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PE"/>
          </a:p>
        </p:txBody>
      </p:sp>
      <p:sp>
        <p:nvSpPr>
          <p:cNvPr id="16" name="Freeform 16"/>
          <p:cNvSpPr/>
          <p:nvPr/>
        </p:nvSpPr>
        <p:spPr>
          <a:xfrm>
            <a:off x="3028952" y="3592891"/>
            <a:ext cx="1714083" cy="2152387"/>
          </a:xfrm>
          <a:custGeom>
            <a:avLst/>
            <a:gdLst/>
            <a:ahLst/>
            <a:cxnLst/>
            <a:rect l="l" t="t" r="r" b="b"/>
            <a:pathLst>
              <a:path w="1714083" h="2152387">
                <a:moveTo>
                  <a:pt x="0" y="0"/>
                </a:moveTo>
                <a:lnTo>
                  <a:pt x="1714083" y="0"/>
                </a:lnTo>
                <a:lnTo>
                  <a:pt x="1714083" y="2152388"/>
                </a:lnTo>
                <a:lnTo>
                  <a:pt x="0" y="21523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05495" y="657204"/>
            <a:ext cx="9009410" cy="1907038"/>
            <a:chOff x="0" y="0"/>
            <a:chExt cx="3286657" cy="6956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86657" cy="695693"/>
            </a:xfrm>
            <a:custGeom>
              <a:avLst/>
              <a:gdLst/>
              <a:ahLst/>
              <a:cxnLst/>
              <a:rect l="l" t="t" r="r" b="b"/>
              <a:pathLst>
                <a:path w="3286657" h="695693">
                  <a:moveTo>
                    <a:pt x="0" y="0"/>
                  </a:moveTo>
                  <a:lnTo>
                    <a:pt x="3286657" y="0"/>
                  </a:lnTo>
                  <a:lnTo>
                    <a:pt x="3286657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905495" y="2915205"/>
            <a:ext cx="9009410" cy="5787794"/>
            <a:chOff x="0" y="0"/>
            <a:chExt cx="3286657" cy="211140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286657" cy="2111403"/>
            </a:xfrm>
            <a:custGeom>
              <a:avLst/>
              <a:gdLst/>
              <a:ahLst/>
              <a:cxnLst/>
              <a:rect l="l" t="t" r="r" b="b"/>
              <a:pathLst>
                <a:path w="3286657" h="2111403">
                  <a:moveTo>
                    <a:pt x="0" y="0"/>
                  </a:moveTo>
                  <a:lnTo>
                    <a:pt x="3286657" y="0"/>
                  </a:lnTo>
                  <a:lnTo>
                    <a:pt x="3286657" y="2111403"/>
                  </a:lnTo>
                  <a:lnTo>
                    <a:pt x="0" y="21114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6" name="Freeform 6"/>
          <p:cNvSpPr/>
          <p:nvPr/>
        </p:nvSpPr>
        <p:spPr>
          <a:xfrm>
            <a:off x="13960771" y="-118238"/>
            <a:ext cx="4876557" cy="1728961"/>
          </a:xfrm>
          <a:custGeom>
            <a:avLst/>
            <a:gdLst/>
            <a:ahLst/>
            <a:cxnLst/>
            <a:rect l="l" t="t" r="r" b="b"/>
            <a:pathLst>
              <a:path w="4876557" h="1728961">
                <a:moveTo>
                  <a:pt x="0" y="0"/>
                </a:moveTo>
                <a:lnTo>
                  <a:pt x="4876558" y="0"/>
                </a:lnTo>
                <a:lnTo>
                  <a:pt x="4876558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7" name="Freeform 7"/>
          <p:cNvSpPr/>
          <p:nvPr/>
        </p:nvSpPr>
        <p:spPr>
          <a:xfrm>
            <a:off x="12946540" y="2564242"/>
            <a:ext cx="4709943" cy="6912649"/>
          </a:xfrm>
          <a:custGeom>
            <a:avLst/>
            <a:gdLst/>
            <a:ahLst/>
            <a:cxnLst/>
            <a:rect l="l" t="t" r="r" b="b"/>
            <a:pathLst>
              <a:path w="4709943" h="6912649">
                <a:moveTo>
                  <a:pt x="0" y="0"/>
                </a:moveTo>
                <a:lnTo>
                  <a:pt x="4709943" y="0"/>
                </a:lnTo>
                <a:lnTo>
                  <a:pt x="4709943" y="6912649"/>
                </a:lnTo>
                <a:lnTo>
                  <a:pt x="0" y="69126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7080" b="-213"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8" name="TextBox 8"/>
          <p:cNvSpPr txBox="1"/>
          <p:nvPr/>
        </p:nvSpPr>
        <p:spPr>
          <a:xfrm>
            <a:off x="711798" y="388946"/>
            <a:ext cx="12265781" cy="3752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b="1">
                <a:solidFill>
                  <a:srgbClr val="024BB0"/>
                </a:solidFill>
                <a:latin typeface="Telegraf Bold"/>
                <a:ea typeface="Telegraf Bold"/>
                <a:cs typeface="Telegraf Bold"/>
                <a:sym typeface="Telegraf Bold"/>
              </a:rPr>
              <a:t>Business context &amp; Opportunity</a:t>
            </a:r>
          </a:p>
          <a:p>
            <a:pPr marL="0" lvl="0" indent="0" algn="l">
              <a:lnSpc>
                <a:spcPts val="9600"/>
              </a:lnSpc>
              <a:spcBef>
                <a:spcPct val="0"/>
              </a:spcBef>
            </a:pPr>
            <a:endParaRPr lang="en-US" sz="8000" b="1">
              <a:solidFill>
                <a:srgbClr val="024BB0"/>
              </a:solidFill>
              <a:latin typeface="Telegraf Bold"/>
              <a:ea typeface="Telegraf Bold"/>
              <a:cs typeface="Telegraf Bold"/>
              <a:sym typeface="Telegraf 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711798" y="3447696"/>
            <a:ext cx="11390465" cy="5601490"/>
            <a:chOff x="0" y="0"/>
            <a:chExt cx="15187286" cy="7468654"/>
          </a:xfrm>
        </p:grpSpPr>
        <p:sp>
          <p:nvSpPr>
            <p:cNvPr id="10" name="TextBox 10"/>
            <p:cNvSpPr txBox="1"/>
            <p:nvPr/>
          </p:nvSpPr>
          <p:spPr>
            <a:xfrm>
              <a:off x="4866" y="6469375"/>
              <a:ext cx="15182420" cy="9992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6569" lvl="1" indent="-248284" algn="l">
                <a:lnSpc>
                  <a:spcPts val="2989"/>
                </a:lnSpc>
                <a:buFont typeface="Arial"/>
                <a:buChar char="•"/>
              </a:pPr>
              <a:r>
                <a:rPr lang="en-US" sz="22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Early ABV prediction reduces rework, relabeling, QC holds, and scrap, protecting margin and speeding releases.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055017"/>
              <a:ext cx="15182420" cy="9992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6569" lvl="1" indent="-248284" algn="l">
                <a:lnSpc>
                  <a:spcPts val="2989"/>
                </a:lnSpc>
                <a:buFont typeface="Arial"/>
                <a:buChar char="•"/>
              </a:pPr>
              <a:r>
                <a:rPr lang="en-US" sz="22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Canadian Food and Drug Regulations require the % alcohol declaration when ≥1.1% ABV. 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76200"/>
              <a:ext cx="15182420" cy="7789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550"/>
                </a:lnSpc>
              </a:pPr>
              <a:r>
                <a:rPr lang="en-US" sz="3500" b="1">
                  <a:solidFill>
                    <a:srgbClr val="024BB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Labelling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3519589"/>
              <a:ext cx="15182420" cy="14945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96569" lvl="1" indent="-248284" algn="l">
                <a:lnSpc>
                  <a:spcPts val="2989"/>
                </a:lnSpc>
                <a:buFont typeface="Arial"/>
                <a:buChar char="•"/>
              </a:pPr>
              <a:r>
                <a:rPr lang="en-US" sz="2299" b="1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Ontario (LCBO): </a:t>
              </a:r>
              <a:r>
                <a:rPr lang="en-US" sz="22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Use LCBO’s “Actual vs Declared Alcohol Content – Guideline.”</a:t>
              </a:r>
            </a:p>
            <a:p>
              <a:pPr marL="496569" lvl="1" indent="-248284" algn="l">
                <a:lnSpc>
                  <a:spcPts val="2989"/>
                </a:lnSpc>
                <a:buFont typeface="Arial"/>
                <a:buChar char="•"/>
              </a:pPr>
              <a:r>
                <a:rPr lang="en-US" sz="2299" b="1">
                  <a:solidFill>
                    <a:srgbClr val="00000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Nova Scotia (NSLC): </a:t>
              </a:r>
              <a:r>
                <a:rPr lang="en-US" sz="22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Explicit bands (e.g., 4.1–5.5% ABV: ±0.5% is adherence).</a:t>
              </a:r>
            </a:p>
            <a:p>
              <a:pPr algn="l">
                <a:lnSpc>
                  <a:spcPts val="2989"/>
                </a:lnSpc>
              </a:pPr>
              <a:endParaRPr lang="en-US" sz="22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2388371"/>
              <a:ext cx="15182420" cy="7789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550"/>
                </a:lnSpc>
              </a:pPr>
              <a:r>
                <a:rPr lang="en-US" sz="3500" b="1">
                  <a:solidFill>
                    <a:srgbClr val="024BB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Provincial tolerances: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4866" y="5344367"/>
              <a:ext cx="15182420" cy="7789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550"/>
                </a:lnSpc>
              </a:pPr>
              <a:r>
                <a:rPr lang="en-US" sz="3500" b="1">
                  <a:solidFill>
                    <a:srgbClr val="024BB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Operational risk &amp; cost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0" y="10101570"/>
            <a:ext cx="9144000" cy="185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33"/>
              </a:lnSpc>
              <a:spcBef>
                <a:spcPct val="0"/>
              </a:spcBef>
            </a:pPr>
            <a:r>
              <a:rPr lang="en-US" sz="1023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Sources: CFIA – Labelling requirements for alcoholic beverages; LCBO QA – Actual vs Declared Alcohol Content – Guideline; NSLC – ABV Factsheet (Beer).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52279" y="4988722"/>
            <a:ext cx="3076212" cy="978333"/>
            <a:chOff x="0" y="0"/>
            <a:chExt cx="10367846" cy="3230880"/>
          </a:xfrm>
        </p:grpSpPr>
        <p:sp>
          <p:nvSpPr>
            <p:cNvPr id="3" name="Freeform 3"/>
            <p:cNvSpPr/>
            <p:nvPr/>
          </p:nvSpPr>
          <p:spPr>
            <a:xfrm>
              <a:off x="5080" y="12700"/>
              <a:ext cx="10352606" cy="3205480"/>
            </a:xfrm>
            <a:custGeom>
              <a:avLst/>
              <a:gdLst/>
              <a:ahLst/>
              <a:cxnLst/>
              <a:rect l="l" t="t" r="r" b="b"/>
              <a:pathLst>
                <a:path w="10352606" h="3205480">
                  <a:moveTo>
                    <a:pt x="9562665" y="3205480"/>
                  </a:moveTo>
                  <a:lnTo>
                    <a:pt x="0" y="3205480"/>
                  </a:lnTo>
                  <a:lnTo>
                    <a:pt x="791210" y="1602740"/>
                  </a:lnTo>
                  <a:lnTo>
                    <a:pt x="0" y="0"/>
                  </a:lnTo>
                  <a:lnTo>
                    <a:pt x="9562665" y="0"/>
                  </a:lnTo>
                  <a:lnTo>
                    <a:pt x="10352606" y="1602740"/>
                  </a:lnTo>
                  <a:lnTo>
                    <a:pt x="9562665" y="32054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798349" y="2593767"/>
            <a:ext cx="1784071" cy="1784071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FCDCC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 spc="11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1</a:t>
              </a:r>
            </a:p>
          </p:txBody>
        </p:sp>
      </p:grpSp>
      <p:sp>
        <p:nvSpPr>
          <p:cNvPr id="7" name="AutoShape 7"/>
          <p:cNvSpPr/>
          <p:nvPr/>
        </p:nvSpPr>
        <p:spPr>
          <a:xfrm>
            <a:off x="2690385" y="4377838"/>
            <a:ext cx="0" cy="624506"/>
          </a:xfrm>
          <a:prstGeom prst="line">
            <a:avLst/>
          </a:prstGeom>
          <a:ln w="38100" cap="flat">
            <a:solidFill>
              <a:srgbClr val="18B6B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PE"/>
          </a:p>
        </p:txBody>
      </p:sp>
      <p:grpSp>
        <p:nvGrpSpPr>
          <p:cNvPr id="8" name="Group 8"/>
          <p:cNvGrpSpPr/>
          <p:nvPr/>
        </p:nvGrpSpPr>
        <p:grpSpPr>
          <a:xfrm>
            <a:off x="1152279" y="4988722"/>
            <a:ext cx="3085286" cy="1160310"/>
            <a:chOff x="0" y="0"/>
            <a:chExt cx="812586" cy="30559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586" cy="305596"/>
            </a:xfrm>
            <a:custGeom>
              <a:avLst/>
              <a:gdLst/>
              <a:ahLst/>
              <a:cxnLst/>
              <a:rect l="l" t="t" r="r" b="b"/>
              <a:pathLst>
                <a:path w="812586" h="305596">
                  <a:moveTo>
                    <a:pt x="127975" y="0"/>
                  </a:moveTo>
                  <a:lnTo>
                    <a:pt x="684611" y="0"/>
                  </a:lnTo>
                  <a:cubicBezTo>
                    <a:pt x="718552" y="0"/>
                    <a:pt x="751103" y="13483"/>
                    <a:pt x="775103" y="37483"/>
                  </a:cubicBezTo>
                  <a:cubicBezTo>
                    <a:pt x="799103" y="61483"/>
                    <a:pt x="812586" y="94034"/>
                    <a:pt x="812586" y="127975"/>
                  </a:cubicBezTo>
                  <a:lnTo>
                    <a:pt x="812586" y="177621"/>
                  </a:lnTo>
                  <a:cubicBezTo>
                    <a:pt x="812586" y="211562"/>
                    <a:pt x="799103" y="244113"/>
                    <a:pt x="775103" y="268113"/>
                  </a:cubicBezTo>
                  <a:cubicBezTo>
                    <a:pt x="751103" y="292113"/>
                    <a:pt x="718552" y="305596"/>
                    <a:pt x="684611" y="305596"/>
                  </a:cubicBezTo>
                  <a:lnTo>
                    <a:pt x="127975" y="305596"/>
                  </a:lnTo>
                  <a:cubicBezTo>
                    <a:pt x="94034" y="305596"/>
                    <a:pt x="61483" y="292113"/>
                    <a:pt x="37483" y="268113"/>
                  </a:cubicBezTo>
                  <a:cubicBezTo>
                    <a:pt x="13483" y="244113"/>
                    <a:pt x="0" y="211562"/>
                    <a:pt x="0" y="177621"/>
                  </a:cubicBezTo>
                  <a:lnTo>
                    <a:pt x="0" y="127975"/>
                  </a:lnTo>
                  <a:cubicBezTo>
                    <a:pt x="0" y="94034"/>
                    <a:pt x="13483" y="61483"/>
                    <a:pt x="37483" y="37483"/>
                  </a:cubicBezTo>
                  <a:cubicBezTo>
                    <a:pt x="61483" y="13483"/>
                    <a:pt x="94034" y="0"/>
                    <a:pt x="127975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4FCDCC"/>
              </a:solidFill>
              <a:prstDash val="dash"/>
              <a:rou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66675"/>
              <a:ext cx="812586" cy="3722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55899" y="684625"/>
            <a:ext cx="17576202" cy="1314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  <a:spcBef>
                <a:spcPct val="0"/>
              </a:spcBef>
            </a:pPr>
            <a:r>
              <a:rPr lang="en-US" sz="8000" b="1">
                <a:solidFill>
                  <a:srgbClr val="024BB0"/>
                </a:solidFill>
                <a:latin typeface="Telegraf Bold"/>
                <a:ea typeface="Telegraf Bold"/>
                <a:cs typeface="Telegraf Bold"/>
                <a:sym typeface="Telegraf Bold"/>
              </a:rPr>
              <a:t>Approach overview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44980" y="5220367"/>
            <a:ext cx="2517393" cy="709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75"/>
              </a:lnSpc>
            </a:pPr>
            <a:r>
              <a:rPr lang="en-US" sz="2799" b="1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Data </a:t>
            </a:r>
          </a:p>
          <a:p>
            <a:pPr algn="ctr">
              <a:lnSpc>
                <a:spcPts val="2575"/>
              </a:lnSpc>
            </a:pPr>
            <a:r>
              <a:rPr lang="en-US" sz="2799" b="1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Preparation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5921860" y="2600995"/>
            <a:ext cx="1784071" cy="178407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7C9EF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 spc="11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2</a:t>
              </a:r>
            </a:p>
          </p:txBody>
        </p:sp>
      </p:grpSp>
      <p:sp>
        <p:nvSpPr>
          <p:cNvPr id="16" name="AutoShape 16"/>
          <p:cNvSpPr/>
          <p:nvPr/>
        </p:nvSpPr>
        <p:spPr>
          <a:xfrm>
            <a:off x="6813896" y="4385066"/>
            <a:ext cx="0" cy="624506"/>
          </a:xfrm>
          <a:prstGeom prst="line">
            <a:avLst/>
          </a:prstGeom>
          <a:ln w="38100" cap="flat">
            <a:solidFill>
              <a:srgbClr val="37C9E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PE"/>
          </a:p>
        </p:txBody>
      </p:sp>
      <p:grpSp>
        <p:nvGrpSpPr>
          <p:cNvPr id="17" name="Group 17"/>
          <p:cNvGrpSpPr/>
          <p:nvPr/>
        </p:nvGrpSpPr>
        <p:grpSpPr>
          <a:xfrm>
            <a:off x="5275790" y="4995949"/>
            <a:ext cx="3085286" cy="1160310"/>
            <a:chOff x="0" y="0"/>
            <a:chExt cx="812586" cy="305596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586" cy="305596"/>
            </a:xfrm>
            <a:custGeom>
              <a:avLst/>
              <a:gdLst/>
              <a:ahLst/>
              <a:cxnLst/>
              <a:rect l="l" t="t" r="r" b="b"/>
              <a:pathLst>
                <a:path w="812586" h="305596">
                  <a:moveTo>
                    <a:pt x="127975" y="0"/>
                  </a:moveTo>
                  <a:lnTo>
                    <a:pt x="684611" y="0"/>
                  </a:lnTo>
                  <a:cubicBezTo>
                    <a:pt x="718552" y="0"/>
                    <a:pt x="751103" y="13483"/>
                    <a:pt x="775103" y="37483"/>
                  </a:cubicBezTo>
                  <a:cubicBezTo>
                    <a:pt x="799103" y="61483"/>
                    <a:pt x="812586" y="94034"/>
                    <a:pt x="812586" y="127975"/>
                  </a:cubicBezTo>
                  <a:lnTo>
                    <a:pt x="812586" y="177621"/>
                  </a:lnTo>
                  <a:cubicBezTo>
                    <a:pt x="812586" y="211562"/>
                    <a:pt x="799103" y="244113"/>
                    <a:pt x="775103" y="268113"/>
                  </a:cubicBezTo>
                  <a:cubicBezTo>
                    <a:pt x="751103" y="292113"/>
                    <a:pt x="718552" y="305596"/>
                    <a:pt x="684611" y="305596"/>
                  </a:cubicBezTo>
                  <a:lnTo>
                    <a:pt x="127975" y="305596"/>
                  </a:lnTo>
                  <a:cubicBezTo>
                    <a:pt x="94034" y="305596"/>
                    <a:pt x="61483" y="292113"/>
                    <a:pt x="37483" y="268113"/>
                  </a:cubicBezTo>
                  <a:cubicBezTo>
                    <a:pt x="13483" y="244113"/>
                    <a:pt x="0" y="211562"/>
                    <a:pt x="0" y="177621"/>
                  </a:cubicBezTo>
                  <a:lnTo>
                    <a:pt x="0" y="127975"/>
                  </a:lnTo>
                  <a:cubicBezTo>
                    <a:pt x="0" y="94034"/>
                    <a:pt x="13483" y="61483"/>
                    <a:pt x="37483" y="37483"/>
                  </a:cubicBezTo>
                  <a:cubicBezTo>
                    <a:pt x="61483" y="13483"/>
                    <a:pt x="94034" y="0"/>
                    <a:pt x="127975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37C9EF"/>
              </a:solidFill>
              <a:prstDash val="dash"/>
              <a:rou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66675"/>
              <a:ext cx="812586" cy="3722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5568491" y="5227595"/>
            <a:ext cx="2517393" cy="709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75"/>
              </a:lnSpc>
            </a:pPr>
            <a:r>
              <a:rPr lang="en-US" sz="2799" b="1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Feature</a:t>
            </a:r>
          </a:p>
          <a:p>
            <a:pPr algn="ctr">
              <a:lnSpc>
                <a:spcPts val="2575"/>
              </a:lnSpc>
            </a:pPr>
            <a:r>
              <a:rPr lang="en-US" sz="2799" b="1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Selection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0054896" y="2580100"/>
            <a:ext cx="1784071" cy="1784071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 spc="119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3</a:t>
              </a:r>
            </a:p>
          </p:txBody>
        </p:sp>
      </p:grpSp>
      <p:sp>
        <p:nvSpPr>
          <p:cNvPr id="24" name="AutoShape 24"/>
          <p:cNvSpPr/>
          <p:nvPr/>
        </p:nvSpPr>
        <p:spPr>
          <a:xfrm>
            <a:off x="10946932" y="4364171"/>
            <a:ext cx="0" cy="624506"/>
          </a:xfrm>
          <a:prstGeom prst="line">
            <a:avLst/>
          </a:prstGeom>
          <a:ln w="38100" cap="flat">
            <a:solidFill>
              <a:srgbClr val="2C92D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PE"/>
          </a:p>
        </p:txBody>
      </p:sp>
      <p:grpSp>
        <p:nvGrpSpPr>
          <p:cNvPr id="25" name="Group 25"/>
          <p:cNvGrpSpPr/>
          <p:nvPr/>
        </p:nvGrpSpPr>
        <p:grpSpPr>
          <a:xfrm>
            <a:off x="9408826" y="4975055"/>
            <a:ext cx="3085286" cy="1160310"/>
            <a:chOff x="0" y="0"/>
            <a:chExt cx="812586" cy="305596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586" cy="305596"/>
            </a:xfrm>
            <a:custGeom>
              <a:avLst/>
              <a:gdLst/>
              <a:ahLst/>
              <a:cxnLst/>
              <a:rect l="l" t="t" r="r" b="b"/>
              <a:pathLst>
                <a:path w="812586" h="305596">
                  <a:moveTo>
                    <a:pt x="127975" y="0"/>
                  </a:moveTo>
                  <a:lnTo>
                    <a:pt x="684611" y="0"/>
                  </a:lnTo>
                  <a:cubicBezTo>
                    <a:pt x="718552" y="0"/>
                    <a:pt x="751103" y="13483"/>
                    <a:pt x="775103" y="37483"/>
                  </a:cubicBezTo>
                  <a:cubicBezTo>
                    <a:pt x="799103" y="61483"/>
                    <a:pt x="812586" y="94034"/>
                    <a:pt x="812586" y="127975"/>
                  </a:cubicBezTo>
                  <a:lnTo>
                    <a:pt x="812586" y="177621"/>
                  </a:lnTo>
                  <a:cubicBezTo>
                    <a:pt x="812586" y="211562"/>
                    <a:pt x="799103" y="244113"/>
                    <a:pt x="775103" y="268113"/>
                  </a:cubicBezTo>
                  <a:cubicBezTo>
                    <a:pt x="751103" y="292113"/>
                    <a:pt x="718552" y="305596"/>
                    <a:pt x="684611" y="305596"/>
                  </a:cubicBezTo>
                  <a:lnTo>
                    <a:pt x="127975" y="305596"/>
                  </a:lnTo>
                  <a:cubicBezTo>
                    <a:pt x="94034" y="305596"/>
                    <a:pt x="61483" y="292113"/>
                    <a:pt x="37483" y="268113"/>
                  </a:cubicBezTo>
                  <a:cubicBezTo>
                    <a:pt x="13483" y="244113"/>
                    <a:pt x="0" y="211562"/>
                    <a:pt x="0" y="177621"/>
                  </a:cubicBezTo>
                  <a:lnTo>
                    <a:pt x="0" y="127975"/>
                  </a:lnTo>
                  <a:cubicBezTo>
                    <a:pt x="0" y="94034"/>
                    <a:pt x="13483" y="61483"/>
                    <a:pt x="37483" y="37483"/>
                  </a:cubicBezTo>
                  <a:cubicBezTo>
                    <a:pt x="61483" y="13483"/>
                    <a:pt x="94034" y="0"/>
                    <a:pt x="127975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2C92D5"/>
              </a:solidFill>
              <a:prstDash val="dash"/>
              <a:rou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66675"/>
              <a:ext cx="812586" cy="3722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9701526" y="5206700"/>
            <a:ext cx="2517393" cy="709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75"/>
              </a:lnSpc>
            </a:pPr>
            <a:r>
              <a:rPr lang="en-US" sz="2799" b="1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Model testing &amp; evaluation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14483207" y="2607434"/>
            <a:ext cx="1784071" cy="1784071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538A"/>
            </a:solidFill>
          </p:spPr>
          <p:txBody>
            <a:bodyPr/>
            <a:lstStyle/>
            <a:p>
              <a:endParaRPr lang="es-PE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 spc="119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4</a:t>
              </a:r>
            </a:p>
          </p:txBody>
        </p:sp>
      </p:grpSp>
      <p:sp>
        <p:nvSpPr>
          <p:cNvPr id="32" name="AutoShape 32"/>
          <p:cNvSpPr/>
          <p:nvPr/>
        </p:nvSpPr>
        <p:spPr>
          <a:xfrm>
            <a:off x="15375242" y="4391505"/>
            <a:ext cx="0" cy="624506"/>
          </a:xfrm>
          <a:prstGeom prst="line">
            <a:avLst/>
          </a:prstGeom>
          <a:ln w="38100" cap="flat">
            <a:solidFill>
              <a:srgbClr val="13538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PE"/>
          </a:p>
        </p:txBody>
      </p:sp>
      <p:grpSp>
        <p:nvGrpSpPr>
          <p:cNvPr id="33" name="Group 33"/>
          <p:cNvGrpSpPr/>
          <p:nvPr/>
        </p:nvGrpSpPr>
        <p:grpSpPr>
          <a:xfrm>
            <a:off x="13837137" y="5002389"/>
            <a:ext cx="3085286" cy="1160310"/>
            <a:chOff x="0" y="0"/>
            <a:chExt cx="812586" cy="305596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586" cy="305596"/>
            </a:xfrm>
            <a:custGeom>
              <a:avLst/>
              <a:gdLst/>
              <a:ahLst/>
              <a:cxnLst/>
              <a:rect l="l" t="t" r="r" b="b"/>
              <a:pathLst>
                <a:path w="812586" h="305596">
                  <a:moveTo>
                    <a:pt x="127975" y="0"/>
                  </a:moveTo>
                  <a:lnTo>
                    <a:pt x="684611" y="0"/>
                  </a:lnTo>
                  <a:cubicBezTo>
                    <a:pt x="718552" y="0"/>
                    <a:pt x="751103" y="13483"/>
                    <a:pt x="775103" y="37483"/>
                  </a:cubicBezTo>
                  <a:cubicBezTo>
                    <a:pt x="799103" y="61483"/>
                    <a:pt x="812586" y="94034"/>
                    <a:pt x="812586" y="127975"/>
                  </a:cubicBezTo>
                  <a:lnTo>
                    <a:pt x="812586" y="177621"/>
                  </a:lnTo>
                  <a:cubicBezTo>
                    <a:pt x="812586" y="211562"/>
                    <a:pt x="799103" y="244113"/>
                    <a:pt x="775103" y="268113"/>
                  </a:cubicBezTo>
                  <a:cubicBezTo>
                    <a:pt x="751103" y="292113"/>
                    <a:pt x="718552" y="305596"/>
                    <a:pt x="684611" y="305596"/>
                  </a:cubicBezTo>
                  <a:lnTo>
                    <a:pt x="127975" y="305596"/>
                  </a:lnTo>
                  <a:cubicBezTo>
                    <a:pt x="94034" y="305596"/>
                    <a:pt x="61483" y="292113"/>
                    <a:pt x="37483" y="268113"/>
                  </a:cubicBezTo>
                  <a:cubicBezTo>
                    <a:pt x="13483" y="244113"/>
                    <a:pt x="0" y="211562"/>
                    <a:pt x="0" y="177621"/>
                  </a:cubicBezTo>
                  <a:lnTo>
                    <a:pt x="0" y="127975"/>
                  </a:lnTo>
                  <a:cubicBezTo>
                    <a:pt x="0" y="94034"/>
                    <a:pt x="13483" y="61483"/>
                    <a:pt x="37483" y="37483"/>
                  </a:cubicBezTo>
                  <a:cubicBezTo>
                    <a:pt x="61483" y="13483"/>
                    <a:pt x="94034" y="0"/>
                    <a:pt x="127975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13538A"/>
              </a:solidFill>
              <a:prstDash val="dash"/>
              <a:rou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-66675"/>
              <a:ext cx="812586" cy="3722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14129837" y="5234034"/>
            <a:ext cx="2517393" cy="709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75"/>
              </a:lnSpc>
            </a:pPr>
            <a:r>
              <a:rPr lang="en-US" sz="2799" b="1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Deployment in Cloud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028700" y="6720531"/>
            <a:ext cx="3323370" cy="2353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Cleaned data,  grouped styles.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Engineered OG−FG (attenuation) and ratios.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  <a:endParaRPr lang="en-US" sz="2199">
              <a:solidFill>
                <a:srgbClr val="000000"/>
              </a:solidFill>
              <a:latin typeface="Telegraf"/>
              <a:ea typeface="Telegraf"/>
              <a:cs typeface="Telegraf"/>
              <a:sym typeface="Telegraf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5152211" y="6499952"/>
            <a:ext cx="3323370" cy="2744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>
              <a:lnSpc>
                <a:spcPts val="3079"/>
              </a:lnSpc>
              <a:buFont typeface="Arial"/>
              <a:buChar char="•"/>
            </a:pPr>
            <a:r>
              <a:rPr lang="en-US" sz="2199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Compared linear (Full/Ridge), tree/ensemble, and NN</a:t>
            </a:r>
          </a:p>
          <a:p>
            <a:pPr marL="474979" lvl="1" indent="-237490">
              <a:lnSpc>
                <a:spcPts val="3079"/>
              </a:lnSpc>
              <a:buFont typeface="Arial"/>
              <a:buChar char="•"/>
            </a:pPr>
            <a:r>
              <a:rPr lang="en-US" sz="2199" dirty="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Balanced accuracy vs explainability.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  <a:endParaRPr lang="en-US" sz="2199" dirty="0">
              <a:solidFill>
                <a:srgbClr val="000000"/>
              </a:solidFill>
              <a:latin typeface="Telegraf"/>
              <a:ea typeface="Telegraf"/>
              <a:cs typeface="Telegraf"/>
              <a:sym typeface="Telegraf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9267579" y="6499952"/>
            <a:ext cx="3323370" cy="2353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Hold-out metrics (R², MAE).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Controlled overfitting.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Ridge kept as glass-box baseline.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  <a:endParaRPr lang="en-US" sz="2199">
              <a:solidFill>
                <a:srgbClr val="000000"/>
              </a:solidFill>
              <a:latin typeface="Telegraf"/>
              <a:ea typeface="Telegraf"/>
              <a:cs typeface="Telegraf"/>
              <a:sym typeface="Telegraf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13837137" y="6499952"/>
            <a:ext cx="3323370" cy="1963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Azure API + Power BI dashboard.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Versioned model &amp; audit log.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  <a:endParaRPr lang="en-US" sz="2199">
              <a:solidFill>
                <a:srgbClr val="000000"/>
              </a:solidFill>
              <a:latin typeface="Telegraf"/>
              <a:ea typeface="Telegraf"/>
              <a:cs typeface="Telegraf"/>
              <a:sym typeface="Telegraf"/>
            </a:endParaRPr>
          </a:p>
        </p:txBody>
      </p:sp>
      <p:sp>
        <p:nvSpPr>
          <p:cNvPr id="41" name="Freeform 41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05495" y="657204"/>
            <a:ext cx="16444937" cy="1906519"/>
            <a:chOff x="0" y="0"/>
            <a:chExt cx="5999157" cy="6955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999157" cy="695503"/>
            </a:xfrm>
            <a:custGeom>
              <a:avLst/>
              <a:gdLst/>
              <a:ahLst/>
              <a:cxnLst/>
              <a:rect l="l" t="t" r="r" b="b"/>
              <a:pathLst>
                <a:path w="5999157" h="695503">
                  <a:moveTo>
                    <a:pt x="0" y="0"/>
                  </a:moveTo>
                  <a:lnTo>
                    <a:pt x="5999157" y="0"/>
                  </a:lnTo>
                  <a:lnTo>
                    <a:pt x="5999157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2711765" y="819889"/>
            <a:ext cx="12832398" cy="1476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b="1">
                <a:solidFill>
                  <a:srgbClr val="024BB0"/>
                </a:solidFill>
                <a:latin typeface="Telegraf Bold"/>
                <a:ea typeface="Telegraf Bold"/>
                <a:cs typeface="Telegraf Bold"/>
                <a:sym typeface="Telegraf Bold"/>
              </a:rPr>
              <a:t>Model Comparison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2943145" y="3059023"/>
            <a:ext cx="5571749" cy="4841251"/>
            <a:chOff x="0" y="0"/>
            <a:chExt cx="1467457" cy="127506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67457" cy="1275062"/>
            </a:xfrm>
            <a:custGeom>
              <a:avLst/>
              <a:gdLst/>
              <a:ahLst/>
              <a:cxnLst/>
              <a:rect l="l" t="t" r="r" b="b"/>
              <a:pathLst>
                <a:path w="1467457" h="1275062">
                  <a:moveTo>
                    <a:pt x="70864" y="0"/>
                  </a:moveTo>
                  <a:lnTo>
                    <a:pt x="1396592" y="0"/>
                  </a:lnTo>
                  <a:cubicBezTo>
                    <a:pt x="1415387" y="0"/>
                    <a:pt x="1433411" y="7466"/>
                    <a:pt x="1446701" y="20756"/>
                  </a:cubicBezTo>
                  <a:cubicBezTo>
                    <a:pt x="1459991" y="34045"/>
                    <a:pt x="1467457" y="52070"/>
                    <a:pt x="1467457" y="70864"/>
                  </a:cubicBezTo>
                  <a:lnTo>
                    <a:pt x="1467457" y="1204198"/>
                  </a:lnTo>
                  <a:cubicBezTo>
                    <a:pt x="1467457" y="1243335"/>
                    <a:pt x="1435730" y="1275062"/>
                    <a:pt x="1396592" y="1275062"/>
                  </a:cubicBezTo>
                  <a:lnTo>
                    <a:pt x="70864" y="1275062"/>
                  </a:lnTo>
                  <a:cubicBezTo>
                    <a:pt x="31727" y="1275062"/>
                    <a:pt x="0" y="1243335"/>
                    <a:pt x="0" y="1204198"/>
                  </a:cubicBezTo>
                  <a:lnTo>
                    <a:pt x="0" y="70864"/>
                  </a:lnTo>
                  <a:cubicBezTo>
                    <a:pt x="0" y="31727"/>
                    <a:pt x="31727" y="0"/>
                    <a:pt x="70864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2C92D5"/>
              </a:solidFill>
              <a:prstDash val="dash"/>
              <a:rou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1467457" cy="1341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587925" y="3342889"/>
            <a:ext cx="4282188" cy="174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sz="3500" b="1">
                <a:solidFill>
                  <a:srgbClr val="024BB0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Full Regression Companion (glass-box)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758565" y="5495018"/>
            <a:ext cx="3940909" cy="1829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l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R² 0.869</a:t>
            </a:r>
          </a:p>
          <a:p>
            <a:pPr marL="474979" lvl="1" indent="-237490" algn="l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Use: Explainability/training, audits, coaching</a:t>
            </a:r>
          </a:p>
          <a:p>
            <a:pPr marL="474979" lvl="1" indent="-237490" algn="l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Not used as the operational predictor</a:t>
            </a:r>
          </a:p>
        </p:txBody>
      </p:sp>
      <p:sp>
        <p:nvSpPr>
          <p:cNvPr id="10" name="Freeform 10"/>
          <p:cNvSpPr/>
          <p:nvPr/>
        </p:nvSpPr>
        <p:spPr>
          <a:xfrm flipH="1">
            <a:off x="15484919" y="8123782"/>
            <a:ext cx="4585506" cy="1625770"/>
          </a:xfrm>
          <a:custGeom>
            <a:avLst/>
            <a:gdLst/>
            <a:ahLst/>
            <a:cxnLst/>
            <a:rect l="l" t="t" r="r" b="b"/>
            <a:pathLst>
              <a:path w="4585506" h="1625770">
                <a:moveTo>
                  <a:pt x="4585506" y="0"/>
                </a:moveTo>
                <a:lnTo>
                  <a:pt x="0" y="0"/>
                </a:lnTo>
                <a:lnTo>
                  <a:pt x="0" y="1625770"/>
                </a:lnTo>
                <a:lnTo>
                  <a:pt x="4585506" y="1625770"/>
                </a:lnTo>
                <a:lnTo>
                  <a:pt x="458550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>
          <a:xfrm>
            <a:off x="-1782425" y="8123782"/>
            <a:ext cx="4585506" cy="1625770"/>
          </a:xfrm>
          <a:custGeom>
            <a:avLst/>
            <a:gdLst/>
            <a:ahLst/>
            <a:cxnLst/>
            <a:rect l="l" t="t" r="r" b="b"/>
            <a:pathLst>
              <a:path w="4585506" h="1625770">
                <a:moveTo>
                  <a:pt x="0" y="0"/>
                </a:moveTo>
                <a:lnTo>
                  <a:pt x="4585506" y="0"/>
                </a:lnTo>
                <a:lnTo>
                  <a:pt x="4585506" y="1625770"/>
                </a:lnTo>
                <a:lnTo>
                  <a:pt x="0" y="16257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12" name="Freeform 12"/>
          <p:cNvSpPr/>
          <p:nvPr/>
        </p:nvSpPr>
        <p:spPr>
          <a:xfrm>
            <a:off x="8923192" y="-166829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grpSp>
        <p:nvGrpSpPr>
          <p:cNvPr id="13" name="Group 13"/>
          <p:cNvGrpSpPr/>
          <p:nvPr/>
        </p:nvGrpSpPr>
        <p:grpSpPr>
          <a:xfrm>
            <a:off x="9773106" y="3059023"/>
            <a:ext cx="5571749" cy="4841251"/>
            <a:chOff x="0" y="0"/>
            <a:chExt cx="1467457" cy="127506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467457" cy="1275062"/>
            </a:xfrm>
            <a:custGeom>
              <a:avLst/>
              <a:gdLst/>
              <a:ahLst/>
              <a:cxnLst/>
              <a:rect l="l" t="t" r="r" b="b"/>
              <a:pathLst>
                <a:path w="1467457" h="1275062">
                  <a:moveTo>
                    <a:pt x="70864" y="0"/>
                  </a:moveTo>
                  <a:lnTo>
                    <a:pt x="1396592" y="0"/>
                  </a:lnTo>
                  <a:cubicBezTo>
                    <a:pt x="1415387" y="0"/>
                    <a:pt x="1433411" y="7466"/>
                    <a:pt x="1446701" y="20756"/>
                  </a:cubicBezTo>
                  <a:cubicBezTo>
                    <a:pt x="1459991" y="34045"/>
                    <a:pt x="1467457" y="52070"/>
                    <a:pt x="1467457" y="70864"/>
                  </a:cubicBezTo>
                  <a:lnTo>
                    <a:pt x="1467457" y="1204198"/>
                  </a:lnTo>
                  <a:cubicBezTo>
                    <a:pt x="1467457" y="1243335"/>
                    <a:pt x="1435730" y="1275062"/>
                    <a:pt x="1396592" y="1275062"/>
                  </a:cubicBezTo>
                  <a:lnTo>
                    <a:pt x="70864" y="1275062"/>
                  </a:lnTo>
                  <a:cubicBezTo>
                    <a:pt x="31727" y="1275062"/>
                    <a:pt x="0" y="1243335"/>
                    <a:pt x="0" y="1204198"/>
                  </a:cubicBezTo>
                  <a:lnTo>
                    <a:pt x="0" y="70864"/>
                  </a:lnTo>
                  <a:cubicBezTo>
                    <a:pt x="0" y="31727"/>
                    <a:pt x="31727" y="0"/>
                    <a:pt x="70864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2C92D5"/>
              </a:solidFill>
              <a:prstDash val="dash"/>
              <a:rou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66675"/>
              <a:ext cx="1467457" cy="1341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0868863" y="3508133"/>
            <a:ext cx="3380236" cy="117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sz="3500" b="1">
                <a:solidFill>
                  <a:srgbClr val="024BB0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Random Forest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139545" y="5006733"/>
            <a:ext cx="4838871" cy="2553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l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R² 0.995  - MAE 0.055% ABV</a:t>
            </a:r>
          </a:p>
          <a:p>
            <a:pPr marL="474979" lvl="1" indent="-237490" algn="l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Captures non-linear recipe effects</a:t>
            </a:r>
          </a:p>
          <a:p>
            <a:pPr marL="474979" lvl="1" indent="-237490" algn="l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Stable across styles and low CV variance</a:t>
            </a:r>
          </a:p>
          <a:p>
            <a:pPr marL="474979" lvl="1" indent="-237490" algn="l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Use: Operational predictor (pre-brew)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05495" y="657204"/>
            <a:ext cx="16445245" cy="1906519"/>
            <a:chOff x="0" y="0"/>
            <a:chExt cx="5999270" cy="6955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926069" y="2915205"/>
            <a:ext cx="8358265" cy="5768744"/>
            <a:chOff x="0" y="0"/>
            <a:chExt cx="3049118" cy="210445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049118" cy="2104453"/>
            </a:xfrm>
            <a:custGeom>
              <a:avLst/>
              <a:gdLst/>
              <a:ahLst/>
              <a:cxnLst/>
              <a:rect l="l" t="t" r="r" b="b"/>
              <a:pathLst>
                <a:path w="3049118" h="2104453">
                  <a:moveTo>
                    <a:pt x="0" y="0"/>
                  </a:moveTo>
                  <a:lnTo>
                    <a:pt x="3049118" y="0"/>
                  </a:lnTo>
                  <a:lnTo>
                    <a:pt x="3049118" y="2104453"/>
                  </a:lnTo>
                  <a:lnTo>
                    <a:pt x="0" y="21044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327900" y="676579"/>
            <a:ext cx="11600436" cy="2306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60"/>
              </a:lnSpc>
            </a:pPr>
            <a:r>
              <a:rPr lang="en-US" sz="9000" b="1">
                <a:solidFill>
                  <a:srgbClr val="024BB0"/>
                </a:solidFill>
                <a:latin typeface="Telegraf Bold"/>
                <a:ea typeface="Telegraf Bold"/>
                <a:cs typeface="Telegraf Bold"/>
                <a:sym typeface="Telegraf Bold"/>
              </a:rPr>
              <a:t>Final choice:</a:t>
            </a:r>
          </a:p>
          <a:p>
            <a:pPr algn="ctr">
              <a:lnSpc>
                <a:spcPts val="8460"/>
              </a:lnSpc>
            </a:pPr>
            <a:r>
              <a:rPr lang="en-US" sz="9000" b="1">
                <a:solidFill>
                  <a:srgbClr val="024BB0"/>
                </a:solidFill>
                <a:latin typeface="Telegraf Bold"/>
                <a:ea typeface="Telegraf Bold"/>
                <a:cs typeface="Telegraf Bold"/>
                <a:sym typeface="Telegraf Bold"/>
              </a:rPr>
              <a:t>Random Forest</a:t>
            </a:r>
          </a:p>
        </p:txBody>
      </p:sp>
      <p:sp>
        <p:nvSpPr>
          <p:cNvPr id="11" name="Freeform 11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grpSp>
        <p:nvGrpSpPr>
          <p:cNvPr id="12" name="Group 12"/>
          <p:cNvGrpSpPr/>
          <p:nvPr/>
        </p:nvGrpSpPr>
        <p:grpSpPr>
          <a:xfrm>
            <a:off x="1199340" y="3356908"/>
            <a:ext cx="7479325" cy="5819466"/>
            <a:chOff x="0" y="0"/>
            <a:chExt cx="9972434" cy="7759288"/>
          </a:xfrm>
        </p:grpSpPr>
        <p:sp>
          <p:nvSpPr>
            <p:cNvPr id="13" name="TextBox 13"/>
            <p:cNvSpPr txBox="1"/>
            <p:nvPr/>
          </p:nvSpPr>
          <p:spPr>
            <a:xfrm>
              <a:off x="0" y="6783716"/>
              <a:ext cx="9972434" cy="9755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79" lvl="1" indent="-237490" algn="l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Batch scoring in Python; ADF orchestration; Azure SQL serving; Power BI visibility. Minutes, not hours.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5791771"/>
              <a:ext cx="9972434" cy="7789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550"/>
                </a:lnSpc>
              </a:pPr>
              <a:r>
                <a:rPr lang="en-US" sz="3500" b="1">
                  <a:solidFill>
                    <a:srgbClr val="024BB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Operational fit &amp; speed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3989431"/>
              <a:ext cx="9972434" cy="14581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79" lvl="1" indent="-237490" algn="l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Fewer lots near tolerance edges → fewer holds, retests, or relabels. Predictions versioned in Azure SQL for QA/audits.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2997485"/>
              <a:ext cx="9972434" cy="7789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550"/>
                </a:lnSpc>
              </a:pPr>
              <a:r>
                <a:rPr lang="en-US" sz="3500" b="1">
                  <a:solidFill>
                    <a:srgbClr val="024BB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Lower label/compliance risk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1677746"/>
              <a:ext cx="9972434" cy="9755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79" lvl="1" indent="-237490" algn="l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R² 0.995, MAE 0.055% ABV — ≈9× smaller than LCBO one-side tolerance (0.50) for beers &lt;5.6% ABV.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76200"/>
              <a:ext cx="9972434" cy="15409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550"/>
                </a:lnSpc>
              </a:pPr>
              <a:r>
                <a:rPr lang="en-US" sz="3500" b="1">
                  <a:solidFill>
                    <a:srgbClr val="024BB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Accuracy with regulatory headroom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284334" y="2915205"/>
            <a:ext cx="8560016" cy="6956222"/>
            <a:chOff x="0" y="0"/>
            <a:chExt cx="3500859" cy="284494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500859" cy="2844942"/>
            </a:xfrm>
            <a:custGeom>
              <a:avLst/>
              <a:gdLst/>
              <a:ahLst/>
              <a:cxnLst/>
              <a:rect l="l" t="t" r="r" b="b"/>
              <a:pathLst>
                <a:path w="3500859" h="2844942">
                  <a:moveTo>
                    <a:pt x="0" y="0"/>
                  </a:moveTo>
                  <a:lnTo>
                    <a:pt x="3500859" y="0"/>
                  </a:lnTo>
                  <a:lnTo>
                    <a:pt x="3500859" y="2844942"/>
                  </a:lnTo>
                  <a:lnTo>
                    <a:pt x="0" y="28449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</p:grpSp>
      <p:pic>
        <p:nvPicPr>
          <p:cNvPr id="21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9235" y="2240408"/>
            <a:ext cx="8486892" cy="7220593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11147260" y="7593892"/>
            <a:ext cx="381357" cy="401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b="1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1%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285414" y="7593892"/>
            <a:ext cx="871657" cy="401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b="1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0.50%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5610050" y="7989491"/>
            <a:ext cx="1061323" cy="401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 b="1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0.055%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206001" y="8783944"/>
            <a:ext cx="2162109" cy="335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Beer &gt; 5.6% ABV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649712" y="8783944"/>
            <a:ext cx="2162109" cy="335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Beer &lt; 5.6% ABV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5059657" y="8783944"/>
            <a:ext cx="2162109" cy="335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All types of beer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14890235" y="4667911"/>
            <a:ext cx="2422405" cy="4841251"/>
            <a:chOff x="0" y="0"/>
            <a:chExt cx="638000" cy="1275062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38000" cy="1275062"/>
            </a:xfrm>
            <a:custGeom>
              <a:avLst/>
              <a:gdLst/>
              <a:ahLst/>
              <a:cxnLst/>
              <a:rect l="l" t="t" r="r" b="b"/>
              <a:pathLst>
                <a:path w="638000" h="1275062">
                  <a:moveTo>
                    <a:pt x="162994" y="0"/>
                  </a:moveTo>
                  <a:lnTo>
                    <a:pt x="475005" y="0"/>
                  </a:lnTo>
                  <a:cubicBezTo>
                    <a:pt x="518234" y="0"/>
                    <a:pt x="559692" y="17173"/>
                    <a:pt x="590260" y="47740"/>
                  </a:cubicBezTo>
                  <a:cubicBezTo>
                    <a:pt x="620827" y="78307"/>
                    <a:pt x="638000" y="119765"/>
                    <a:pt x="638000" y="162994"/>
                  </a:cubicBezTo>
                  <a:lnTo>
                    <a:pt x="638000" y="1112068"/>
                  </a:lnTo>
                  <a:cubicBezTo>
                    <a:pt x="638000" y="1155296"/>
                    <a:pt x="620827" y="1196755"/>
                    <a:pt x="590260" y="1227322"/>
                  </a:cubicBezTo>
                  <a:cubicBezTo>
                    <a:pt x="559692" y="1257889"/>
                    <a:pt x="518234" y="1275062"/>
                    <a:pt x="475005" y="1275062"/>
                  </a:cubicBezTo>
                  <a:lnTo>
                    <a:pt x="162994" y="1275062"/>
                  </a:lnTo>
                  <a:cubicBezTo>
                    <a:pt x="119765" y="1275062"/>
                    <a:pt x="78307" y="1257889"/>
                    <a:pt x="47740" y="1227322"/>
                  </a:cubicBezTo>
                  <a:cubicBezTo>
                    <a:pt x="17173" y="1196755"/>
                    <a:pt x="0" y="1155296"/>
                    <a:pt x="0" y="1112068"/>
                  </a:cubicBezTo>
                  <a:lnTo>
                    <a:pt x="0" y="162994"/>
                  </a:lnTo>
                  <a:cubicBezTo>
                    <a:pt x="0" y="119765"/>
                    <a:pt x="17173" y="78307"/>
                    <a:pt x="47740" y="47740"/>
                  </a:cubicBezTo>
                  <a:cubicBezTo>
                    <a:pt x="78307" y="17173"/>
                    <a:pt x="119765" y="0"/>
                    <a:pt x="16299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BB9379"/>
              </a:solidFill>
              <a:prstDash val="dash"/>
              <a:rou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66675"/>
              <a:ext cx="638000" cy="1341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5242333" y="5095875"/>
            <a:ext cx="1794410" cy="354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75"/>
              </a:lnSpc>
            </a:pPr>
            <a:r>
              <a:rPr lang="en-US" sz="2057" b="1">
                <a:solidFill>
                  <a:srgbClr val="024BB0"/>
                </a:solidFill>
                <a:latin typeface="Telegraf Bold"/>
                <a:ea typeface="Telegraf Bold"/>
                <a:cs typeface="Telegraf Bold"/>
                <a:sym typeface="Telegraf Bold"/>
              </a:rPr>
              <a:t>Our solution</a:t>
            </a:r>
          </a:p>
        </p:txBody>
      </p:sp>
      <p:sp>
        <p:nvSpPr>
          <p:cNvPr id="32" name="TextBox 32"/>
          <p:cNvSpPr txBox="1"/>
          <p:nvPr/>
        </p:nvSpPr>
        <p:spPr>
          <a:xfrm rot="-5400000">
            <a:off x="7541157" y="6375840"/>
            <a:ext cx="4181399" cy="434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33"/>
              </a:lnSpc>
              <a:spcBef>
                <a:spcPct val="0"/>
              </a:spcBef>
            </a:pPr>
            <a:r>
              <a:rPr lang="en-US" sz="2381" b="1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% ABV (absolute)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0" y="10101570"/>
            <a:ext cx="10275723" cy="185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33"/>
              </a:lnSpc>
              <a:spcBef>
                <a:spcPct val="0"/>
              </a:spcBef>
            </a:pPr>
            <a:r>
              <a:rPr lang="en-US" sz="1023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Sources: LCBO QA – Product Packaging Standards &amp; Guidelines for Chemical Analysis (p. 52, “Actual vs Declared Alcohol Content – Guideline”); NSLC – ABV Factsheet (Beer).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05495" y="657204"/>
            <a:ext cx="16444937" cy="1906519"/>
            <a:chOff x="0" y="0"/>
            <a:chExt cx="5999157" cy="6955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999157" cy="695503"/>
            </a:xfrm>
            <a:custGeom>
              <a:avLst/>
              <a:gdLst/>
              <a:ahLst/>
              <a:cxnLst/>
              <a:rect l="l" t="t" r="r" b="b"/>
              <a:pathLst>
                <a:path w="5999157" h="695503">
                  <a:moveTo>
                    <a:pt x="0" y="0"/>
                  </a:moveTo>
                  <a:lnTo>
                    <a:pt x="5999157" y="0"/>
                  </a:lnTo>
                  <a:lnTo>
                    <a:pt x="5999157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2948609" y="1087348"/>
            <a:ext cx="12832398" cy="1476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b="1">
                <a:solidFill>
                  <a:srgbClr val="024BB0"/>
                </a:solidFill>
                <a:latin typeface="Telegraf Bold"/>
                <a:ea typeface="Telegraf Bold"/>
                <a:cs typeface="Telegraf Bold"/>
                <a:sym typeface="Telegraf Bold"/>
              </a:rPr>
              <a:t>Top drivers of ABV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371018" y="3604164"/>
            <a:ext cx="5571749" cy="4841251"/>
            <a:chOff x="0" y="0"/>
            <a:chExt cx="1467457" cy="127506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67457" cy="1275062"/>
            </a:xfrm>
            <a:custGeom>
              <a:avLst/>
              <a:gdLst/>
              <a:ahLst/>
              <a:cxnLst/>
              <a:rect l="l" t="t" r="r" b="b"/>
              <a:pathLst>
                <a:path w="1467457" h="1275062">
                  <a:moveTo>
                    <a:pt x="70864" y="0"/>
                  </a:moveTo>
                  <a:lnTo>
                    <a:pt x="1396592" y="0"/>
                  </a:lnTo>
                  <a:cubicBezTo>
                    <a:pt x="1415387" y="0"/>
                    <a:pt x="1433411" y="7466"/>
                    <a:pt x="1446701" y="20756"/>
                  </a:cubicBezTo>
                  <a:cubicBezTo>
                    <a:pt x="1459991" y="34045"/>
                    <a:pt x="1467457" y="52070"/>
                    <a:pt x="1467457" y="70864"/>
                  </a:cubicBezTo>
                  <a:lnTo>
                    <a:pt x="1467457" y="1204198"/>
                  </a:lnTo>
                  <a:cubicBezTo>
                    <a:pt x="1467457" y="1243335"/>
                    <a:pt x="1435730" y="1275062"/>
                    <a:pt x="1396592" y="1275062"/>
                  </a:cubicBezTo>
                  <a:lnTo>
                    <a:pt x="70864" y="1275062"/>
                  </a:lnTo>
                  <a:cubicBezTo>
                    <a:pt x="31727" y="1275062"/>
                    <a:pt x="0" y="1243335"/>
                    <a:pt x="0" y="1204198"/>
                  </a:cubicBezTo>
                  <a:lnTo>
                    <a:pt x="0" y="70864"/>
                  </a:lnTo>
                  <a:cubicBezTo>
                    <a:pt x="0" y="31727"/>
                    <a:pt x="31727" y="0"/>
                    <a:pt x="70864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2C92D5"/>
              </a:solidFill>
              <a:prstDash val="dash"/>
              <a:rou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1467457" cy="1341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15799" y="3888030"/>
            <a:ext cx="4282188" cy="117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sz="3500" b="1">
                <a:solidFill>
                  <a:srgbClr val="024BB0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Attenuation (OG − FG) dominates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05495" y="5357600"/>
            <a:ext cx="4392491" cy="2191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l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Quick lever: yeast health/pitch, ferm temp/time, mash temp.</a:t>
            </a:r>
          </a:p>
          <a:p>
            <a:pPr marL="474979" lvl="1" indent="-237490" algn="l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Direction: lower FG : ↑ABV; higher FG : ↓ABV (ABV ≈ 131.25 × ΔSG)</a:t>
            </a:r>
          </a:p>
        </p:txBody>
      </p:sp>
      <p:sp>
        <p:nvSpPr>
          <p:cNvPr id="10" name="Freeform 10"/>
          <p:cNvSpPr/>
          <p:nvPr/>
        </p:nvSpPr>
        <p:spPr>
          <a:xfrm flipH="1">
            <a:off x="15995247" y="8445415"/>
            <a:ext cx="4585506" cy="1625770"/>
          </a:xfrm>
          <a:custGeom>
            <a:avLst/>
            <a:gdLst/>
            <a:ahLst/>
            <a:cxnLst/>
            <a:rect l="l" t="t" r="r" b="b"/>
            <a:pathLst>
              <a:path w="4585506" h="1625770">
                <a:moveTo>
                  <a:pt x="4585506" y="0"/>
                </a:moveTo>
                <a:lnTo>
                  <a:pt x="0" y="0"/>
                </a:lnTo>
                <a:lnTo>
                  <a:pt x="0" y="1625770"/>
                </a:lnTo>
                <a:lnTo>
                  <a:pt x="4585506" y="1625770"/>
                </a:lnTo>
                <a:lnTo>
                  <a:pt x="458550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>
          <a:xfrm>
            <a:off x="-1873741" y="8445415"/>
            <a:ext cx="4585506" cy="1625770"/>
          </a:xfrm>
          <a:custGeom>
            <a:avLst/>
            <a:gdLst/>
            <a:ahLst/>
            <a:cxnLst/>
            <a:rect l="l" t="t" r="r" b="b"/>
            <a:pathLst>
              <a:path w="4585506" h="1625770">
                <a:moveTo>
                  <a:pt x="0" y="0"/>
                </a:moveTo>
                <a:lnTo>
                  <a:pt x="4585506" y="0"/>
                </a:lnTo>
                <a:lnTo>
                  <a:pt x="4585506" y="1625770"/>
                </a:lnTo>
                <a:lnTo>
                  <a:pt x="0" y="16257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12" name="Freeform 12"/>
          <p:cNvSpPr/>
          <p:nvPr/>
        </p:nvSpPr>
        <p:spPr>
          <a:xfrm>
            <a:off x="8923192" y="-166829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grpSp>
        <p:nvGrpSpPr>
          <p:cNvPr id="13" name="Group 13"/>
          <p:cNvGrpSpPr/>
          <p:nvPr/>
        </p:nvGrpSpPr>
        <p:grpSpPr>
          <a:xfrm>
            <a:off x="6342089" y="3604164"/>
            <a:ext cx="5571749" cy="4841251"/>
            <a:chOff x="0" y="0"/>
            <a:chExt cx="1467457" cy="127506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467457" cy="1275062"/>
            </a:xfrm>
            <a:custGeom>
              <a:avLst/>
              <a:gdLst/>
              <a:ahLst/>
              <a:cxnLst/>
              <a:rect l="l" t="t" r="r" b="b"/>
              <a:pathLst>
                <a:path w="1467457" h="1275062">
                  <a:moveTo>
                    <a:pt x="70864" y="0"/>
                  </a:moveTo>
                  <a:lnTo>
                    <a:pt x="1396592" y="0"/>
                  </a:lnTo>
                  <a:cubicBezTo>
                    <a:pt x="1415387" y="0"/>
                    <a:pt x="1433411" y="7466"/>
                    <a:pt x="1446701" y="20756"/>
                  </a:cubicBezTo>
                  <a:cubicBezTo>
                    <a:pt x="1459991" y="34045"/>
                    <a:pt x="1467457" y="52070"/>
                    <a:pt x="1467457" y="70864"/>
                  </a:cubicBezTo>
                  <a:lnTo>
                    <a:pt x="1467457" y="1204198"/>
                  </a:lnTo>
                  <a:cubicBezTo>
                    <a:pt x="1467457" y="1243335"/>
                    <a:pt x="1435730" y="1275062"/>
                    <a:pt x="1396592" y="1275062"/>
                  </a:cubicBezTo>
                  <a:lnTo>
                    <a:pt x="70864" y="1275062"/>
                  </a:lnTo>
                  <a:cubicBezTo>
                    <a:pt x="31727" y="1275062"/>
                    <a:pt x="0" y="1243335"/>
                    <a:pt x="0" y="1204198"/>
                  </a:cubicBezTo>
                  <a:lnTo>
                    <a:pt x="0" y="70864"/>
                  </a:lnTo>
                  <a:cubicBezTo>
                    <a:pt x="0" y="31727"/>
                    <a:pt x="31727" y="0"/>
                    <a:pt x="70864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2C92D5"/>
              </a:solidFill>
              <a:prstDash val="dash"/>
              <a:rou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66675"/>
              <a:ext cx="1467457" cy="1341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6790314" y="3888030"/>
            <a:ext cx="4773122" cy="174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sz="3500" b="1">
                <a:solidFill>
                  <a:srgbClr val="024BB0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Original Gravity (OG) sets the ceiling</a:t>
            </a:r>
          </a:p>
          <a:p>
            <a:pPr algn="ctr">
              <a:lnSpc>
                <a:spcPts val="4550"/>
              </a:lnSpc>
            </a:pPr>
            <a:endParaRPr lang="en-US" sz="3500" b="1">
              <a:solidFill>
                <a:srgbClr val="024BB0"/>
              </a:solidFill>
              <a:latin typeface="Telegraf Heavy"/>
              <a:ea typeface="Telegraf Heavy"/>
              <a:cs typeface="Telegraf Heavy"/>
              <a:sym typeface="Telegraf Heavy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790314" y="5357600"/>
            <a:ext cx="4838871" cy="2191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l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Quick lever: grain bill concentration, adjuncts, boil concentration.</a:t>
            </a:r>
          </a:p>
          <a:p>
            <a:pPr marL="474979" lvl="1" indent="-237490" algn="l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Direction: higher OG: ↑ABV if FG doesn’t rise much (diminishing returns at high OG)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2313888" y="3604164"/>
            <a:ext cx="5571749" cy="4841251"/>
            <a:chOff x="0" y="0"/>
            <a:chExt cx="1467457" cy="127506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467457" cy="1275062"/>
            </a:xfrm>
            <a:custGeom>
              <a:avLst/>
              <a:gdLst/>
              <a:ahLst/>
              <a:cxnLst/>
              <a:rect l="l" t="t" r="r" b="b"/>
              <a:pathLst>
                <a:path w="1467457" h="1275062">
                  <a:moveTo>
                    <a:pt x="70864" y="0"/>
                  </a:moveTo>
                  <a:lnTo>
                    <a:pt x="1396592" y="0"/>
                  </a:lnTo>
                  <a:cubicBezTo>
                    <a:pt x="1415387" y="0"/>
                    <a:pt x="1433411" y="7466"/>
                    <a:pt x="1446701" y="20756"/>
                  </a:cubicBezTo>
                  <a:cubicBezTo>
                    <a:pt x="1459991" y="34045"/>
                    <a:pt x="1467457" y="52070"/>
                    <a:pt x="1467457" y="70864"/>
                  </a:cubicBezTo>
                  <a:lnTo>
                    <a:pt x="1467457" y="1204198"/>
                  </a:lnTo>
                  <a:cubicBezTo>
                    <a:pt x="1467457" y="1243335"/>
                    <a:pt x="1435730" y="1275062"/>
                    <a:pt x="1396592" y="1275062"/>
                  </a:cubicBezTo>
                  <a:lnTo>
                    <a:pt x="70864" y="1275062"/>
                  </a:lnTo>
                  <a:cubicBezTo>
                    <a:pt x="31727" y="1275062"/>
                    <a:pt x="0" y="1243335"/>
                    <a:pt x="0" y="1204198"/>
                  </a:cubicBezTo>
                  <a:lnTo>
                    <a:pt x="0" y="70864"/>
                  </a:lnTo>
                  <a:cubicBezTo>
                    <a:pt x="0" y="31727"/>
                    <a:pt x="31727" y="0"/>
                    <a:pt x="70864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2C92D5"/>
              </a:solidFill>
              <a:prstDash val="dash"/>
              <a:rou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66675"/>
              <a:ext cx="1467457" cy="13417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2762113" y="3888030"/>
            <a:ext cx="4675300" cy="117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sz="3500" b="1">
                <a:solidFill>
                  <a:srgbClr val="024BB0"/>
                </a:solidFill>
                <a:latin typeface="Telegraf Heavy"/>
                <a:ea typeface="Telegraf Heavy"/>
                <a:cs typeface="Telegraf Heavy"/>
                <a:sym typeface="Telegraf Heavy"/>
              </a:rPr>
              <a:t>Efficiency × OG (real‑world limiter)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680327" y="5551874"/>
            <a:ext cx="4838871" cy="2191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l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Quick lever: lauter performance, mill gap, mash schedule, sparge discipline. </a:t>
            </a:r>
          </a:p>
          <a:p>
            <a:pPr marL="474979" lvl="1" indent="-237490" algn="l">
              <a:lnSpc>
                <a:spcPts val="285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Direction: better efficiency at target OG: ↑ABV; at extremes returns flatten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05495" y="657204"/>
            <a:ext cx="16436355" cy="1907038"/>
            <a:chOff x="0" y="0"/>
            <a:chExt cx="5996027" cy="6956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996027" cy="695693"/>
            </a:xfrm>
            <a:custGeom>
              <a:avLst/>
              <a:gdLst/>
              <a:ahLst/>
              <a:cxnLst/>
              <a:rect l="l" t="t" r="r" b="b"/>
              <a:pathLst>
                <a:path w="5996027" h="695693">
                  <a:moveTo>
                    <a:pt x="0" y="0"/>
                  </a:moveTo>
                  <a:lnTo>
                    <a:pt x="5996027" y="0"/>
                  </a:lnTo>
                  <a:lnTo>
                    <a:pt x="5996027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4" name="Freeform 4"/>
          <p:cNvSpPr/>
          <p:nvPr/>
        </p:nvSpPr>
        <p:spPr>
          <a:xfrm rot="641794">
            <a:off x="8923192" y="-178822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grpSp>
        <p:nvGrpSpPr>
          <p:cNvPr id="5" name="Group 5"/>
          <p:cNvGrpSpPr/>
          <p:nvPr/>
        </p:nvGrpSpPr>
        <p:grpSpPr>
          <a:xfrm>
            <a:off x="2296808" y="2735692"/>
            <a:ext cx="6847192" cy="7278094"/>
            <a:chOff x="0" y="0"/>
            <a:chExt cx="1803376" cy="191686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03376" cy="1916864"/>
            </a:xfrm>
            <a:custGeom>
              <a:avLst/>
              <a:gdLst/>
              <a:ahLst/>
              <a:cxnLst/>
              <a:rect l="l" t="t" r="r" b="b"/>
              <a:pathLst>
                <a:path w="1803376" h="1916864">
                  <a:moveTo>
                    <a:pt x="57664" y="0"/>
                  </a:moveTo>
                  <a:lnTo>
                    <a:pt x="1745711" y="0"/>
                  </a:lnTo>
                  <a:cubicBezTo>
                    <a:pt x="1761005" y="0"/>
                    <a:pt x="1775672" y="6075"/>
                    <a:pt x="1786486" y="16889"/>
                  </a:cubicBezTo>
                  <a:cubicBezTo>
                    <a:pt x="1797300" y="27704"/>
                    <a:pt x="1803376" y="42371"/>
                    <a:pt x="1803376" y="57664"/>
                  </a:cubicBezTo>
                  <a:lnTo>
                    <a:pt x="1803376" y="1859200"/>
                  </a:lnTo>
                  <a:cubicBezTo>
                    <a:pt x="1803376" y="1874494"/>
                    <a:pt x="1797300" y="1889161"/>
                    <a:pt x="1786486" y="1899975"/>
                  </a:cubicBezTo>
                  <a:cubicBezTo>
                    <a:pt x="1775672" y="1910789"/>
                    <a:pt x="1761005" y="1916864"/>
                    <a:pt x="1745711" y="1916864"/>
                  </a:cubicBezTo>
                  <a:lnTo>
                    <a:pt x="57664" y="1916864"/>
                  </a:lnTo>
                  <a:cubicBezTo>
                    <a:pt x="42371" y="1916864"/>
                    <a:pt x="27704" y="1910789"/>
                    <a:pt x="16889" y="1899975"/>
                  </a:cubicBezTo>
                  <a:cubicBezTo>
                    <a:pt x="6075" y="1889161"/>
                    <a:pt x="0" y="1874494"/>
                    <a:pt x="0" y="1859200"/>
                  </a:cubicBezTo>
                  <a:lnTo>
                    <a:pt x="0" y="57664"/>
                  </a:lnTo>
                  <a:cubicBezTo>
                    <a:pt x="0" y="42371"/>
                    <a:pt x="6075" y="27704"/>
                    <a:pt x="16889" y="16889"/>
                  </a:cubicBezTo>
                  <a:cubicBezTo>
                    <a:pt x="27704" y="6075"/>
                    <a:pt x="42371" y="0"/>
                    <a:pt x="57664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2C92D5"/>
              </a:solidFill>
              <a:prstDash val="dash"/>
              <a:rou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1803376" cy="1983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3922928" y="3108818"/>
            <a:ext cx="3541228" cy="3116493"/>
          </a:xfrm>
          <a:custGeom>
            <a:avLst/>
            <a:gdLst/>
            <a:ahLst/>
            <a:cxnLst/>
            <a:rect l="l" t="t" r="r" b="b"/>
            <a:pathLst>
              <a:path w="3541228" h="3116493">
                <a:moveTo>
                  <a:pt x="0" y="0"/>
                </a:moveTo>
                <a:lnTo>
                  <a:pt x="3541228" y="0"/>
                </a:lnTo>
                <a:lnTo>
                  <a:pt x="3541228" y="3116493"/>
                </a:lnTo>
                <a:lnTo>
                  <a:pt x="0" y="31164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grpSp>
        <p:nvGrpSpPr>
          <p:cNvPr id="9" name="Group 9"/>
          <p:cNvGrpSpPr/>
          <p:nvPr/>
        </p:nvGrpSpPr>
        <p:grpSpPr>
          <a:xfrm>
            <a:off x="9664828" y="2735692"/>
            <a:ext cx="6847192" cy="7278094"/>
            <a:chOff x="0" y="0"/>
            <a:chExt cx="1803376" cy="191686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03376" cy="1916864"/>
            </a:xfrm>
            <a:custGeom>
              <a:avLst/>
              <a:gdLst/>
              <a:ahLst/>
              <a:cxnLst/>
              <a:rect l="l" t="t" r="r" b="b"/>
              <a:pathLst>
                <a:path w="1803376" h="1916864">
                  <a:moveTo>
                    <a:pt x="57664" y="0"/>
                  </a:moveTo>
                  <a:lnTo>
                    <a:pt x="1745711" y="0"/>
                  </a:lnTo>
                  <a:cubicBezTo>
                    <a:pt x="1761005" y="0"/>
                    <a:pt x="1775672" y="6075"/>
                    <a:pt x="1786486" y="16889"/>
                  </a:cubicBezTo>
                  <a:cubicBezTo>
                    <a:pt x="1797300" y="27704"/>
                    <a:pt x="1803376" y="42371"/>
                    <a:pt x="1803376" y="57664"/>
                  </a:cubicBezTo>
                  <a:lnTo>
                    <a:pt x="1803376" y="1859200"/>
                  </a:lnTo>
                  <a:cubicBezTo>
                    <a:pt x="1803376" y="1874494"/>
                    <a:pt x="1797300" y="1889161"/>
                    <a:pt x="1786486" y="1899975"/>
                  </a:cubicBezTo>
                  <a:cubicBezTo>
                    <a:pt x="1775672" y="1910789"/>
                    <a:pt x="1761005" y="1916864"/>
                    <a:pt x="1745711" y="1916864"/>
                  </a:cubicBezTo>
                  <a:lnTo>
                    <a:pt x="57664" y="1916864"/>
                  </a:lnTo>
                  <a:cubicBezTo>
                    <a:pt x="42371" y="1916864"/>
                    <a:pt x="27704" y="1910789"/>
                    <a:pt x="16889" y="1899975"/>
                  </a:cubicBezTo>
                  <a:cubicBezTo>
                    <a:pt x="6075" y="1889161"/>
                    <a:pt x="0" y="1874494"/>
                    <a:pt x="0" y="1859200"/>
                  </a:cubicBezTo>
                  <a:lnTo>
                    <a:pt x="0" y="57664"/>
                  </a:lnTo>
                  <a:cubicBezTo>
                    <a:pt x="0" y="42371"/>
                    <a:pt x="6075" y="27704"/>
                    <a:pt x="16889" y="16889"/>
                  </a:cubicBezTo>
                  <a:cubicBezTo>
                    <a:pt x="27704" y="6075"/>
                    <a:pt x="42371" y="0"/>
                    <a:pt x="57664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2C92D5"/>
              </a:solidFill>
              <a:prstDash val="dash"/>
              <a:round/>
            </a:ln>
          </p:spPr>
          <p:txBody>
            <a:bodyPr/>
            <a:lstStyle/>
            <a:p>
              <a:endParaRPr lang="es-PE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1803376" cy="1983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2057837" y="3450398"/>
            <a:ext cx="2061173" cy="2774912"/>
          </a:xfrm>
          <a:custGeom>
            <a:avLst/>
            <a:gdLst/>
            <a:ahLst/>
            <a:cxnLst/>
            <a:rect l="l" t="t" r="r" b="b"/>
            <a:pathLst>
              <a:path w="2061173" h="2774912">
                <a:moveTo>
                  <a:pt x="0" y="0"/>
                </a:moveTo>
                <a:lnTo>
                  <a:pt x="2061173" y="0"/>
                </a:lnTo>
                <a:lnTo>
                  <a:pt x="2061173" y="2774913"/>
                </a:lnTo>
                <a:lnTo>
                  <a:pt x="0" y="27749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13" name="TextBox 13"/>
          <p:cNvSpPr txBox="1"/>
          <p:nvPr/>
        </p:nvSpPr>
        <p:spPr>
          <a:xfrm>
            <a:off x="3354041" y="552429"/>
            <a:ext cx="12074226" cy="1476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b="1">
                <a:solidFill>
                  <a:srgbClr val="024BB0"/>
                </a:solidFill>
                <a:latin typeface="Telegraf Bold"/>
                <a:ea typeface="Telegraf Bold"/>
                <a:cs typeface="Telegraf Bold"/>
                <a:sym typeface="Telegraf Bold"/>
              </a:rPr>
              <a:t>Real-life examples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3106887" y="6692992"/>
            <a:ext cx="5173310" cy="3133394"/>
            <a:chOff x="0" y="0"/>
            <a:chExt cx="6897747" cy="4177858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47625"/>
              <a:ext cx="6897747" cy="7588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500" b="1">
                  <a:solidFill>
                    <a:srgbClr val="024BB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Recipe level (OG &amp; FG)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789286"/>
              <a:ext cx="6897747" cy="33885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79" lvl="1" indent="-237490" algn="l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+0.25% ABV → target −0.002 SG in FG (2 points).</a:t>
              </a:r>
            </a:p>
            <a:p>
              <a:pPr marL="474979" lvl="1" indent="-237490" algn="l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−0.25% ABV → allow +0.002 SG in FG.</a:t>
              </a:r>
            </a:p>
            <a:p>
              <a:pPr marL="474979" lvl="1" indent="-237490" algn="l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+0.6–1.3% ABV → raise OG by +0.005–0.010 SG and protect attenuation.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416449" y="6692992"/>
            <a:ext cx="5343950" cy="2942894"/>
            <a:chOff x="0" y="0"/>
            <a:chExt cx="7125267" cy="3923858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47625"/>
              <a:ext cx="7125267" cy="1470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500" b="1">
                  <a:solidFill>
                    <a:srgbClr val="024BB0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Compliance check (ON/NS)  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500486"/>
              <a:ext cx="7125267" cy="24233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79" lvl="1" indent="-237490" algn="just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Compare to LCBO/NSLC band.</a:t>
              </a:r>
            </a:p>
            <a:p>
              <a:pPr marL="474979" lvl="1" indent="-237490" algn="just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House guardrail: escalate to QA if margin ≤0.2% to nearest limit.</a:t>
              </a:r>
            </a:p>
            <a:p>
              <a:pPr marL="474979" lvl="1" indent="-237490" algn="just">
                <a:lnSpc>
                  <a:spcPts val="2859"/>
                </a:lnSpc>
                <a:buFont typeface="Arial"/>
                <a:buChar char="•"/>
              </a:pPr>
              <a:r>
                <a:rPr lang="en-US" sz="21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Example: 5.34% vs upper 5.50 → margin 0.16 → Escalate .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7107138" y="1943079"/>
            <a:ext cx="4073723" cy="476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 b="1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How tweaks change ABV</a:t>
            </a:r>
          </a:p>
        </p:txBody>
      </p:sp>
      <p:sp>
        <p:nvSpPr>
          <p:cNvPr id="21" name="Freeform 21"/>
          <p:cNvSpPr/>
          <p:nvPr/>
        </p:nvSpPr>
        <p:spPr>
          <a:xfrm rot="-278358">
            <a:off x="-1432939" y="-269558"/>
            <a:ext cx="5304464" cy="1668495"/>
          </a:xfrm>
          <a:custGeom>
            <a:avLst/>
            <a:gdLst/>
            <a:ahLst/>
            <a:cxnLst/>
            <a:rect l="l" t="t" r="r" b="b"/>
            <a:pathLst>
              <a:path w="5304464" h="1668495">
                <a:moveTo>
                  <a:pt x="0" y="0"/>
                </a:moveTo>
                <a:lnTo>
                  <a:pt x="5304465" y="0"/>
                </a:lnTo>
                <a:lnTo>
                  <a:pt x="5304465" y="1668495"/>
                </a:lnTo>
                <a:lnTo>
                  <a:pt x="0" y="16684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22" name="TextBox 22"/>
          <p:cNvSpPr txBox="1"/>
          <p:nvPr/>
        </p:nvSpPr>
        <p:spPr>
          <a:xfrm>
            <a:off x="0" y="10101570"/>
            <a:ext cx="9860171" cy="185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33"/>
              </a:lnSpc>
              <a:spcBef>
                <a:spcPct val="0"/>
              </a:spcBef>
            </a:pPr>
            <a:r>
              <a:rPr lang="en-US" sz="1023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Sources: ABVCalculator.ca; CFIA — Labelling requirements for alcoholic beverages; LCBO QA — Product Packaging Standards &amp; Guidelines for Chemical Analysis, p.52.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59528" y="933450"/>
            <a:ext cx="11803197" cy="1314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b="1">
                <a:solidFill>
                  <a:srgbClr val="024BB0"/>
                </a:solidFill>
                <a:latin typeface="Telegraf Bold"/>
                <a:ea typeface="Telegraf Bold"/>
                <a:cs typeface="Telegraf Bold"/>
                <a:sym typeface="Telegraf Bold"/>
              </a:rPr>
              <a:t>Pattern by beer style</a:t>
            </a:r>
          </a:p>
        </p:txBody>
      </p:sp>
      <p:sp>
        <p:nvSpPr>
          <p:cNvPr id="3" name="Freeform 3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4" name="Freeform 4"/>
          <p:cNvSpPr/>
          <p:nvPr/>
        </p:nvSpPr>
        <p:spPr>
          <a:xfrm>
            <a:off x="463879" y="-156776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graphicFrame>
        <p:nvGraphicFramePr>
          <p:cNvPr id="5" name="Object 5"/>
          <p:cNvGraphicFramePr/>
          <p:nvPr/>
        </p:nvGraphicFramePr>
        <p:xfrm>
          <a:off x="8729589" y="3908000"/>
          <a:ext cx="128016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15354300" imgH="6667500" progId="Excel.Sheet.12">
                  <p:embed/>
                </p:oleObj>
              </mc:Choice>
              <mc:Fallback>
                <p:oleObj name="Worksheet" r:id="rId6" imgW="15354300" imgH="66675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29589" y="3908000"/>
                        <a:ext cx="12801600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reeform 6"/>
          <p:cNvSpPr/>
          <p:nvPr/>
        </p:nvSpPr>
        <p:spPr>
          <a:xfrm>
            <a:off x="3476763" y="3214841"/>
            <a:ext cx="1696035" cy="1928659"/>
          </a:xfrm>
          <a:custGeom>
            <a:avLst/>
            <a:gdLst/>
            <a:ahLst/>
            <a:cxnLst/>
            <a:rect l="l" t="t" r="r" b="b"/>
            <a:pathLst>
              <a:path w="1696035" h="1928659">
                <a:moveTo>
                  <a:pt x="0" y="0"/>
                </a:moveTo>
                <a:lnTo>
                  <a:pt x="1696036" y="0"/>
                </a:lnTo>
                <a:lnTo>
                  <a:pt x="1696036" y="1928659"/>
                </a:lnTo>
                <a:lnTo>
                  <a:pt x="0" y="192865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grpSp>
        <p:nvGrpSpPr>
          <p:cNvPr id="7" name="Group 7"/>
          <p:cNvGrpSpPr/>
          <p:nvPr/>
        </p:nvGrpSpPr>
        <p:grpSpPr>
          <a:xfrm>
            <a:off x="1393711" y="5430384"/>
            <a:ext cx="5862140" cy="2978910"/>
            <a:chOff x="0" y="0"/>
            <a:chExt cx="7816186" cy="3971879"/>
          </a:xfrm>
        </p:grpSpPr>
        <p:sp>
          <p:nvSpPr>
            <p:cNvPr id="8" name="TextBox 8"/>
            <p:cNvSpPr txBox="1"/>
            <p:nvPr/>
          </p:nvSpPr>
          <p:spPr>
            <a:xfrm>
              <a:off x="0" y="-76200"/>
              <a:ext cx="7816186" cy="15409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50"/>
                </a:lnSpc>
              </a:pPr>
              <a:r>
                <a:rPr lang="en-US" sz="3500" b="1">
                  <a:solidFill>
                    <a:srgbClr val="0B42A1"/>
                  </a:solidFill>
                  <a:latin typeface="Telegraf Heavy"/>
                  <a:ea typeface="Telegraf Heavy"/>
                  <a:cs typeface="Telegraf Heavy"/>
                  <a:sym typeface="Telegraf Heavy"/>
                </a:rPr>
                <a:t>Use BJCP style ranges as QA guardrails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548508"/>
              <a:ext cx="7816186" cy="24233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59"/>
                </a:lnSpc>
              </a:pPr>
              <a:r>
                <a:rPr lang="en-US" sz="2199">
                  <a:solidFill>
                    <a:srgbClr val="000000"/>
                  </a:solidFill>
                  <a:latin typeface="Telegraf"/>
                  <a:ea typeface="Telegraf"/>
                  <a:cs typeface="Telegraf"/>
                  <a:sym typeface="Telegraf"/>
                </a:rPr>
                <a:t>•Lag any predicted ABV that sits outside the style’s window before brewing. (e.g., many international lagers around ~4–5% ABV; styles like imperial stouts much higher — see per-style sheets.)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8145333" y="2227082"/>
            <a:ext cx="1997333" cy="4342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 b="1" dirty="0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ABV range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0" y="10101570"/>
            <a:ext cx="4892847" cy="185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33"/>
              </a:lnSpc>
              <a:spcBef>
                <a:spcPct val="0"/>
              </a:spcBef>
            </a:pPr>
            <a:r>
              <a:rPr lang="en-US" sz="1023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Sources: ABVCalculator.ca; CFIA — Labelling requirements for alcoholic beverages.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1036</Words>
  <Application>Microsoft Office PowerPoint</Application>
  <PresentationFormat>Custom</PresentationFormat>
  <Paragraphs>127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Telegraf Bold</vt:lpstr>
      <vt:lpstr>Aileron Ultra-Bold</vt:lpstr>
      <vt:lpstr>Aileron Bold</vt:lpstr>
      <vt:lpstr>Calibri</vt:lpstr>
      <vt:lpstr>Arial</vt:lpstr>
      <vt:lpstr>Telegraf</vt:lpstr>
      <vt:lpstr>Aptos</vt:lpstr>
      <vt:lpstr>Telegraf Heavy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Alcohol by Volumen (ABV)</dc:title>
  <dc:creator>Max Causso</dc:creator>
  <cp:lastModifiedBy>u911039 (Causso Fretel, Max Sergio)</cp:lastModifiedBy>
  <cp:revision>2</cp:revision>
  <dcterms:created xsi:type="dcterms:W3CDTF">2006-08-16T00:00:00Z</dcterms:created>
  <dcterms:modified xsi:type="dcterms:W3CDTF">2025-08-11T12:48:00Z</dcterms:modified>
  <dc:identifier>DAGvcSurxDU</dc:identifier>
</cp:coreProperties>
</file>