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34"/>
  </p:notesMasterIdLst>
  <p:sldIdLst>
    <p:sldId id="256" r:id="rId3"/>
    <p:sldId id="282" r:id="rId4"/>
    <p:sldId id="293" r:id="rId5"/>
    <p:sldId id="257" r:id="rId6"/>
    <p:sldId id="258" r:id="rId7"/>
    <p:sldId id="259" r:id="rId8"/>
    <p:sldId id="260" r:id="rId9"/>
    <p:sldId id="287" r:id="rId10"/>
    <p:sldId id="288" r:id="rId11"/>
    <p:sldId id="289" r:id="rId12"/>
    <p:sldId id="261" r:id="rId13"/>
    <p:sldId id="262" r:id="rId14"/>
    <p:sldId id="263" r:id="rId15"/>
    <p:sldId id="264" r:id="rId16"/>
    <p:sldId id="265" r:id="rId17"/>
    <p:sldId id="266" r:id="rId18"/>
    <p:sldId id="291" r:id="rId19"/>
    <p:sldId id="267" r:id="rId20"/>
    <p:sldId id="292" r:id="rId21"/>
    <p:sldId id="283" r:id="rId22"/>
    <p:sldId id="284" r:id="rId23"/>
    <p:sldId id="271" r:id="rId24"/>
    <p:sldId id="272" r:id="rId25"/>
    <p:sldId id="274" r:id="rId26"/>
    <p:sldId id="290" r:id="rId27"/>
    <p:sldId id="285" r:id="rId28"/>
    <p:sldId id="277" r:id="rId29"/>
    <p:sldId id="286" r:id="rId30"/>
    <p:sldId id="279" r:id="rId31"/>
    <p:sldId id="280" r:id="rId32"/>
    <p:sldId id="281" r:id="rId33"/>
  </p:sldIdLst>
  <p:sldSz cx="9144000" cy="5143500" type="screen16x9"/>
  <p:notesSz cx="6858000" cy="9144000"/>
  <p:embeddedFontLst>
    <p:embeddedFont>
      <p:font typeface="Google Sans Medium" panose="020B0604020202020204"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Open Sans SemiBold" panose="020B0706030804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90" d="100"/>
          <a:sy n="90" d="100"/>
        </p:scale>
        <p:origin x="80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www.figma.com/design/MUqnKD0EPRdOPHcngzG57m/E-commerce_app?node-id=66-1698&amp;t=qNlDDPo2sgnKAPP1-1" TargetMode="External"/><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435935" y="1819738"/>
            <a:ext cx="8389088" cy="677078"/>
          </a:xfrm>
          <a:prstGeom prst="rect">
            <a:avLst/>
          </a:prstGeom>
          <a:noFill/>
          <a:ln>
            <a:noFill/>
          </a:ln>
        </p:spPr>
        <p:txBody>
          <a:bodyPr spcFirstLastPara="1" wrap="square" lIns="0" tIns="91425" rIns="91425" bIns="91425" anchor="t" anchorCtr="0">
            <a:spAutoFit/>
          </a:bodyPr>
          <a:lstStyle/>
          <a:p>
            <a:r>
              <a:rPr lang="en-US" sz="3200" i="0" dirty="0">
                <a:solidFill>
                  <a:schemeClr val="bg1"/>
                </a:solidFill>
                <a:effectLst/>
                <a:latin typeface="+mn-lt"/>
                <a:ea typeface="Open Sans" panose="020B0606030504020204" pitchFamily="34" charset="0"/>
                <a:cs typeface="Open Sans" panose="020B0606030504020204" pitchFamily="34" charset="0"/>
              </a:rPr>
              <a:t>Ecommerce Gaming Accessories</a:t>
            </a:r>
            <a:r>
              <a:rPr lang="lv-LV" sz="3200" i="0" dirty="0">
                <a:solidFill>
                  <a:schemeClr val="bg1"/>
                </a:solidFill>
                <a:effectLst/>
                <a:latin typeface="+mn-lt"/>
                <a:ea typeface="Open Sans" panose="020B0606030504020204" pitchFamily="34" charset="0"/>
                <a:cs typeface="Open Sans" panose="020B0606030504020204" pitchFamily="34" charset="0"/>
              </a:rPr>
              <a:t> </a:t>
            </a:r>
            <a:r>
              <a:rPr lang="en-US" sz="3200" dirty="0">
                <a:solidFill>
                  <a:schemeClr val="bg1"/>
                </a:solidFill>
              </a:rPr>
              <a:t>Design</a:t>
            </a:r>
            <a:endParaRPr lang="en-US" sz="3200" dirty="0">
              <a:solidFill>
                <a:schemeClr val="bg1"/>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lv-LV" sz="2400" dirty="0">
                <a:solidFill>
                  <a:srgbClr val="FFFFFF"/>
                </a:solidFill>
                <a:latin typeface="Open Sans"/>
                <a:ea typeface="Open Sans"/>
                <a:cs typeface="Open Sans"/>
                <a:sym typeface="Open Sans"/>
              </a:rPr>
              <a:t>UX/UI Design JR</a:t>
            </a:r>
            <a:endParaRPr sz="2400" dirty="0">
              <a:solidFill>
                <a:srgbClr val="FFFFFF"/>
              </a:solidFill>
              <a:latin typeface="Open Sans"/>
              <a:ea typeface="Open Sans"/>
              <a:cs typeface="Open Sans"/>
              <a:sym typeface="Open Sans"/>
            </a:endParaRPr>
          </a:p>
        </p:txBody>
      </p:sp>
      <p:cxnSp>
        <p:nvCxnSpPr>
          <p:cNvPr id="146" name="Google Shape;146;p40"/>
          <p:cNvCxnSpPr>
            <a:cxnSpLocks/>
          </p:cNvCxnSpPr>
          <p:nvPr/>
        </p:nvCxnSpPr>
        <p:spPr>
          <a:xfrm flipH="1">
            <a:off x="435935" y="2635641"/>
            <a:ext cx="7347098" cy="22087"/>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E81512-8579-5941-F004-C078D4658BE9}"/>
              </a:ext>
            </a:extLst>
          </p:cNvPr>
          <p:cNvSpPr txBox="1"/>
          <p:nvPr/>
        </p:nvSpPr>
        <p:spPr>
          <a:xfrm>
            <a:off x="525780" y="250689"/>
            <a:ext cx="6686550" cy="1300612"/>
          </a:xfrm>
          <a:prstGeom prst="rect">
            <a:avLst/>
          </a:prstGeom>
          <a:noFill/>
        </p:spPr>
        <p:txBody>
          <a:bodyPr wrap="square">
            <a:spAutoFit/>
          </a:bodyPr>
          <a:lstStyle/>
          <a:p>
            <a:pPr algn="l">
              <a:lnSpc>
                <a:spcPts val="2400"/>
              </a:lnSpc>
            </a:pPr>
            <a:r>
              <a:rPr lang="en-US" sz="1600" b="0" i="0" dirty="0">
                <a:solidFill>
                  <a:srgbClr val="242424"/>
                </a:solidFill>
                <a:effectLst/>
                <a:latin typeface="sohne"/>
              </a:rPr>
              <a:t>Before selecting the users I wanted to survey and interview for the study, I started with screening to ensure I was targeting the right users to interview.</a:t>
            </a:r>
          </a:p>
          <a:p>
            <a:pPr algn="l">
              <a:lnSpc>
                <a:spcPts val="2400"/>
              </a:lnSpc>
            </a:pPr>
            <a:r>
              <a:rPr lang="en-US" sz="1600" b="0" i="0" dirty="0">
                <a:solidFill>
                  <a:srgbClr val="242424"/>
                </a:solidFill>
                <a:effectLst/>
                <a:latin typeface="sohne"/>
              </a:rPr>
              <a:t>The screening resulted in 44 responses, and 27 users were selected for the next stage</a:t>
            </a:r>
            <a:r>
              <a:rPr lang="en-US" b="0" i="0" dirty="0">
                <a:solidFill>
                  <a:srgbClr val="242424"/>
                </a:solidFill>
                <a:effectLst/>
                <a:latin typeface="sohne"/>
              </a:rPr>
              <a:t>.</a:t>
            </a:r>
          </a:p>
        </p:txBody>
      </p:sp>
      <p:sp>
        <p:nvSpPr>
          <p:cNvPr id="5" name="AutoShape 2">
            <a:extLst>
              <a:ext uri="{FF2B5EF4-FFF2-40B4-BE49-F238E27FC236}">
                <a16:creationId xmlns:a16="http://schemas.microsoft.com/office/drawing/2014/main" id="{60953DA1-7B58-BCC6-666E-8B6AD1210B3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3CF39AA-2534-61D2-8507-77181FF31439}"/>
              </a:ext>
            </a:extLst>
          </p:cNvPr>
          <p:cNvPicPr>
            <a:picLocks noChangeAspect="1"/>
          </p:cNvPicPr>
          <p:nvPr/>
        </p:nvPicPr>
        <p:blipFill>
          <a:blip r:embed="rId2"/>
          <a:stretch>
            <a:fillRect/>
          </a:stretch>
        </p:blipFill>
        <p:spPr>
          <a:xfrm>
            <a:off x="308610" y="1923931"/>
            <a:ext cx="4263390" cy="2473461"/>
          </a:xfrm>
          <a:prstGeom prst="rect">
            <a:avLst/>
          </a:prstGeom>
        </p:spPr>
      </p:pic>
      <p:sp>
        <p:nvSpPr>
          <p:cNvPr id="9" name="TextBox 8">
            <a:extLst>
              <a:ext uri="{FF2B5EF4-FFF2-40B4-BE49-F238E27FC236}">
                <a16:creationId xmlns:a16="http://schemas.microsoft.com/office/drawing/2014/main" id="{56DD034F-79F4-B5A0-8910-89F68D812CD0}"/>
              </a:ext>
            </a:extLst>
          </p:cNvPr>
          <p:cNvSpPr txBox="1"/>
          <p:nvPr/>
        </p:nvSpPr>
        <p:spPr>
          <a:xfrm>
            <a:off x="4728210" y="1923931"/>
            <a:ext cx="4263390" cy="2637710"/>
          </a:xfrm>
          <a:prstGeom prst="rect">
            <a:avLst/>
          </a:prstGeom>
          <a:noFill/>
        </p:spPr>
        <p:txBody>
          <a:bodyPr wrap="square">
            <a:spAutoFit/>
          </a:bodyPr>
          <a:lstStyle/>
          <a:p>
            <a:pPr>
              <a:lnSpc>
                <a:spcPct val="150000"/>
              </a:lnSpc>
            </a:pPr>
            <a:r>
              <a:rPr lang="en-US" dirty="0"/>
              <a:t>Surveys and interviews allowed me to gain a deeper understanding of the challenges customers face when purchasing gaming equipment online. They gave us a glimpse into users' favorite gaming equipment, what they like and dislike. I also learned what other websites they use for their online purchases, which will be used for our business analysis later.</a:t>
            </a:r>
          </a:p>
        </p:txBody>
      </p:sp>
    </p:spTree>
    <p:extLst>
      <p:ext uri="{BB962C8B-B14F-4D97-AF65-F5344CB8AC3E}">
        <p14:creationId xmlns:p14="http://schemas.microsoft.com/office/powerpoint/2010/main" val="226649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246465"/>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I conducted user interviews which I then turned into empathy maps to better understand the target user and their needs. I found that many target users view online shopping as a fun and relaxing activity when they need a break from school or work. However, many shopping sites are cluttered and confusing to navigate, which frustrated many target users. This resulted in what was usually a pleasant experience becoming difficult for them, defeating the purpose of relaxation.</a:t>
            </a:r>
            <a:r>
              <a:rPr lang="en" sz="1200" dirty="0">
                <a:solidFill>
                  <a:srgbClr val="5F6368"/>
                </a:solidFill>
                <a:latin typeface="Open Sans"/>
                <a:ea typeface="Open Sans"/>
                <a:cs typeface="Open Sans"/>
                <a:sym typeface="Open Sans"/>
              </a:rPr>
              <a:t>.</a:t>
            </a:r>
            <a:endParaRPr sz="1200" b="1"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034099"/>
          </a:xfrm>
          <a:prstGeom prst="rect">
            <a:avLst/>
          </a:prstGeom>
          <a:noFill/>
          <a:ln>
            <a:noFill/>
          </a:ln>
        </p:spPr>
        <p:txBody>
          <a:bodyPr spcFirstLastPara="1" wrap="square" lIns="0" tIns="91425" rIns="91425" bIns="91425" anchor="t" anchorCtr="0">
            <a:spAutoFit/>
          </a:bodyPr>
          <a:lstStyle/>
          <a:p>
            <a:pPr algn="ctr">
              <a:lnSpc>
                <a:spcPct val="115000"/>
              </a:lnSpc>
            </a:pPr>
            <a:r>
              <a:rPr lang="en-US" sz="1200" dirty="0">
                <a:solidFill>
                  <a:srgbClr val="5F6368"/>
                </a:solidFill>
                <a:latin typeface="Open Sans"/>
                <a:ea typeface="Open Sans"/>
                <a:cs typeface="Open Sans"/>
                <a:sym typeface="Open Sans"/>
              </a:rPr>
              <a:t>Shopping website designs are often busy, which results in confusing navigation</a:t>
            </a:r>
            <a:r>
              <a:rPr lang="lv-LV" sz="1200" dirty="0">
                <a:solidFill>
                  <a:srgbClr val="5F6368"/>
                </a:solidFill>
                <a:latin typeface="Open Sans"/>
                <a:ea typeface="Open Sans"/>
                <a:cs typeface="Open Sans"/>
                <a:sym typeface="Open Sans"/>
              </a:rPr>
              <a:t>.</a:t>
            </a:r>
            <a:endParaRPr lang="en-US" sz="1200" dirty="0">
              <a:solidFill>
                <a:schemeClr val="dk1"/>
              </a:solidFill>
            </a:endParaRPr>
          </a:p>
        </p:txBody>
      </p:sp>
      <p:sp>
        <p:nvSpPr>
          <p:cNvPr id="205" name="Google Shape;205;p46"/>
          <p:cNvSpPr txBox="1"/>
          <p:nvPr/>
        </p:nvSpPr>
        <p:spPr>
          <a:xfrm>
            <a:off x="3513068" y="1998992"/>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3522714" y="2522475"/>
            <a:ext cx="1872600" cy="1246465"/>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Small buttons on shopping websites make item selection difficult, which sometimes leads users to make mistakes</a:t>
            </a:r>
            <a:endParaRPr lang="en-US" sz="1200" dirty="0"/>
          </a:p>
        </p:txBody>
      </p:sp>
      <p:sp>
        <p:nvSpPr>
          <p:cNvPr id="207" name="Google Shape;207;p46"/>
          <p:cNvSpPr txBox="1"/>
          <p:nvPr/>
        </p:nvSpPr>
        <p:spPr>
          <a:xfrm>
            <a:off x="6584673" y="2014942"/>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EA4335"/>
                </a:solidFill>
                <a:latin typeface="Open Sans SemiBold"/>
                <a:ea typeface="Open Sans SemiBold"/>
                <a:cs typeface="Open Sans SemiBold"/>
                <a:sym typeface="Open Sans SemiBold"/>
              </a:rPr>
              <a:t>Pain point</a:t>
            </a:r>
            <a:endParaRPr>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6603953" y="2516036"/>
            <a:ext cx="1872600" cy="1671196"/>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en-US" sz="1200" dirty="0">
                <a:solidFill>
                  <a:srgbClr val="5F6368"/>
                </a:solidFill>
                <a:latin typeface="Open Sans"/>
                <a:ea typeface="Open Sans"/>
                <a:cs typeface="Open Sans"/>
                <a:sym typeface="Open Sans"/>
              </a:rPr>
              <a:t>Online shopping sites do not provide an engaging browsing experience - they take a long time to load, affect performance and are overloaded with images.</a:t>
            </a:r>
            <a:endParaRPr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4058700"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7264323"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3</a:t>
            </a:r>
            <a:endParaRPr sz="2200" dirty="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lv-LV" sz="2400" dirty="0">
                <a:solidFill>
                  <a:srgbClr val="5F6368"/>
                </a:solidFill>
                <a:latin typeface="Open Sans"/>
                <a:ea typeface="Open Sans"/>
                <a:cs typeface="Open Sans"/>
                <a:sym typeface="Open Sans"/>
              </a:rPr>
              <a:t>Bryan</a:t>
            </a:r>
            <a:endParaRPr sz="2400" dirty="0">
              <a:solidFill>
                <a:srgbClr val="5F6368"/>
              </a:solidFill>
              <a:latin typeface="Open Sans"/>
              <a:ea typeface="Open Sans"/>
              <a:cs typeface="Open Sans"/>
              <a:sym typeface="Open Sans"/>
            </a:endParaRPr>
          </a:p>
        </p:txBody>
      </p:sp>
      <p:sp>
        <p:nvSpPr>
          <p:cNvPr id="221" name="Google Shape;221;p47"/>
          <p:cNvSpPr txBox="1"/>
          <p:nvPr/>
        </p:nvSpPr>
        <p:spPr>
          <a:xfrm>
            <a:off x="517674" y="1674400"/>
            <a:ext cx="2640195"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Bryan is a busy college student who needs intuitive website navigation and search filters because they want online shopping to be stress-free.</a:t>
            </a:r>
            <a:endParaRPr dirty="0"/>
          </a:p>
        </p:txBody>
      </p:sp>
      <p:pic>
        <p:nvPicPr>
          <p:cNvPr id="3" name="Picture 2">
            <a:extLst>
              <a:ext uri="{FF2B5EF4-FFF2-40B4-BE49-F238E27FC236}">
                <a16:creationId xmlns:a16="http://schemas.microsoft.com/office/drawing/2014/main" id="{CF84498F-0570-69FA-28EE-55FCBED03D81}"/>
              </a:ext>
            </a:extLst>
          </p:cNvPr>
          <p:cNvPicPr>
            <a:picLocks noChangeAspect="1"/>
          </p:cNvPicPr>
          <p:nvPr/>
        </p:nvPicPr>
        <p:blipFill>
          <a:blip r:embed="rId3"/>
          <a:stretch>
            <a:fillRect/>
          </a:stretch>
        </p:blipFill>
        <p:spPr>
          <a:xfrm>
            <a:off x="3571975" y="524350"/>
            <a:ext cx="5306165" cy="29150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7" name="Google Shape;227;p48"/>
          <p:cNvSpPr/>
          <p:nvPr/>
        </p:nvSpPr>
        <p:spPr>
          <a:xfrm>
            <a:off x="4160275" y="1245173"/>
            <a:ext cx="4932000" cy="265315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8"/>
          <p:cNvSpPr txBox="1"/>
          <p:nvPr/>
        </p:nvSpPr>
        <p:spPr>
          <a:xfrm>
            <a:off x="517675" y="1522550"/>
            <a:ext cx="24213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I created a user journey map of </a:t>
            </a:r>
            <a:r>
              <a:rPr lang="lv-LV" dirty="0">
                <a:solidFill>
                  <a:srgbClr val="5F6368"/>
                </a:solidFill>
                <a:latin typeface="Open Sans"/>
                <a:ea typeface="Open Sans"/>
                <a:cs typeface="Open Sans"/>
                <a:sym typeface="Open Sans"/>
              </a:rPr>
              <a:t>Bryan</a:t>
            </a:r>
            <a:r>
              <a:rPr lang="en-US" dirty="0">
                <a:solidFill>
                  <a:srgbClr val="5F6368"/>
                </a:solidFill>
                <a:latin typeface="Open Sans"/>
                <a:ea typeface="Open Sans"/>
                <a:cs typeface="Open Sans"/>
                <a:sym typeface="Open Sans"/>
              </a:rPr>
              <a:t>’s experience using the site to help identify possible pain points and improvement opportunities. </a:t>
            </a:r>
            <a:endParaRPr lang="en-US" dirty="0"/>
          </a:p>
        </p:txBody>
      </p:sp>
      <p:pic>
        <p:nvPicPr>
          <p:cNvPr id="6" name="Picture 5">
            <a:extLst>
              <a:ext uri="{FF2B5EF4-FFF2-40B4-BE49-F238E27FC236}">
                <a16:creationId xmlns:a16="http://schemas.microsoft.com/office/drawing/2014/main" id="{002324FE-AC07-2CEB-5818-5260239C7D9B}"/>
              </a:ext>
            </a:extLst>
          </p:cNvPr>
          <p:cNvPicPr>
            <a:picLocks noChangeAspect="1"/>
          </p:cNvPicPr>
          <p:nvPr/>
        </p:nvPicPr>
        <p:blipFill>
          <a:blip r:embed="rId3"/>
          <a:stretch>
            <a:fillRect/>
          </a:stretch>
        </p:blipFill>
        <p:spPr>
          <a:xfrm>
            <a:off x="4101075" y="1078450"/>
            <a:ext cx="5050400" cy="28198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800463"/>
          </a:xfrm>
          <a:prstGeom prst="rect">
            <a:avLst/>
          </a:prstGeom>
          <a:noFill/>
          <a:ln>
            <a:noFill/>
          </a:ln>
        </p:spPr>
        <p:txBody>
          <a:bodyPr spcFirstLastPara="1" wrap="square" lIns="91425" tIns="91425" rIns="91425" bIns="91425" anchor="t" anchorCtr="0">
            <a:spAutoFit/>
          </a:bodyPr>
          <a:lstStyle/>
          <a:p>
            <a:pPr marL="457200" indent="-317500">
              <a:lnSpc>
                <a:spcPct val="150000"/>
              </a:lnSpc>
              <a:buClr>
                <a:srgbClr val="FFFFFF"/>
              </a:buClr>
              <a:buSzPts val="1400"/>
              <a:buFont typeface="Open Sans"/>
              <a:buChar char="●"/>
            </a:pPr>
            <a:r>
              <a:rPr lang="en-US" sz="1400" b="0" i="0" u="none" strike="noStrike" cap="none"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Archivo Light"/>
              </a:rPr>
              <a:t>Sitemap</a:t>
            </a:r>
            <a:endParaRPr lang="ru-RU" dirty="0">
              <a:solidFill>
                <a:schemeClr val="bg1"/>
              </a:solidFill>
              <a:latin typeface="Open Sans" panose="020B0606030504020204" pitchFamily="34" charset="0"/>
              <a:ea typeface="Open Sans" panose="020B0606030504020204" pitchFamily="34" charset="0"/>
              <a:cs typeface="Open Sans" panose="020B0606030504020204" pitchFamily="34" charset="0"/>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Paper wireframes</a:t>
            </a:r>
            <a:endParaRPr dirty="0">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Digital wireframes</a:t>
            </a:r>
            <a:endParaRPr dirty="0">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Low-fidelity prototype</a:t>
            </a:r>
            <a:endParaRPr dirty="0">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dirty="0">
                <a:solidFill>
                  <a:srgbClr val="FFFFFF"/>
                </a:solidFill>
                <a:latin typeface="Open Sans"/>
                <a:ea typeface="Open Sans"/>
                <a:cs typeface="Open Sans"/>
                <a:sym typeface="Open Sans"/>
              </a:rPr>
              <a:t>Usability studies</a:t>
            </a:r>
            <a:endParaRPr dirty="0">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2400" dirty="0">
                <a:solidFill>
                  <a:srgbClr val="5F6368"/>
                </a:solidFill>
                <a:latin typeface="Open Sans"/>
                <a:ea typeface="Open Sans"/>
                <a:cs typeface="Open Sans"/>
                <a:sym typeface="Open Sans"/>
              </a:rPr>
              <a:t>Sitemap</a:t>
            </a:r>
          </a:p>
        </p:txBody>
      </p:sp>
      <p:sp>
        <p:nvSpPr>
          <p:cNvPr id="243" name="Google Shape;243;p50"/>
          <p:cNvSpPr txBox="1"/>
          <p:nvPr/>
        </p:nvSpPr>
        <p:spPr>
          <a:xfrm>
            <a:off x="302560" y="1186770"/>
            <a:ext cx="3287962" cy="309312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Difficulty with website navigation was a primary pain point for users, so I used that knowledge to create a sitemap. </a:t>
            </a:r>
          </a:p>
          <a:p>
            <a:pPr marL="0" lvl="0" indent="0" algn="l" rtl="0">
              <a:lnSpc>
                <a:spcPct val="150000"/>
              </a:lnSpc>
              <a:spcBef>
                <a:spcPts val="0"/>
              </a:spcBef>
              <a:spcAft>
                <a:spcPts val="0"/>
              </a:spcAft>
              <a:buClr>
                <a:schemeClr val="dk1"/>
              </a:buClr>
              <a:buSzPts val="1100"/>
              <a:buFont typeface="Arial"/>
              <a:buNone/>
            </a:pPr>
            <a:endParaRPr lang="en-US"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My goal here was to make strategic information architecture decisions that would improve overall website navigation. The</a:t>
            </a:r>
            <a:endParaRPr dirty="0"/>
          </a:p>
        </p:txBody>
      </p:sp>
      <p:sp>
        <p:nvSpPr>
          <p:cNvPr id="244" name="Google Shape;244;p50"/>
          <p:cNvSpPr txBox="1"/>
          <p:nvPr/>
        </p:nvSpPr>
        <p:spPr>
          <a:xfrm>
            <a:off x="5830075" y="1833000"/>
            <a:ext cx="169560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lv-LV" sz="1200" dirty="0">
                <a:solidFill>
                  <a:srgbClr val="5F6368"/>
                </a:solidFill>
                <a:latin typeface="Open Sans"/>
                <a:ea typeface="Open Sans"/>
                <a:cs typeface="Open Sans"/>
                <a:sym typeface="Open Sans"/>
              </a:rPr>
              <a:t>  </a:t>
            </a:r>
            <a:endParaRPr sz="1200" dirty="0">
              <a:solidFill>
                <a:srgbClr val="5F6368"/>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C4C3CDFB-8C9D-17AA-540F-C1DB8F35CFD7}"/>
              </a:ext>
            </a:extLst>
          </p:cNvPr>
          <p:cNvPicPr>
            <a:picLocks noChangeAspect="1"/>
          </p:cNvPicPr>
          <p:nvPr/>
        </p:nvPicPr>
        <p:blipFill>
          <a:blip r:embed="rId3"/>
          <a:stretch>
            <a:fillRect/>
          </a:stretch>
        </p:blipFill>
        <p:spPr>
          <a:xfrm>
            <a:off x="3590522" y="616689"/>
            <a:ext cx="5553478" cy="34555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1;p28">
            <a:extLst>
              <a:ext uri="{FF2B5EF4-FFF2-40B4-BE49-F238E27FC236}">
                <a16:creationId xmlns:a16="http://schemas.microsoft.com/office/drawing/2014/main" id="{1FB8D130-7913-E572-4D1D-C57CF1262068}"/>
              </a:ext>
            </a:extLst>
          </p:cNvPr>
          <p:cNvSpPr txBox="1"/>
          <p:nvPr/>
        </p:nvSpPr>
        <p:spPr>
          <a:xfrm>
            <a:off x="452764" y="691500"/>
            <a:ext cx="7000800" cy="554100"/>
          </a:xfrm>
          <a:prstGeom prst="rect">
            <a:avLst/>
          </a:prstGeom>
          <a:noFill/>
          <a:ln>
            <a:noFill/>
          </a:ln>
        </p:spPr>
        <p:txBody>
          <a:bodyPr spcFirstLastPara="1" wrap="square" lIns="0"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bg1">
                    <a:lumMod val="65000"/>
                  </a:schemeClr>
                </a:solidFill>
                <a:latin typeface="Epilogue"/>
                <a:ea typeface="Epilogue"/>
                <a:cs typeface="Epilogue"/>
                <a:sym typeface="Epilogue"/>
              </a:rPr>
              <a:t>Paper wireframes </a:t>
            </a:r>
            <a:endParaRPr sz="2400" b="1" i="0" u="none" strike="noStrike" cap="none" dirty="0">
              <a:solidFill>
                <a:schemeClr val="bg1">
                  <a:lumMod val="65000"/>
                </a:schemeClr>
              </a:solidFill>
              <a:latin typeface="Epilogue"/>
              <a:ea typeface="Epilogue"/>
              <a:cs typeface="Epilogue"/>
              <a:sym typeface="Epilogue"/>
            </a:endParaRPr>
          </a:p>
        </p:txBody>
      </p:sp>
      <p:sp>
        <p:nvSpPr>
          <p:cNvPr id="3" name="Google Shape;172;p28">
            <a:extLst>
              <a:ext uri="{FF2B5EF4-FFF2-40B4-BE49-F238E27FC236}">
                <a16:creationId xmlns:a16="http://schemas.microsoft.com/office/drawing/2014/main" id="{B5AE8F70-5D53-1CDE-5E56-F3E9A1C30563}"/>
              </a:ext>
            </a:extLst>
          </p:cNvPr>
          <p:cNvSpPr txBox="1"/>
          <p:nvPr/>
        </p:nvSpPr>
        <p:spPr>
          <a:xfrm>
            <a:off x="452764" y="1689700"/>
            <a:ext cx="2421300" cy="1569630"/>
          </a:xfrm>
          <a:prstGeom prst="rect">
            <a:avLst/>
          </a:prstGeom>
          <a:noFill/>
          <a:ln>
            <a:noFill/>
          </a:ln>
        </p:spPr>
        <p:txBody>
          <a:bodyPr spcFirstLastPara="1" wrap="square" lIns="0"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a:solidFill>
                  <a:srgbClr val="000000"/>
                </a:solidFill>
                <a:latin typeface="Archivo Light"/>
                <a:ea typeface="Archivo Light"/>
                <a:cs typeface="Archivo Light"/>
                <a:sym typeface="Archivo Light"/>
              </a:rPr>
              <a:t>Focusing on the core features identified during user research, I sketched the first wireframes using pen and paper. </a:t>
            </a:r>
            <a:br>
              <a:rPr lang="en-US" sz="1200" b="0" i="0" u="none" strike="noStrike" cap="none">
                <a:solidFill>
                  <a:srgbClr val="000000"/>
                </a:solidFill>
                <a:latin typeface="Arial"/>
                <a:ea typeface="Arial"/>
                <a:cs typeface="Arial"/>
                <a:sym typeface="Arial"/>
              </a:rPr>
            </a:br>
            <a:endParaRPr sz="1200" b="0" i="0" u="none" strike="noStrike" cap="none">
              <a:solidFill>
                <a:schemeClr val="dk1"/>
              </a:solidFill>
              <a:latin typeface="Archivo Light"/>
              <a:ea typeface="Archivo Light"/>
              <a:cs typeface="Archivo Light"/>
              <a:sym typeface="Archivo Light"/>
            </a:endParaRPr>
          </a:p>
        </p:txBody>
      </p:sp>
      <p:pic>
        <p:nvPicPr>
          <p:cNvPr id="4" name="Google Shape;173;p28">
            <a:extLst>
              <a:ext uri="{FF2B5EF4-FFF2-40B4-BE49-F238E27FC236}">
                <a16:creationId xmlns:a16="http://schemas.microsoft.com/office/drawing/2014/main" id="{1882B02E-EC14-15FA-18B6-442FD1B8F4D8}"/>
              </a:ext>
            </a:extLst>
          </p:cNvPr>
          <p:cNvPicPr preferRelativeResize="0"/>
          <p:nvPr/>
        </p:nvPicPr>
        <p:blipFill rotWithShape="1">
          <a:blip r:embed="rId2">
            <a:alphaModFix/>
          </a:blip>
          <a:srcRect/>
          <a:stretch/>
        </p:blipFill>
        <p:spPr>
          <a:xfrm>
            <a:off x="4412264" y="1134100"/>
            <a:ext cx="4278973" cy="3317900"/>
          </a:xfrm>
          <a:prstGeom prst="rect">
            <a:avLst/>
          </a:prstGeom>
          <a:noFill/>
          <a:ln>
            <a:noFill/>
          </a:ln>
        </p:spPr>
      </p:pic>
    </p:spTree>
    <p:extLst>
      <p:ext uri="{BB962C8B-B14F-4D97-AF65-F5344CB8AC3E}">
        <p14:creationId xmlns:p14="http://schemas.microsoft.com/office/powerpoint/2010/main" val="22819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454731" y="522839"/>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Digital wireframes </a:t>
            </a:r>
            <a:endParaRPr sz="2400" dirty="0">
              <a:solidFill>
                <a:srgbClr val="5F6368"/>
              </a:solidFill>
              <a:latin typeface="Open Sans"/>
              <a:ea typeface="Open Sans"/>
              <a:cs typeface="Open Sans"/>
              <a:sym typeface="Open Sans"/>
            </a:endParaRPr>
          </a:p>
        </p:txBody>
      </p:sp>
      <p:sp>
        <p:nvSpPr>
          <p:cNvPr id="250" name="Google Shape;250;p51"/>
          <p:cNvSpPr txBox="1"/>
          <p:nvPr/>
        </p:nvSpPr>
        <p:spPr>
          <a:xfrm>
            <a:off x="438433" y="973437"/>
            <a:ext cx="3036068" cy="309312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a:t>
            </a:r>
            <a:r>
              <a:rPr lang="en-US" dirty="0">
                <a:solidFill>
                  <a:srgbClr val="5F6368"/>
                </a:solidFill>
                <a:latin typeface="Open Sans"/>
                <a:ea typeface="Open Sans"/>
                <a:cs typeface="Open Sans"/>
                <a:sym typeface="Open Sans"/>
              </a:rPr>
              <a:t>The transition from paper to digital wireframes made it easier to understand how a redesign could help solve user pain points and improve the user experience.</a:t>
            </a:r>
          </a:p>
          <a:p>
            <a:pPr marL="0" lvl="0" indent="0" algn="l" rtl="0">
              <a:lnSpc>
                <a:spcPct val="150000"/>
              </a:lnSpc>
              <a:spcBef>
                <a:spcPts val="0"/>
              </a:spcBef>
              <a:spcAft>
                <a:spcPts val="0"/>
              </a:spcAft>
              <a:buClr>
                <a:schemeClr val="dk1"/>
              </a:buClr>
              <a:buSzPts val="1100"/>
              <a:buFont typeface="Arial"/>
              <a:buNone/>
            </a:pPr>
            <a:endParaRPr lang="en-US"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en-US" dirty="0">
                <a:solidFill>
                  <a:srgbClr val="5F6368"/>
                </a:solidFill>
                <a:latin typeface="Open Sans"/>
                <a:ea typeface="Open Sans"/>
                <a:cs typeface="Open Sans"/>
                <a:sym typeface="Open Sans"/>
              </a:rPr>
              <a:t>Prioritizing useful buttons and placing visuals on the homepage was a key part of my strategy</a:t>
            </a:r>
            <a:endParaRPr dirty="0"/>
          </a:p>
        </p:txBody>
      </p:sp>
      <p:cxnSp>
        <p:nvCxnSpPr>
          <p:cNvPr id="252" name="Google Shape;252;p51"/>
          <p:cNvCxnSpPr/>
          <p:nvPr/>
        </p:nvCxnSpPr>
        <p:spPr>
          <a:xfrm>
            <a:off x="4269970" y="3012422"/>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4179220" y="2427788"/>
            <a:ext cx="1100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Easy access to store products</a:t>
            </a:r>
            <a:endParaRPr sz="1000" dirty="0">
              <a:solidFill>
                <a:srgbClr val="5F6368"/>
              </a:solidFill>
              <a:latin typeface="Open Sans"/>
              <a:ea typeface="Open Sans"/>
              <a:cs typeface="Open Sans"/>
              <a:sym typeface="Open Sans"/>
            </a:endParaRPr>
          </a:p>
        </p:txBody>
      </p:sp>
      <p:cxnSp>
        <p:nvCxnSpPr>
          <p:cNvPr id="254" name="Google Shape;254;p51"/>
          <p:cNvCxnSpPr/>
          <p:nvPr/>
        </p:nvCxnSpPr>
        <p:spPr>
          <a:xfrm rot="10800000">
            <a:off x="7598524" y="1686395"/>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6" name="Google Shape;256;p51"/>
          <p:cNvSpPr txBox="1"/>
          <p:nvPr/>
        </p:nvSpPr>
        <p:spPr>
          <a:xfrm>
            <a:off x="7658440" y="270653"/>
            <a:ext cx="11004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a:solidFill>
                  <a:srgbClr val="5F6368"/>
                </a:solidFill>
                <a:latin typeface="Open Sans"/>
                <a:ea typeface="Open Sans"/>
                <a:cs typeface="Open Sans"/>
                <a:sym typeface="Open Sans"/>
              </a:rPr>
              <a:t>Homepage is optimized for easy browsing through the carousel of images and nav menu options</a:t>
            </a:r>
            <a:endParaRPr sz="1000" dirty="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A68716AB-CE30-3068-C236-2EEFFEF5E590}"/>
              </a:ext>
            </a:extLst>
          </p:cNvPr>
          <p:cNvPicPr>
            <a:picLocks noChangeAspect="1"/>
          </p:cNvPicPr>
          <p:nvPr/>
        </p:nvPicPr>
        <p:blipFill>
          <a:blip r:embed="rId3"/>
          <a:stretch>
            <a:fillRect/>
          </a:stretch>
        </p:blipFill>
        <p:spPr>
          <a:xfrm>
            <a:off x="5188870" y="162346"/>
            <a:ext cx="2377400" cy="47153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6;p32">
            <a:extLst>
              <a:ext uri="{FF2B5EF4-FFF2-40B4-BE49-F238E27FC236}">
                <a16:creationId xmlns:a16="http://schemas.microsoft.com/office/drawing/2014/main" id="{ECA5175F-50EA-2620-4DF8-DAC940B690DB}"/>
              </a:ext>
            </a:extLst>
          </p:cNvPr>
          <p:cNvSpPr txBox="1"/>
          <p:nvPr/>
        </p:nvSpPr>
        <p:spPr>
          <a:xfrm>
            <a:off x="972130" y="321615"/>
            <a:ext cx="2678700" cy="923400"/>
          </a:xfrm>
          <a:prstGeom prst="rect">
            <a:avLst/>
          </a:prstGeom>
          <a:noFill/>
          <a:ln>
            <a:noFill/>
          </a:ln>
        </p:spPr>
        <p:txBody>
          <a:bodyPr spcFirstLastPara="1" wrap="square" lIns="0"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bg1">
                    <a:lumMod val="65000"/>
                  </a:schemeClr>
                </a:solidFill>
                <a:latin typeface="Epilogue"/>
                <a:ea typeface="Epilogue"/>
                <a:cs typeface="Epilogue"/>
                <a:sym typeface="Epilogue"/>
              </a:rPr>
              <a:t>Low-fidelity prototype</a:t>
            </a:r>
            <a:endParaRPr sz="2400" b="1" i="0" u="none" strike="noStrike" cap="none" dirty="0">
              <a:solidFill>
                <a:schemeClr val="bg1">
                  <a:lumMod val="65000"/>
                </a:schemeClr>
              </a:solidFill>
              <a:latin typeface="Epilogue"/>
              <a:ea typeface="Epilogue"/>
              <a:cs typeface="Epilogue"/>
              <a:sym typeface="Epilogue"/>
            </a:endParaRPr>
          </a:p>
        </p:txBody>
      </p:sp>
      <p:sp>
        <p:nvSpPr>
          <p:cNvPr id="3" name="Google Shape;207;p32">
            <a:extLst>
              <a:ext uri="{FF2B5EF4-FFF2-40B4-BE49-F238E27FC236}">
                <a16:creationId xmlns:a16="http://schemas.microsoft.com/office/drawing/2014/main" id="{028BC573-2848-16E9-99BF-844C7F0993D0}"/>
              </a:ext>
            </a:extLst>
          </p:cNvPr>
          <p:cNvSpPr txBox="1"/>
          <p:nvPr/>
        </p:nvSpPr>
        <p:spPr>
          <a:xfrm>
            <a:off x="972130" y="1389046"/>
            <a:ext cx="1990200" cy="2031900"/>
          </a:xfrm>
          <a:prstGeom prst="rect">
            <a:avLst/>
          </a:prstGeom>
          <a:noFill/>
          <a:ln>
            <a:noFill/>
          </a:ln>
        </p:spPr>
        <p:txBody>
          <a:bodyPr spcFirstLastPara="1" wrap="square" lIns="0"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50000"/>
              </a:lnSpc>
              <a:spcBef>
                <a:spcPts val="0"/>
              </a:spcBef>
              <a:spcAft>
                <a:spcPts val="0"/>
              </a:spcAft>
              <a:buClr>
                <a:srgbClr val="000000"/>
              </a:buClr>
              <a:buSzPts val="1200"/>
              <a:buFont typeface="Arial"/>
              <a:buNone/>
            </a:pPr>
            <a:r>
              <a:rPr lang="en-US" sz="1200" b="0" i="0" u="none" strike="noStrike" cap="none" dirty="0">
                <a:solidFill>
                  <a:srgbClr val="000000"/>
                </a:solidFill>
                <a:latin typeface="Archivo Light"/>
                <a:ea typeface="Archivo Light"/>
                <a:cs typeface="Archivo Light"/>
                <a:sym typeface="Archivo Light"/>
              </a:rPr>
              <a:t>I created a low-fidelity prototype from the user flow diagram and wireframes to test functionality before incorporating it into the final design and to ensure accessibility for end-users.</a:t>
            </a:r>
            <a:endParaRPr sz="1200" b="0" i="0" u="none" strike="noStrike" cap="none" dirty="0">
              <a:solidFill>
                <a:schemeClr val="dk1"/>
              </a:solidFill>
              <a:latin typeface="Archivo Light"/>
              <a:ea typeface="Archivo Light"/>
              <a:cs typeface="Archivo Light"/>
              <a:sym typeface="Archivo Light"/>
            </a:endParaRPr>
          </a:p>
        </p:txBody>
      </p:sp>
      <p:pic>
        <p:nvPicPr>
          <p:cNvPr id="6" name="Picture 5">
            <a:extLst>
              <a:ext uri="{FF2B5EF4-FFF2-40B4-BE49-F238E27FC236}">
                <a16:creationId xmlns:a16="http://schemas.microsoft.com/office/drawing/2014/main" id="{76090580-F1DC-45C0-5CA5-7EC8DB1C871C}"/>
              </a:ext>
            </a:extLst>
          </p:cNvPr>
          <p:cNvPicPr>
            <a:picLocks noChangeAspect="1"/>
          </p:cNvPicPr>
          <p:nvPr/>
        </p:nvPicPr>
        <p:blipFill>
          <a:blip r:embed="rId2"/>
          <a:stretch>
            <a:fillRect/>
          </a:stretch>
        </p:blipFill>
        <p:spPr>
          <a:xfrm>
            <a:off x="3347086" y="1245015"/>
            <a:ext cx="5669172" cy="2175931"/>
          </a:xfrm>
          <a:prstGeom prst="rect">
            <a:avLst/>
          </a:prstGeom>
        </p:spPr>
      </p:pic>
      <p:sp>
        <p:nvSpPr>
          <p:cNvPr id="10" name="TextBox 9">
            <a:extLst>
              <a:ext uri="{FF2B5EF4-FFF2-40B4-BE49-F238E27FC236}">
                <a16:creationId xmlns:a16="http://schemas.microsoft.com/office/drawing/2014/main" id="{C6252D31-803E-DAEE-CDFB-2963F33E7A7B}"/>
              </a:ext>
            </a:extLst>
          </p:cNvPr>
          <p:cNvSpPr txBox="1"/>
          <p:nvPr/>
        </p:nvSpPr>
        <p:spPr>
          <a:xfrm>
            <a:off x="972130" y="3898485"/>
            <a:ext cx="4572000" cy="738664"/>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chemeClr val="dk1"/>
                </a:solidFill>
                <a:latin typeface="Archivo Light"/>
                <a:ea typeface="Archivo Light"/>
                <a:cs typeface="Archivo Light"/>
                <a:sym typeface="Archivo Light"/>
              </a:rPr>
              <a:t>View Prototype:</a:t>
            </a:r>
          </a:p>
          <a:p>
            <a:pPr marL="0" marR="0" lvl="0" indent="0" algn="l" rtl="0">
              <a:lnSpc>
                <a:spcPct val="100000"/>
              </a:lnSpc>
              <a:spcBef>
                <a:spcPts val="0"/>
              </a:spcBef>
              <a:spcAft>
                <a:spcPts val="0"/>
              </a:spcAft>
              <a:buClr>
                <a:schemeClr val="dk1"/>
              </a:buClr>
              <a:buSzPts val="1200"/>
              <a:buFont typeface="Arial"/>
              <a:buNone/>
            </a:pPr>
            <a:r>
              <a:rPr lang="en-US" sz="1400" b="0" i="0" u="sng" strike="noStrike" cap="none" dirty="0">
                <a:solidFill>
                  <a:schemeClr val="hlink"/>
                </a:solidFill>
                <a:latin typeface="Archivo Light"/>
                <a:ea typeface="Archivo Light"/>
                <a:cs typeface="Archivo Light"/>
                <a:sym typeface="Archivo Light"/>
                <a:hlinkClick r:id="rId3"/>
              </a:rPr>
              <a:t>Desktop</a:t>
            </a:r>
            <a:endParaRPr lang="en-US" sz="1400" b="0" i="0" u="none" strike="noStrike" cap="none" dirty="0">
              <a:solidFill>
                <a:schemeClr val="dk1"/>
              </a:solidFill>
              <a:latin typeface="Archivo Light"/>
              <a:ea typeface="Archivo Light"/>
              <a:cs typeface="Archivo Light"/>
              <a:sym typeface="Archivo Light"/>
              <a:hlinkClick r:id="rId3"/>
            </a:endParaRPr>
          </a:p>
          <a:p>
            <a:pPr marL="0" marR="0" lvl="0" indent="0" algn="l" rtl="0">
              <a:lnSpc>
                <a:spcPct val="100000"/>
              </a:lnSpc>
              <a:spcBef>
                <a:spcPts val="0"/>
              </a:spcBef>
              <a:spcAft>
                <a:spcPts val="0"/>
              </a:spcAft>
              <a:buClr>
                <a:srgbClr val="000000"/>
              </a:buClr>
              <a:buSzPts val="1200"/>
              <a:buFont typeface="Arial"/>
              <a:buNone/>
            </a:pPr>
            <a:r>
              <a:rPr lang="en-US" dirty="0">
                <a:sym typeface="Archivo Light"/>
                <a:hlinkClick r:id="rId3"/>
              </a:rPr>
              <a:t>Mobile</a:t>
            </a:r>
            <a:endParaRPr lang="en-US" sz="1400" b="0" i="0" u="none" strike="noStrike" cap="none" dirty="0">
              <a:solidFill>
                <a:schemeClr val="dk1"/>
              </a:solidFill>
              <a:latin typeface="Archivo Light"/>
              <a:ea typeface="Archivo Light"/>
              <a:cs typeface="Archivo Light"/>
              <a:sym typeface="Archivo Light"/>
            </a:endParaRPr>
          </a:p>
        </p:txBody>
      </p:sp>
    </p:spTree>
    <p:extLst>
      <p:ext uri="{BB962C8B-B14F-4D97-AF65-F5344CB8AC3E}">
        <p14:creationId xmlns:p14="http://schemas.microsoft.com/office/powerpoint/2010/main" val="325804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C202-63EA-4763-00BF-7D5CA3B41EBB}"/>
              </a:ext>
            </a:extLst>
          </p:cNvPr>
          <p:cNvSpPr>
            <a:spLocks noGrp="1"/>
          </p:cNvSpPr>
          <p:nvPr>
            <p:ph type="title"/>
          </p:nvPr>
        </p:nvSpPr>
        <p:spPr>
          <a:xfrm>
            <a:off x="311700" y="95694"/>
            <a:ext cx="8520600" cy="914400"/>
          </a:xfrm>
        </p:spPr>
        <p:txBody>
          <a:bodyPr/>
          <a:lstStyle/>
          <a:p>
            <a:r>
              <a:rPr lang="lv-LV" dirty="0"/>
              <a:t> </a:t>
            </a:r>
            <a:endParaRPr lang="en-US" dirty="0"/>
          </a:p>
        </p:txBody>
      </p:sp>
      <p:pic>
        <p:nvPicPr>
          <p:cNvPr id="4" name="Picture 3">
            <a:extLst>
              <a:ext uri="{FF2B5EF4-FFF2-40B4-BE49-F238E27FC236}">
                <a16:creationId xmlns:a16="http://schemas.microsoft.com/office/drawing/2014/main" id="{8B8DABC6-8FDD-A67D-E961-4CFA90B8446B}"/>
              </a:ext>
            </a:extLst>
          </p:cNvPr>
          <p:cNvPicPr>
            <a:picLocks noChangeAspect="1"/>
          </p:cNvPicPr>
          <p:nvPr/>
        </p:nvPicPr>
        <p:blipFill>
          <a:blip r:embed="rId2"/>
          <a:stretch>
            <a:fillRect/>
          </a:stretch>
        </p:blipFill>
        <p:spPr>
          <a:xfrm>
            <a:off x="-244549" y="0"/>
            <a:ext cx="9388549" cy="5281723"/>
          </a:xfrm>
          <a:prstGeom prst="rect">
            <a:avLst/>
          </a:prstGeom>
        </p:spPr>
      </p:pic>
    </p:spTree>
    <p:extLst>
      <p:ext uri="{BB962C8B-B14F-4D97-AF65-F5344CB8AC3E}">
        <p14:creationId xmlns:p14="http://schemas.microsoft.com/office/powerpoint/2010/main" val="363994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0;p37">
            <a:extLst>
              <a:ext uri="{FF2B5EF4-FFF2-40B4-BE49-F238E27FC236}">
                <a16:creationId xmlns:a16="http://schemas.microsoft.com/office/drawing/2014/main" id="{7DE00A0D-0DA2-C948-2EE7-72F64C57986C}"/>
              </a:ext>
            </a:extLst>
          </p:cNvPr>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4" name="Google Shape;251;p37">
            <a:extLst>
              <a:ext uri="{FF2B5EF4-FFF2-40B4-BE49-F238E27FC236}">
                <a16:creationId xmlns:a16="http://schemas.microsoft.com/office/drawing/2014/main" id="{30359857-9899-3DD9-E01C-1A86FD1D7460}"/>
              </a:ext>
            </a:extLst>
          </p:cNvPr>
          <p:cNvSpPr txBox="1"/>
          <p:nvPr/>
        </p:nvSpPr>
        <p:spPr>
          <a:xfrm>
            <a:off x="532875" y="1355375"/>
            <a:ext cx="6494100" cy="6480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These were the main findings uncovered by the usability study: </a:t>
            </a:r>
            <a:endParaRPr dirty="0">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solidFill>
                <a:srgbClr val="5F6368"/>
              </a:solidFill>
              <a:latin typeface="Open Sans"/>
              <a:ea typeface="Open Sans"/>
              <a:cs typeface="Open Sans"/>
              <a:sym typeface="Open Sans"/>
            </a:endParaRPr>
          </a:p>
        </p:txBody>
      </p:sp>
      <p:sp>
        <p:nvSpPr>
          <p:cNvPr id="5" name="Google Shape;252;p37">
            <a:extLst>
              <a:ext uri="{FF2B5EF4-FFF2-40B4-BE49-F238E27FC236}">
                <a16:creationId xmlns:a16="http://schemas.microsoft.com/office/drawing/2014/main" id="{B558F202-8003-17E0-72FF-52305F3ABC2D}"/>
              </a:ext>
            </a:extLst>
          </p:cNvPr>
          <p:cNvSpPr txBox="1"/>
          <p:nvPr/>
        </p:nvSpPr>
        <p:spPr>
          <a:xfrm>
            <a:off x="710038" y="3137375"/>
            <a:ext cx="19812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Once at the checkout screen, users didn’t have a way to edit the quantity of items in the cart</a:t>
            </a:r>
            <a:endParaRPr sz="1200">
              <a:solidFill>
                <a:srgbClr val="5F6368"/>
              </a:solidFill>
              <a:latin typeface="Open Sans"/>
              <a:ea typeface="Open Sans"/>
              <a:cs typeface="Open Sans"/>
              <a:sym typeface="Open Sans"/>
            </a:endParaRPr>
          </a:p>
        </p:txBody>
      </p:sp>
      <p:sp>
        <p:nvSpPr>
          <p:cNvPr id="6" name="Google Shape;253;p37">
            <a:extLst>
              <a:ext uri="{FF2B5EF4-FFF2-40B4-BE49-F238E27FC236}">
                <a16:creationId xmlns:a16="http://schemas.microsoft.com/office/drawing/2014/main" id="{A85FFE6A-FA99-0979-4812-5F18E451F3A2}"/>
              </a:ext>
            </a:extLst>
          </p:cNvPr>
          <p:cNvSpPr txBox="1"/>
          <p:nvPr/>
        </p:nvSpPr>
        <p:spPr>
          <a:xfrm>
            <a:off x="818688"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Cart</a:t>
            </a:r>
            <a:endParaRPr>
              <a:solidFill>
                <a:srgbClr val="5F6368"/>
              </a:solidFill>
              <a:latin typeface="Open Sans SemiBold"/>
              <a:ea typeface="Open Sans SemiBold"/>
              <a:cs typeface="Open Sans SemiBold"/>
              <a:sym typeface="Open Sans SemiBold"/>
            </a:endParaRPr>
          </a:p>
        </p:txBody>
      </p:sp>
      <p:sp>
        <p:nvSpPr>
          <p:cNvPr id="7" name="Google Shape;254;p37">
            <a:extLst>
              <a:ext uri="{FF2B5EF4-FFF2-40B4-BE49-F238E27FC236}">
                <a16:creationId xmlns:a16="http://schemas.microsoft.com/office/drawing/2014/main" id="{0B386263-ADFC-A3E4-30DB-94BC37424462}"/>
              </a:ext>
            </a:extLst>
          </p:cNvPr>
          <p:cNvSpPr txBox="1"/>
          <p:nvPr/>
        </p:nvSpPr>
        <p:spPr>
          <a:xfrm>
            <a:off x="3662850"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Checkout</a:t>
            </a:r>
            <a:endParaRPr>
              <a:solidFill>
                <a:srgbClr val="5F6368"/>
              </a:solidFill>
              <a:latin typeface="Open Sans SemiBold"/>
              <a:ea typeface="Open Sans SemiBold"/>
              <a:cs typeface="Open Sans SemiBold"/>
              <a:sym typeface="Open Sans SemiBold"/>
            </a:endParaRPr>
          </a:p>
        </p:txBody>
      </p:sp>
      <p:sp>
        <p:nvSpPr>
          <p:cNvPr id="8" name="Google Shape;255;p37">
            <a:extLst>
              <a:ext uri="{FF2B5EF4-FFF2-40B4-BE49-F238E27FC236}">
                <a16:creationId xmlns:a16="http://schemas.microsoft.com/office/drawing/2014/main" id="{4F041E69-8F80-65B6-2234-EA55F9333EDB}"/>
              </a:ext>
            </a:extLst>
          </p:cNvPr>
          <p:cNvSpPr txBox="1"/>
          <p:nvPr/>
        </p:nvSpPr>
        <p:spPr>
          <a:xfrm>
            <a:off x="6507050" y="26583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Account</a:t>
            </a:r>
            <a:endParaRPr>
              <a:solidFill>
                <a:srgbClr val="5F6368"/>
              </a:solidFill>
              <a:latin typeface="Open Sans SemiBold"/>
              <a:ea typeface="Open Sans SemiBold"/>
              <a:cs typeface="Open Sans SemiBold"/>
              <a:sym typeface="Open Sans SemiBold"/>
            </a:endParaRPr>
          </a:p>
        </p:txBody>
      </p:sp>
      <p:sp>
        <p:nvSpPr>
          <p:cNvPr id="9" name="Google Shape;256;p37">
            <a:extLst>
              <a:ext uri="{FF2B5EF4-FFF2-40B4-BE49-F238E27FC236}">
                <a16:creationId xmlns:a16="http://schemas.microsoft.com/office/drawing/2014/main" id="{DD3F0F61-8BBD-8CF6-B12A-3F8824A6735B}"/>
              </a:ext>
            </a:extLst>
          </p:cNvPr>
          <p:cNvSpPr txBox="1"/>
          <p:nvPr/>
        </p:nvSpPr>
        <p:spPr>
          <a:xfrm>
            <a:off x="3608563" y="3141075"/>
            <a:ext cx="19812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Users weren’t able to easily copy the shipping address information into the billing info field </a:t>
            </a:r>
            <a:endParaRPr sz="1200">
              <a:solidFill>
                <a:srgbClr val="5F6368"/>
              </a:solidFill>
              <a:latin typeface="Open Sans"/>
              <a:ea typeface="Open Sans"/>
              <a:cs typeface="Open Sans"/>
              <a:sym typeface="Open Sans"/>
            </a:endParaRPr>
          </a:p>
        </p:txBody>
      </p:sp>
      <p:sp>
        <p:nvSpPr>
          <p:cNvPr id="10" name="Google Shape;257;p37">
            <a:extLst>
              <a:ext uri="{FF2B5EF4-FFF2-40B4-BE49-F238E27FC236}">
                <a16:creationId xmlns:a16="http://schemas.microsoft.com/office/drawing/2014/main" id="{A97BE3DD-61A1-80C8-F020-A27DF4FC82F2}"/>
              </a:ext>
            </a:extLst>
          </p:cNvPr>
          <p:cNvSpPr txBox="1"/>
          <p:nvPr/>
        </p:nvSpPr>
        <p:spPr>
          <a:xfrm>
            <a:off x="6452763" y="3141075"/>
            <a:ext cx="1981200" cy="16440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During the checkout process, there wasn’t a clear way for users to log in to their account to pre-fill previous billing and shipping info</a:t>
            </a: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11" name="Google Shape;258;p37">
            <a:extLst>
              <a:ext uri="{FF2B5EF4-FFF2-40B4-BE49-F238E27FC236}">
                <a16:creationId xmlns:a16="http://schemas.microsoft.com/office/drawing/2014/main" id="{C96863A5-86DF-EFFF-BE75-FE18AF6F5158}"/>
              </a:ext>
            </a:extLst>
          </p:cNvPr>
          <p:cNvSpPr/>
          <p:nvPr/>
        </p:nvSpPr>
        <p:spPr>
          <a:xfrm>
            <a:off x="1498338" y="21081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12" name="Google Shape;259;p37">
            <a:extLst>
              <a:ext uri="{FF2B5EF4-FFF2-40B4-BE49-F238E27FC236}">
                <a16:creationId xmlns:a16="http://schemas.microsoft.com/office/drawing/2014/main" id="{1EB1FE68-3F07-8E9F-041C-29DC693E033F}"/>
              </a:ext>
            </a:extLst>
          </p:cNvPr>
          <p:cNvSpPr/>
          <p:nvPr/>
        </p:nvSpPr>
        <p:spPr>
          <a:xfrm>
            <a:off x="4342513" y="2120246"/>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13" name="Google Shape;260;p37">
            <a:extLst>
              <a:ext uri="{FF2B5EF4-FFF2-40B4-BE49-F238E27FC236}">
                <a16:creationId xmlns:a16="http://schemas.microsoft.com/office/drawing/2014/main" id="{AE5D704C-6DCC-6563-F729-7B356BE4C0D6}"/>
              </a:ext>
            </a:extLst>
          </p:cNvPr>
          <p:cNvSpPr/>
          <p:nvPr/>
        </p:nvSpPr>
        <p:spPr>
          <a:xfrm>
            <a:off x="7186688" y="2108121"/>
            <a:ext cx="513300" cy="5133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extLst>
      <p:ext uri="{BB962C8B-B14F-4D97-AF65-F5344CB8AC3E}">
        <p14:creationId xmlns:p14="http://schemas.microsoft.com/office/powerpoint/2010/main" val="3159955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p36">
            <a:extLst>
              <a:ext uri="{FF2B5EF4-FFF2-40B4-BE49-F238E27FC236}">
                <a16:creationId xmlns:a16="http://schemas.microsoft.com/office/drawing/2014/main" id="{66358503-0599-CB1C-3C24-5F74AD922ECD}"/>
              </a:ext>
            </a:extLst>
          </p:cNvPr>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parameters</a:t>
            </a:r>
            <a:endParaRPr sz="2400">
              <a:solidFill>
                <a:srgbClr val="5F6368"/>
              </a:solidFill>
              <a:latin typeface="Open Sans"/>
              <a:ea typeface="Open Sans"/>
              <a:cs typeface="Open Sans"/>
              <a:sym typeface="Open Sans"/>
            </a:endParaRPr>
          </a:p>
        </p:txBody>
      </p:sp>
      <p:sp>
        <p:nvSpPr>
          <p:cNvPr id="3" name="Google Shape;234;p36">
            <a:extLst>
              <a:ext uri="{FF2B5EF4-FFF2-40B4-BE49-F238E27FC236}">
                <a16:creationId xmlns:a16="http://schemas.microsoft.com/office/drawing/2014/main" id="{378FDD6A-7BC7-1945-65E1-EA69BCD6A11D}"/>
              </a:ext>
            </a:extLst>
          </p:cNvPr>
          <p:cNvSpPr txBox="1"/>
          <p:nvPr/>
        </p:nvSpPr>
        <p:spPr>
          <a:xfrm>
            <a:off x="868275" y="193265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Study type:</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Unmoderated usability study</a:t>
            </a:r>
            <a:endParaRPr sz="1200" b="1">
              <a:solidFill>
                <a:srgbClr val="4285F4"/>
              </a:solidFill>
              <a:latin typeface="Open Sans"/>
              <a:ea typeface="Open Sans"/>
              <a:cs typeface="Open Sans"/>
              <a:sym typeface="Open Sans"/>
            </a:endParaRPr>
          </a:p>
        </p:txBody>
      </p:sp>
      <p:sp>
        <p:nvSpPr>
          <p:cNvPr id="4" name="Google Shape;235;p36">
            <a:extLst>
              <a:ext uri="{FF2B5EF4-FFF2-40B4-BE49-F238E27FC236}">
                <a16:creationId xmlns:a16="http://schemas.microsoft.com/office/drawing/2014/main" id="{26DB054F-8A12-65AA-8736-5962D8A2F794}"/>
              </a:ext>
            </a:extLst>
          </p:cNvPr>
          <p:cNvSpPr/>
          <p:nvPr/>
        </p:nvSpPr>
        <p:spPr>
          <a:xfrm>
            <a:off x="233467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6;p36">
            <a:extLst>
              <a:ext uri="{FF2B5EF4-FFF2-40B4-BE49-F238E27FC236}">
                <a16:creationId xmlns:a16="http://schemas.microsoft.com/office/drawing/2014/main" id="{C64929A0-82D6-89E2-3691-B51DB7F9F18A}"/>
              </a:ext>
            </a:extLst>
          </p:cNvPr>
          <p:cNvSpPr txBox="1"/>
          <p:nvPr/>
        </p:nvSpPr>
        <p:spPr>
          <a:xfrm>
            <a:off x="4829625" y="193265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Location:</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United States, remote</a:t>
            </a:r>
            <a:endParaRPr sz="1200" b="1">
              <a:solidFill>
                <a:srgbClr val="FBBC04"/>
              </a:solidFill>
              <a:latin typeface="Open Sans"/>
              <a:ea typeface="Open Sans"/>
              <a:cs typeface="Open Sans"/>
              <a:sym typeface="Open Sans"/>
            </a:endParaRPr>
          </a:p>
        </p:txBody>
      </p:sp>
      <p:sp>
        <p:nvSpPr>
          <p:cNvPr id="6" name="Google Shape;237;p36">
            <a:extLst>
              <a:ext uri="{FF2B5EF4-FFF2-40B4-BE49-F238E27FC236}">
                <a16:creationId xmlns:a16="http://schemas.microsoft.com/office/drawing/2014/main" id="{BDAC884A-19A1-E64C-253C-4C458FB4D9FE}"/>
              </a:ext>
            </a:extLst>
          </p:cNvPr>
          <p:cNvSpPr/>
          <p:nvPr/>
        </p:nvSpPr>
        <p:spPr>
          <a:xfrm>
            <a:off x="6296025" y="130487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8;p36">
            <a:extLst>
              <a:ext uri="{FF2B5EF4-FFF2-40B4-BE49-F238E27FC236}">
                <a16:creationId xmlns:a16="http://schemas.microsoft.com/office/drawing/2014/main" id="{B7302620-38C7-DCF8-70D4-21BA155B42D9}"/>
              </a:ext>
            </a:extLst>
          </p:cNvPr>
          <p:cNvSpPr txBox="1"/>
          <p:nvPr/>
        </p:nvSpPr>
        <p:spPr>
          <a:xfrm>
            <a:off x="868275" y="391490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Participants:</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5 participants</a:t>
            </a:r>
            <a:endParaRPr sz="1200" b="1">
              <a:solidFill>
                <a:srgbClr val="4285F4"/>
              </a:solidFill>
              <a:latin typeface="Open Sans"/>
              <a:ea typeface="Open Sans"/>
              <a:cs typeface="Open Sans"/>
              <a:sym typeface="Open Sans"/>
            </a:endParaRPr>
          </a:p>
        </p:txBody>
      </p:sp>
      <p:sp>
        <p:nvSpPr>
          <p:cNvPr id="8" name="Google Shape;239;p36">
            <a:extLst>
              <a:ext uri="{FF2B5EF4-FFF2-40B4-BE49-F238E27FC236}">
                <a16:creationId xmlns:a16="http://schemas.microsoft.com/office/drawing/2014/main" id="{72516E52-1964-E872-2607-BD51641748BD}"/>
              </a:ext>
            </a:extLst>
          </p:cNvPr>
          <p:cNvSpPr/>
          <p:nvPr/>
        </p:nvSpPr>
        <p:spPr>
          <a:xfrm>
            <a:off x="233467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0;p36">
            <a:extLst>
              <a:ext uri="{FF2B5EF4-FFF2-40B4-BE49-F238E27FC236}">
                <a16:creationId xmlns:a16="http://schemas.microsoft.com/office/drawing/2014/main" id="{40CA604A-B18A-4CD5-F7B3-634989B3FAC1}"/>
              </a:ext>
            </a:extLst>
          </p:cNvPr>
          <p:cNvSpPr txBox="1"/>
          <p:nvPr/>
        </p:nvSpPr>
        <p:spPr>
          <a:xfrm>
            <a:off x="4829625" y="3914900"/>
            <a:ext cx="3446100" cy="6927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a:solidFill>
                  <a:srgbClr val="5F6368"/>
                </a:solidFill>
                <a:latin typeface="Open Sans SemiBold"/>
                <a:ea typeface="Open Sans SemiBold"/>
                <a:cs typeface="Open Sans SemiBold"/>
                <a:sym typeface="Open Sans SemiBold"/>
              </a:rPr>
              <a:t>Length:</a:t>
            </a:r>
            <a:endParaRPr>
              <a:solidFill>
                <a:srgbClr val="5F6368"/>
              </a:solidFill>
              <a:latin typeface="Open Sans SemiBold"/>
              <a:ea typeface="Open Sans SemiBold"/>
              <a:cs typeface="Open Sans SemiBold"/>
              <a:sym typeface="Open Sans SemiBold"/>
            </a:endParaRPr>
          </a:p>
          <a:p>
            <a:pPr marL="0" lvl="0" indent="0" algn="ctr" rtl="0">
              <a:lnSpc>
                <a:spcPct val="150000"/>
              </a:lnSpc>
              <a:spcBef>
                <a:spcPts val="0"/>
              </a:spcBef>
              <a:spcAft>
                <a:spcPts val="0"/>
              </a:spcAft>
              <a:buNone/>
            </a:pPr>
            <a:r>
              <a:rPr lang="en" sz="1200">
                <a:solidFill>
                  <a:srgbClr val="5F6368"/>
                </a:solidFill>
                <a:latin typeface="Open Sans"/>
                <a:ea typeface="Open Sans"/>
                <a:cs typeface="Open Sans"/>
                <a:sym typeface="Open Sans"/>
              </a:rPr>
              <a:t>20-30 minutes</a:t>
            </a:r>
            <a:endParaRPr sz="1200" b="1">
              <a:solidFill>
                <a:srgbClr val="4285F4"/>
              </a:solidFill>
              <a:latin typeface="Open Sans"/>
              <a:ea typeface="Open Sans"/>
              <a:cs typeface="Open Sans"/>
              <a:sym typeface="Open Sans"/>
            </a:endParaRPr>
          </a:p>
        </p:txBody>
      </p:sp>
      <p:sp>
        <p:nvSpPr>
          <p:cNvPr id="10" name="Google Shape;241;p36">
            <a:extLst>
              <a:ext uri="{FF2B5EF4-FFF2-40B4-BE49-F238E27FC236}">
                <a16:creationId xmlns:a16="http://schemas.microsoft.com/office/drawing/2014/main" id="{C055703C-160C-00E2-A218-A4D033BCA34E}"/>
              </a:ext>
            </a:extLst>
          </p:cNvPr>
          <p:cNvSpPr/>
          <p:nvPr/>
        </p:nvSpPr>
        <p:spPr>
          <a:xfrm>
            <a:off x="6296025" y="3287125"/>
            <a:ext cx="513300" cy="5133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2;p36">
            <a:extLst>
              <a:ext uri="{FF2B5EF4-FFF2-40B4-BE49-F238E27FC236}">
                <a16:creationId xmlns:a16="http://schemas.microsoft.com/office/drawing/2014/main" id="{1F967A86-F3CE-C677-E16F-A5E2777B60A6}"/>
              </a:ext>
            </a:extLst>
          </p:cNvPr>
          <p:cNvSpPr/>
          <p:nvPr/>
        </p:nvSpPr>
        <p:spPr>
          <a:xfrm>
            <a:off x="2432025" y="3415575"/>
            <a:ext cx="318600" cy="223550"/>
          </a:xfrm>
          <a:custGeom>
            <a:avLst/>
            <a:gdLst/>
            <a:ahLst/>
            <a:cxnLst/>
            <a:rect l="l" t="t" r="r" b="b"/>
            <a:pathLst>
              <a:path w="1048" h="735" extrusionOk="0">
                <a:moveTo>
                  <a:pt x="759" y="367"/>
                </a:moveTo>
                <a:cubicBezTo>
                  <a:pt x="833" y="367"/>
                  <a:pt x="889" y="308"/>
                  <a:pt x="889" y="237"/>
                </a:cubicBezTo>
                <a:cubicBezTo>
                  <a:pt x="889" y="167"/>
                  <a:pt x="830" y="107"/>
                  <a:pt x="759" y="107"/>
                </a:cubicBezTo>
                <a:cubicBezTo>
                  <a:pt x="686" y="107"/>
                  <a:pt x="630" y="167"/>
                  <a:pt x="630" y="237"/>
                </a:cubicBezTo>
                <a:cubicBezTo>
                  <a:pt x="630" y="308"/>
                  <a:pt x="689" y="367"/>
                  <a:pt x="759" y="367"/>
                </a:cubicBezTo>
                <a:close/>
                <a:moveTo>
                  <a:pt x="367" y="316"/>
                </a:moveTo>
                <a:cubicBezTo>
                  <a:pt x="455" y="316"/>
                  <a:pt x="522" y="246"/>
                  <a:pt x="522" y="158"/>
                </a:cubicBezTo>
                <a:cubicBezTo>
                  <a:pt x="522" y="71"/>
                  <a:pt x="452" y="0"/>
                  <a:pt x="367" y="0"/>
                </a:cubicBezTo>
                <a:cubicBezTo>
                  <a:pt x="283" y="0"/>
                  <a:pt x="209" y="71"/>
                  <a:pt x="209" y="158"/>
                </a:cubicBezTo>
                <a:cubicBezTo>
                  <a:pt x="209" y="246"/>
                  <a:pt x="283" y="316"/>
                  <a:pt x="367" y="316"/>
                </a:cubicBezTo>
                <a:close/>
                <a:moveTo>
                  <a:pt x="759" y="471"/>
                </a:moveTo>
                <a:cubicBezTo>
                  <a:pt x="664" y="471"/>
                  <a:pt x="472" y="519"/>
                  <a:pt x="472" y="615"/>
                </a:cubicBezTo>
                <a:lnTo>
                  <a:pt x="472" y="734"/>
                </a:lnTo>
                <a:lnTo>
                  <a:pt x="1047" y="734"/>
                </a:lnTo>
                <a:lnTo>
                  <a:pt x="1047" y="615"/>
                </a:lnTo>
                <a:cubicBezTo>
                  <a:pt x="1047" y="522"/>
                  <a:pt x="855" y="471"/>
                  <a:pt x="759" y="471"/>
                </a:cubicBezTo>
                <a:close/>
                <a:moveTo>
                  <a:pt x="367" y="421"/>
                </a:moveTo>
                <a:cubicBezTo>
                  <a:pt x="246" y="421"/>
                  <a:pt x="0" y="483"/>
                  <a:pt x="0" y="604"/>
                </a:cubicBezTo>
                <a:lnTo>
                  <a:pt x="0" y="734"/>
                </a:lnTo>
                <a:lnTo>
                  <a:pt x="367" y="734"/>
                </a:lnTo>
                <a:lnTo>
                  <a:pt x="367" y="615"/>
                </a:lnTo>
                <a:cubicBezTo>
                  <a:pt x="367" y="570"/>
                  <a:pt x="384" y="494"/>
                  <a:pt x="491" y="435"/>
                </a:cubicBezTo>
                <a:cubicBezTo>
                  <a:pt x="446" y="426"/>
                  <a:pt x="404" y="421"/>
                  <a:pt x="367" y="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2" name="Google Shape;243;p36">
            <a:extLst>
              <a:ext uri="{FF2B5EF4-FFF2-40B4-BE49-F238E27FC236}">
                <a16:creationId xmlns:a16="http://schemas.microsoft.com/office/drawing/2014/main" id="{C1E59862-99E0-D780-5631-302299CB6EF5}"/>
              </a:ext>
            </a:extLst>
          </p:cNvPr>
          <p:cNvSpPr/>
          <p:nvPr/>
        </p:nvSpPr>
        <p:spPr>
          <a:xfrm>
            <a:off x="6441252" y="1401778"/>
            <a:ext cx="222841" cy="319496"/>
          </a:xfrm>
          <a:custGeom>
            <a:avLst/>
            <a:gdLst/>
            <a:ahLst/>
            <a:cxnLst/>
            <a:rect l="l" t="t" r="r" b="b"/>
            <a:pathLst>
              <a:path w="734" h="1048" extrusionOk="0">
                <a:moveTo>
                  <a:pt x="366" y="0"/>
                </a:moveTo>
                <a:cubicBezTo>
                  <a:pt x="163" y="0"/>
                  <a:pt x="0" y="164"/>
                  <a:pt x="0" y="367"/>
                </a:cubicBezTo>
                <a:cubicBezTo>
                  <a:pt x="0" y="641"/>
                  <a:pt x="366" y="1047"/>
                  <a:pt x="366" y="1047"/>
                </a:cubicBezTo>
                <a:cubicBezTo>
                  <a:pt x="366" y="1047"/>
                  <a:pt x="733" y="641"/>
                  <a:pt x="733" y="367"/>
                </a:cubicBezTo>
                <a:cubicBezTo>
                  <a:pt x="731" y="164"/>
                  <a:pt x="567" y="0"/>
                  <a:pt x="366" y="0"/>
                </a:cubicBezTo>
                <a:close/>
                <a:moveTo>
                  <a:pt x="366" y="497"/>
                </a:moveTo>
                <a:cubicBezTo>
                  <a:pt x="293" y="497"/>
                  <a:pt x="237" y="438"/>
                  <a:pt x="237" y="367"/>
                </a:cubicBezTo>
                <a:cubicBezTo>
                  <a:pt x="237" y="296"/>
                  <a:pt x="296" y="237"/>
                  <a:pt x="366" y="237"/>
                </a:cubicBezTo>
                <a:cubicBezTo>
                  <a:pt x="440" y="237"/>
                  <a:pt x="496" y="296"/>
                  <a:pt x="496" y="367"/>
                </a:cubicBezTo>
                <a:cubicBezTo>
                  <a:pt x="496" y="438"/>
                  <a:pt x="437" y="497"/>
                  <a:pt x="366" y="4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3" name="Google Shape;244;p36">
            <a:extLst>
              <a:ext uri="{FF2B5EF4-FFF2-40B4-BE49-F238E27FC236}">
                <a16:creationId xmlns:a16="http://schemas.microsoft.com/office/drawing/2014/main" id="{AC149657-9DBF-9B2C-99C2-8C1A46A98513}"/>
              </a:ext>
            </a:extLst>
          </p:cNvPr>
          <p:cNvSpPr/>
          <p:nvPr/>
        </p:nvSpPr>
        <p:spPr>
          <a:xfrm>
            <a:off x="6392921" y="3384699"/>
            <a:ext cx="319496" cy="318153"/>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4" name="Google Shape;245;p36">
            <a:extLst>
              <a:ext uri="{FF2B5EF4-FFF2-40B4-BE49-F238E27FC236}">
                <a16:creationId xmlns:a16="http://schemas.microsoft.com/office/drawing/2014/main" id="{0774A63F-62A7-5898-D790-C1A7C77104A4}"/>
              </a:ext>
            </a:extLst>
          </p:cNvPr>
          <p:cNvSpPr/>
          <p:nvPr/>
        </p:nvSpPr>
        <p:spPr>
          <a:xfrm>
            <a:off x="2460538" y="1416000"/>
            <a:ext cx="261574" cy="291049"/>
          </a:xfrm>
          <a:custGeom>
            <a:avLst/>
            <a:gdLst/>
            <a:ahLst/>
            <a:cxnLst/>
            <a:rect l="l" t="t" r="r" b="b"/>
            <a:pathLst>
              <a:path w="941" h="1046" extrusionOk="0">
                <a:moveTo>
                  <a:pt x="833" y="105"/>
                </a:moveTo>
                <a:lnTo>
                  <a:pt x="616" y="105"/>
                </a:lnTo>
                <a:cubicBezTo>
                  <a:pt x="593" y="46"/>
                  <a:pt x="537" y="0"/>
                  <a:pt x="469" y="0"/>
                </a:cubicBezTo>
                <a:cubicBezTo>
                  <a:pt x="401" y="0"/>
                  <a:pt x="345" y="46"/>
                  <a:pt x="322" y="105"/>
                </a:cubicBezTo>
                <a:lnTo>
                  <a:pt x="105" y="105"/>
                </a:lnTo>
                <a:cubicBezTo>
                  <a:pt x="48" y="105"/>
                  <a:pt x="0" y="153"/>
                  <a:pt x="0" y="209"/>
                </a:cubicBezTo>
                <a:lnTo>
                  <a:pt x="0" y="940"/>
                </a:lnTo>
                <a:cubicBezTo>
                  <a:pt x="0" y="997"/>
                  <a:pt x="48" y="1045"/>
                  <a:pt x="105" y="1045"/>
                </a:cubicBezTo>
                <a:lnTo>
                  <a:pt x="836" y="1045"/>
                </a:lnTo>
                <a:cubicBezTo>
                  <a:pt x="892" y="1045"/>
                  <a:pt x="940" y="997"/>
                  <a:pt x="940" y="940"/>
                </a:cubicBezTo>
                <a:lnTo>
                  <a:pt x="940" y="209"/>
                </a:lnTo>
                <a:cubicBezTo>
                  <a:pt x="937" y="150"/>
                  <a:pt x="889" y="105"/>
                  <a:pt x="833" y="105"/>
                </a:cubicBezTo>
                <a:close/>
                <a:moveTo>
                  <a:pt x="466" y="105"/>
                </a:moveTo>
                <a:cubicBezTo>
                  <a:pt x="494" y="105"/>
                  <a:pt x="520" y="127"/>
                  <a:pt x="520" y="158"/>
                </a:cubicBezTo>
                <a:cubicBezTo>
                  <a:pt x="520" y="187"/>
                  <a:pt x="497" y="212"/>
                  <a:pt x="466" y="212"/>
                </a:cubicBezTo>
                <a:cubicBezTo>
                  <a:pt x="435" y="212"/>
                  <a:pt x="412" y="190"/>
                  <a:pt x="412" y="158"/>
                </a:cubicBezTo>
                <a:cubicBezTo>
                  <a:pt x="415" y="127"/>
                  <a:pt x="438" y="105"/>
                  <a:pt x="466" y="105"/>
                </a:cubicBezTo>
                <a:close/>
                <a:moveTo>
                  <a:pt x="570" y="836"/>
                </a:moveTo>
                <a:lnTo>
                  <a:pt x="204" y="836"/>
                </a:lnTo>
                <a:lnTo>
                  <a:pt x="204" y="731"/>
                </a:lnTo>
                <a:lnTo>
                  <a:pt x="570" y="731"/>
                </a:lnTo>
                <a:lnTo>
                  <a:pt x="570" y="836"/>
                </a:lnTo>
                <a:close/>
                <a:moveTo>
                  <a:pt x="728" y="627"/>
                </a:moveTo>
                <a:lnTo>
                  <a:pt x="206" y="627"/>
                </a:lnTo>
                <a:lnTo>
                  <a:pt x="206" y="523"/>
                </a:lnTo>
                <a:lnTo>
                  <a:pt x="728" y="523"/>
                </a:lnTo>
                <a:lnTo>
                  <a:pt x="728" y="627"/>
                </a:lnTo>
                <a:close/>
                <a:moveTo>
                  <a:pt x="728" y="418"/>
                </a:moveTo>
                <a:lnTo>
                  <a:pt x="206" y="418"/>
                </a:lnTo>
                <a:lnTo>
                  <a:pt x="206" y="314"/>
                </a:lnTo>
                <a:lnTo>
                  <a:pt x="728" y="314"/>
                </a:lnTo>
                <a:lnTo>
                  <a:pt x="728" y="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extLst>
      <p:ext uri="{BB962C8B-B14F-4D97-AF65-F5344CB8AC3E}">
        <p14:creationId xmlns:p14="http://schemas.microsoft.com/office/powerpoint/2010/main" val="2576634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solidFill>
                  <a:srgbClr val="5F6368"/>
                </a:solidFill>
                <a:latin typeface="Open Sans"/>
                <a:ea typeface="Open Sans"/>
                <a:cs typeface="Open Sans"/>
                <a:sym typeface="Open Sans"/>
              </a:rPr>
              <a:t>Based on the usability research results, I have applied design changes. These include adding more product information, adding color to the secondary navigation bar</a:t>
            </a:r>
            <a:endParaRPr dirty="0"/>
          </a:p>
        </p:txBody>
      </p:sp>
      <p:sp>
        <p:nvSpPr>
          <p:cNvPr id="313" name="Google Shape;313;p56"/>
          <p:cNvSpPr txBox="1"/>
          <p:nvPr/>
        </p:nvSpPr>
        <p:spPr>
          <a:xfrm>
            <a:off x="4008525" y="2393750"/>
            <a:ext cx="123900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RU" sz="1200" dirty="0">
                <a:solidFill>
                  <a:srgbClr val="5F6368"/>
                </a:solidFill>
                <a:latin typeface="Open Sans"/>
                <a:ea typeface="Open Sans"/>
                <a:cs typeface="Open Sans"/>
                <a:sym typeface="Open Sans"/>
              </a:rPr>
              <a:t> </a:t>
            </a:r>
            <a:endParaRPr sz="1200" dirty="0">
              <a:solidFill>
                <a:srgbClr val="5F6368"/>
              </a:solidFill>
              <a:latin typeface="Open Sans"/>
              <a:ea typeface="Open Sans"/>
              <a:cs typeface="Open Sans"/>
              <a:sym typeface="Open Sans"/>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pic>
        <p:nvPicPr>
          <p:cNvPr id="3" name="Picture 2">
            <a:extLst>
              <a:ext uri="{FF2B5EF4-FFF2-40B4-BE49-F238E27FC236}">
                <a16:creationId xmlns:a16="http://schemas.microsoft.com/office/drawing/2014/main" id="{12682207-38FB-3C27-1B43-6CBBE9257E62}"/>
              </a:ext>
            </a:extLst>
          </p:cNvPr>
          <p:cNvPicPr>
            <a:picLocks noChangeAspect="1"/>
          </p:cNvPicPr>
          <p:nvPr/>
        </p:nvPicPr>
        <p:blipFill>
          <a:blip r:embed="rId3"/>
          <a:stretch>
            <a:fillRect/>
          </a:stretch>
        </p:blipFill>
        <p:spPr>
          <a:xfrm>
            <a:off x="3718588" y="1145801"/>
            <a:ext cx="1818900" cy="3473350"/>
          </a:xfrm>
          <a:prstGeom prst="rect">
            <a:avLst/>
          </a:prstGeom>
        </p:spPr>
      </p:pic>
      <p:pic>
        <p:nvPicPr>
          <p:cNvPr id="5" name="Picture 4">
            <a:extLst>
              <a:ext uri="{FF2B5EF4-FFF2-40B4-BE49-F238E27FC236}">
                <a16:creationId xmlns:a16="http://schemas.microsoft.com/office/drawing/2014/main" id="{18BDD995-F0D4-698D-A8AB-8DB3FC41DE58}"/>
              </a:ext>
            </a:extLst>
          </p:cNvPr>
          <p:cNvPicPr>
            <a:picLocks noChangeAspect="1"/>
          </p:cNvPicPr>
          <p:nvPr/>
        </p:nvPicPr>
        <p:blipFill>
          <a:blip r:embed="rId4"/>
          <a:stretch>
            <a:fillRect/>
          </a:stretch>
        </p:blipFill>
        <p:spPr>
          <a:xfrm>
            <a:off x="7019278" y="1145801"/>
            <a:ext cx="1818900" cy="3473350"/>
          </a:xfrm>
          <a:prstGeom prst="rect">
            <a:avLst/>
          </a:prstGeom>
        </p:spPr>
      </p:pic>
      <p:cxnSp>
        <p:nvCxnSpPr>
          <p:cNvPr id="6" name="Google Shape;315;p56">
            <a:extLst>
              <a:ext uri="{FF2B5EF4-FFF2-40B4-BE49-F238E27FC236}">
                <a16:creationId xmlns:a16="http://schemas.microsoft.com/office/drawing/2014/main" id="{FB599C7E-A535-0486-463D-EEE5EF1531D0}"/>
              </a:ext>
            </a:extLst>
          </p:cNvPr>
          <p:cNvCxnSpPr/>
          <p:nvPr/>
        </p:nvCxnSpPr>
        <p:spPr>
          <a:xfrm>
            <a:off x="5804925" y="4411347"/>
            <a:ext cx="812100" cy="0"/>
          </a:xfrm>
          <a:prstGeom prst="straightConnector1">
            <a:avLst/>
          </a:prstGeom>
          <a:noFill/>
          <a:ln w="28575" cap="flat" cmpd="sng">
            <a:solidFill>
              <a:srgbClr val="34A853"/>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3605EC51-E1F4-1E66-11BD-16CA715D3203}"/>
              </a:ext>
            </a:extLst>
          </p:cNvPr>
          <p:cNvPicPr>
            <a:picLocks noChangeAspect="1"/>
          </p:cNvPicPr>
          <p:nvPr/>
        </p:nvPicPr>
        <p:blipFill>
          <a:blip r:embed="rId3"/>
          <a:stretch>
            <a:fillRect/>
          </a:stretch>
        </p:blipFill>
        <p:spPr>
          <a:xfrm>
            <a:off x="517675" y="1078450"/>
            <a:ext cx="1997885" cy="3817750"/>
          </a:xfrm>
          <a:prstGeom prst="rect">
            <a:avLst/>
          </a:prstGeom>
        </p:spPr>
      </p:pic>
      <p:pic>
        <p:nvPicPr>
          <p:cNvPr id="7" name="Picture 6">
            <a:extLst>
              <a:ext uri="{FF2B5EF4-FFF2-40B4-BE49-F238E27FC236}">
                <a16:creationId xmlns:a16="http://schemas.microsoft.com/office/drawing/2014/main" id="{2B3D6F73-2AB5-495B-E04C-554AB6F32819}"/>
              </a:ext>
            </a:extLst>
          </p:cNvPr>
          <p:cNvPicPr>
            <a:picLocks noChangeAspect="1"/>
          </p:cNvPicPr>
          <p:nvPr/>
        </p:nvPicPr>
        <p:blipFill>
          <a:blip r:embed="rId4"/>
          <a:stretch>
            <a:fillRect/>
          </a:stretch>
        </p:blipFill>
        <p:spPr>
          <a:xfrm>
            <a:off x="2574114" y="1078450"/>
            <a:ext cx="1997886" cy="3817750"/>
          </a:xfrm>
          <a:prstGeom prst="rect">
            <a:avLst/>
          </a:prstGeom>
        </p:spPr>
      </p:pic>
      <p:pic>
        <p:nvPicPr>
          <p:cNvPr id="11" name="Picture 10">
            <a:extLst>
              <a:ext uri="{FF2B5EF4-FFF2-40B4-BE49-F238E27FC236}">
                <a16:creationId xmlns:a16="http://schemas.microsoft.com/office/drawing/2014/main" id="{DCC3BE18-817B-2B4E-B6C7-C5DA3C64F184}"/>
              </a:ext>
            </a:extLst>
          </p:cNvPr>
          <p:cNvPicPr>
            <a:picLocks noChangeAspect="1"/>
          </p:cNvPicPr>
          <p:nvPr/>
        </p:nvPicPr>
        <p:blipFill>
          <a:blip r:embed="rId5"/>
          <a:stretch>
            <a:fillRect/>
          </a:stretch>
        </p:blipFill>
        <p:spPr>
          <a:xfrm>
            <a:off x="4710223" y="999459"/>
            <a:ext cx="1997885" cy="3896741"/>
          </a:xfrm>
          <a:prstGeom prst="rect">
            <a:avLst/>
          </a:prstGeom>
        </p:spPr>
      </p:pic>
      <p:pic>
        <p:nvPicPr>
          <p:cNvPr id="13" name="Picture 12">
            <a:extLst>
              <a:ext uri="{FF2B5EF4-FFF2-40B4-BE49-F238E27FC236}">
                <a16:creationId xmlns:a16="http://schemas.microsoft.com/office/drawing/2014/main" id="{2E132F3E-1BFE-B51A-B77C-1B895B64B80D}"/>
              </a:ext>
            </a:extLst>
          </p:cNvPr>
          <p:cNvPicPr>
            <a:picLocks noChangeAspect="1"/>
          </p:cNvPicPr>
          <p:nvPr/>
        </p:nvPicPr>
        <p:blipFill>
          <a:blip r:embed="rId6"/>
          <a:stretch>
            <a:fillRect/>
          </a:stretch>
        </p:blipFill>
        <p:spPr>
          <a:xfrm>
            <a:off x="6846332" y="1158948"/>
            <a:ext cx="2056440" cy="373725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6;p43">
            <a:extLst>
              <a:ext uri="{FF2B5EF4-FFF2-40B4-BE49-F238E27FC236}">
                <a16:creationId xmlns:a16="http://schemas.microsoft.com/office/drawing/2014/main" id="{9B41A352-EF23-B582-ADF2-AA1989C461B0}"/>
              </a:ext>
            </a:extLst>
          </p:cNvPr>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 name="Google Shape;317;p43">
            <a:extLst>
              <a:ext uri="{FF2B5EF4-FFF2-40B4-BE49-F238E27FC236}">
                <a16:creationId xmlns:a16="http://schemas.microsoft.com/office/drawing/2014/main" id="{2477AFC7-1780-11B0-5E08-25D0CD84668F}"/>
              </a:ext>
            </a:extLst>
          </p:cNvPr>
          <p:cNvSpPr txBox="1"/>
          <p:nvPr/>
        </p:nvSpPr>
        <p:spPr>
          <a:xfrm>
            <a:off x="389350" y="1641400"/>
            <a:ext cx="3172500" cy="309312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5F6368"/>
                </a:solidFill>
                <a:latin typeface="Open Sans"/>
                <a:ea typeface="Open Sans"/>
                <a:cs typeface="Open Sans"/>
                <a:sym typeface="Open Sans"/>
              </a:rPr>
              <a:t>My hi-fi prototype followed the same user flow as the lo-fi prototype, and included the design changes made after the usability study, as well as several changes suggested by members of my team. </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lv-LV" dirty="0">
                <a:solidFill>
                  <a:srgbClr val="5F6368"/>
                </a:solidFill>
                <a:latin typeface="Open Sans"/>
                <a:ea typeface="Open Sans"/>
                <a:cs typeface="Open Sans"/>
                <a:sym typeface="Open Sans"/>
              </a:rPr>
              <a:t> </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latin typeface="Open Sans"/>
              <a:ea typeface="Open Sans"/>
              <a:cs typeface="Open Sans"/>
              <a:sym typeface="Open Sans"/>
            </a:endParaRPr>
          </a:p>
        </p:txBody>
      </p:sp>
      <p:pic>
        <p:nvPicPr>
          <p:cNvPr id="6" name="Picture 5">
            <a:extLst>
              <a:ext uri="{FF2B5EF4-FFF2-40B4-BE49-F238E27FC236}">
                <a16:creationId xmlns:a16="http://schemas.microsoft.com/office/drawing/2014/main" id="{2A16F8D3-BFA1-637A-E5FC-6E7A6B5C3672}"/>
              </a:ext>
            </a:extLst>
          </p:cNvPr>
          <p:cNvPicPr>
            <a:picLocks noChangeAspect="1"/>
          </p:cNvPicPr>
          <p:nvPr/>
        </p:nvPicPr>
        <p:blipFill>
          <a:blip r:embed="rId2"/>
          <a:stretch>
            <a:fillRect/>
          </a:stretch>
        </p:blipFill>
        <p:spPr>
          <a:xfrm>
            <a:off x="3561850" y="1503250"/>
            <a:ext cx="5358866" cy="2302825"/>
          </a:xfrm>
          <a:prstGeom prst="rect">
            <a:avLst/>
          </a:prstGeom>
        </p:spPr>
      </p:pic>
    </p:spTree>
    <p:extLst>
      <p:ext uri="{BB962C8B-B14F-4D97-AF65-F5344CB8AC3E}">
        <p14:creationId xmlns:p14="http://schemas.microsoft.com/office/powerpoint/2010/main" val="2092207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3;p44">
            <a:extLst>
              <a:ext uri="{FF2B5EF4-FFF2-40B4-BE49-F238E27FC236}">
                <a16:creationId xmlns:a16="http://schemas.microsoft.com/office/drawing/2014/main" id="{893501F9-2F07-6FDA-F7DC-C1D1BFE30709}"/>
              </a:ext>
            </a:extLst>
          </p:cNvPr>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4" name="Google Shape;324;p44">
            <a:extLst>
              <a:ext uri="{FF2B5EF4-FFF2-40B4-BE49-F238E27FC236}">
                <a16:creationId xmlns:a16="http://schemas.microsoft.com/office/drawing/2014/main" id="{3EB1D694-54B0-7C83-977B-F669873A0800}"/>
              </a:ext>
            </a:extLst>
          </p:cNvPr>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5;p44">
            <a:extLst>
              <a:ext uri="{FF2B5EF4-FFF2-40B4-BE49-F238E27FC236}">
                <a16:creationId xmlns:a16="http://schemas.microsoft.com/office/drawing/2014/main" id="{9DCE997B-5A92-C800-3FB0-2809E95EB437}"/>
              </a:ext>
            </a:extLst>
          </p:cNvPr>
          <p:cNvSpPr txBox="1"/>
          <p:nvPr/>
        </p:nvSpPr>
        <p:spPr>
          <a:xfrm>
            <a:off x="711325" y="1917800"/>
            <a:ext cx="2049000" cy="794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 used headings with different sized text for clear visual hierarchy </a:t>
            </a:r>
            <a:endParaRPr sz="1200"/>
          </a:p>
        </p:txBody>
      </p:sp>
      <p:sp>
        <p:nvSpPr>
          <p:cNvPr id="6" name="Google Shape;326;p44">
            <a:extLst>
              <a:ext uri="{FF2B5EF4-FFF2-40B4-BE49-F238E27FC236}">
                <a16:creationId xmlns:a16="http://schemas.microsoft.com/office/drawing/2014/main" id="{3C48655F-C9E3-6FA7-62AE-1A7629DAA624}"/>
              </a:ext>
            </a:extLst>
          </p:cNvPr>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7;p44">
            <a:extLst>
              <a:ext uri="{FF2B5EF4-FFF2-40B4-BE49-F238E27FC236}">
                <a16:creationId xmlns:a16="http://schemas.microsoft.com/office/drawing/2014/main" id="{CA6D7F18-E1AE-54DE-D936-C34B202E5529}"/>
              </a:ext>
            </a:extLst>
          </p:cNvPr>
          <p:cNvSpPr txBox="1"/>
          <p:nvPr/>
        </p:nvSpPr>
        <p:spPr>
          <a:xfrm>
            <a:off x="3368925" y="1917800"/>
            <a:ext cx="20490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 used landmarks to help users navigate the site, including users who rely on assistive technologies</a:t>
            </a:r>
            <a:endParaRPr sz="1200">
              <a:solidFill>
                <a:schemeClr val="dk1"/>
              </a:solidFill>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p:txBody>
      </p:sp>
      <p:sp>
        <p:nvSpPr>
          <p:cNvPr id="8" name="Google Shape;328;p44">
            <a:extLst>
              <a:ext uri="{FF2B5EF4-FFF2-40B4-BE49-F238E27FC236}">
                <a16:creationId xmlns:a16="http://schemas.microsoft.com/office/drawing/2014/main" id="{AB278F8E-AA68-97FF-92D9-2AC45AEE2DAE}"/>
              </a:ext>
            </a:extLst>
          </p:cNvPr>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9;p44">
            <a:extLst>
              <a:ext uri="{FF2B5EF4-FFF2-40B4-BE49-F238E27FC236}">
                <a16:creationId xmlns:a16="http://schemas.microsoft.com/office/drawing/2014/main" id="{7DCEC1CE-2C05-A247-B48D-1F4494F01F89}"/>
              </a:ext>
            </a:extLst>
          </p:cNvPr>
          <p:cNvSpPr txBox="1"/>
          <p:nvPr/>
        </p:nvSpPr>
        <p:spPr>
          <a:xfrm>
            <a:off x="60265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a:solidFill>
                  <a:srgbClr val="5F6368"/>
                </a:solidFill>
                <a:latin typeface="Open Sans"/>
                <a:ea typeface="Open Sans"/>
                <a:cs typeface="Open Sans"/>
                <a:sym typeface="Open Sans"/>
              </a:rPr>
              <a:t>I designed the site with alt text available on each page for smooth screen reader access</a:t>
            </a:r>
            <a:endParaRPr sz="1200"/>
          </a:p>
        </p:txBody>
      </p:sp>
      <p:sp>
        <p:nvSpPr>
          <p:cNvPr id="10" name="Google Shape;330;p44">
            <a:extLst>
              <a:ext uri="{FF2B5EF4-FFF2-40B4-BE49-F238E27FC236}">
                <a16:creationId xmlns:a16="http://schemas.microsoft.com/office/drawing/2014/main" id="{526D4F9E-D42C-FCDE-DA09-DB23C60A1994}"/>
              </a:ext>
            </a:extLst>
          </p:cNvPr>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11" name="Google Shape;331;p44">
            <a:extLst>
              <a:ext uri="{FF2B5EF4-FFF2-40B4-BE49-F238E27FC236}">
                <a16:creationId xmlns:a16="http://schemas.microsoft.com/office/drawing/2014/main" id="{902A8D39-2DF8-A75D-6073-0C8DA1C6F427}"/>
              </a:ext>
            </a:extLst>
          </p:cNvPr>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12" name="Google Shape;332;p44">
            <a:extLst>
              <a:ext uri="{FF2B5EF4-FFF2-40B4-BE49-F238E27FC236}">
                <a16:creationId xmlns:a16="http://schemas.microsoft.com/office/drawing/2014/main" id="{4623168B-C8D7-216A-DA1E-E752A4891493}"/>
              </a:ext>
            </a:extLst>
          </p:cNvPr>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extLst>
      <p:ext uri="{BB962C8B-B14F-4D97-AF65-F5344CB8AC3E}">
        <p14:creationId xmlns:p14="http://schemas.microsoft.com/office/powerpoint/2010/main" val="1804833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4;p46">
            <a:extLst>
              <a:ext uri="{FF2B5EF4-FFF2-40B4-BE49-F238E27FC236}">
                <a16:creationId xmlns:a16="http://schemas.microsoft.com/office/drawing/2014/main" id="{9BFEEF81-8706-3BB0-F425-39733579C50D}"/>
              </a:ext>
            </a:extLst>
          </p:cNvPr>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 name="Google Shape;345;p46">
            <a:extLst>
              <a:ext uri="{FF2B5EF4-FFF2-40B4-BE49-F238E27FC236}">
                <a16:creationId xmlns:a16="http://schemas.microsoft.com/office/drawing/2014/main" id="{FAC82D13-0F43-82D3-D03D-0491A6BADCAB}"/>
              </a:ext>
            </a:extLst>
          </p:cNvPr>
          <p:cNvSpPr txBox="1"/>
          <p:nvPr/>
        </p:nvSpPr>
        <p:spPr>
          <a:xfrm>
            <a:off x="539600" y="2237975"/>
            <a:ext cx="3446100" cy="1523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Impact: </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Our target users shared that the design was intuitive to navigate through, more engaging with the images, and demonstrated a clear visual hierarchy. </a:t>
            </a:r>
            <a:endParaRPr sz="1200" b="1">
              <a:solidFill>
                <a:srgbClr val="1967D2"/>
              </a:solidFill>
              <a:latin typeface="Open Sans"/>
              <a:ea typeface="Open Sans"/>
              <a:cs typeface="Open Sans"/>
              <a:sym typeface="Open Sans"/>
            </a:endParaRPr>
          </a:p>
        </p:txBody>
      </p:sp>
      <p:sp>
        <p:nvSpPr>
          <p:cNvPr id="4" name="Google Shape;346;p46">
            <a:extLst>
              <a:ext uri="{FF2B5EF4-FFF2-40B4-BE49-F238E27FC236}">
                <a16:creationId xmlns:a16="http://schemas.microsoft.com/office/drawing/2014/main" id="{A67E544E-992D-1E9E-20F6-EFF88AB53D8D}"/>
              </a:ext>
            </a:extLst>
          </p:cNvPr>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7;p46">
            <a:extLst>
              <a:ext uri="{FF2B5EF4-FFF2-40B4-BE49-F238E27FC236}">
                <a16:creationId xmlns:a16="http://schemas.microsoft.com/office/drawing/2014/main" id="{6B3D7A39-63AE-B819-3031-DA2920003E9D}"/>
              </a:ext>
            </a:extLst>
          </p:cNvPr>
          <p:cNvSpPr txBox="1"/>
          <p:nvPr/>
        </p:nvSpPr>
        <p:spPr>
          <a:xfrm>
            <a:off x="4495800" y="2237975"/>
            <a:ext cx="3446100" cy="2077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SemiBold"/>
                <a:ea typeface="Open Sans SemiBold"/>
                <a:cs typeface="Open Sans SemiBold"/>
                <a:sym typeface="Open Sans SemiBold"/>
              </a:rPr>
              <a:t>What I learned:</a:t>
            </a:r>
            <a:endParaRPr>
              <a:solidFill>
                <a:srgbClr val="5F6368"/>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I learned that even a small design change can have a huge impact on the user experience. The most important takeaway for me is to always focus on the real needs of the user when coming up with design ideas and solutions. </a:t>
            </a:r>
            <a:endParaRPr sz="1200" b="1">
              <a:solidFill>
                <a:srgbClr val="4285F4"/>
              </a:solidFill>
              <a:latin typeface="Open Sans"/>
              <a:ea typeface="Open Sans"/>
              <a:cs typeface="Open Sans"/>
              <a:sym typeface="Open Sans"/>
            </a:endParaRPr>
          </a:p>
        </p:txBody>
      </p:sp>
      <p:sp>
        <p:nvSpPr>
          <p:cNvPr id="6" name="Google Shape;348;p46">
            <a:extLst>
              <a:ext uri="{FF2B5EF4-FFF2-40B4-BE49-F238E27FC236}">
                <a16:creationId xmlns:a16="http://schemas.microsoft.com/office/drawing/2014/main" id="{3A7EFA34-1AB7-1776-E1BB-AF62D15BE881}"/>
              </a:ext>
            </a:extLst>
          </p:cNvPr>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9;p46">
            <a:extLst>
              <a:ext uri="{FF2B5EF4-FFF2-40B4-BE49-F238E27FC236}">
                <a16:creationId xmlns:a16="http://schemas.microsoft.com/office/drawing/2014/main" id="{5B2E486E-41AF-5034-6B0B-668199483ADF}"/>
              </a:ext>
            </a:extLst>
          </p:cNvPr>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8" name="Google Shape;350;p46">
            <a:extLst>
              <a:ext uri="{FF2B5EF4-FFF2-40B4-BE49-F238E27FC236}">
                <a16:creationId xmlns:a16="http://schemas.microsoft.com/office/drawing/2014/main" id="{D9F0128F-3C3A-ADD6-0D3D-3975C2D36E53}"/>
              </a:ext>
            </a:extLst>
          </p:cNvPr>
          <p:cNvGrpSpPr/>
          <p:nvPr/>
        </p:nvGrpSpPr>
        <p:grpSpPr>
          <a:xfrm>
            <a:off x="4605678" y="1676963"/>
            <a:ext cx="293543" cy="227362"/>
            <a:chOff x="420350" y="238125"/>
            <a:chExt cx="6779275" cy="5238750"/>
          </a:xfrm>
        </p:grpSpPr>
        <p:sp>
          <p:nvSpPr>
            <p:cNvPr id="9" name="Google Shape;351;p46">
              <a:extLst>
                <a:ext uri="{FF2B5EF4-FFF2-40B4-BE49-F238E27FC236}">
                  <a16:creationId xmlns:a16="http://schemas.microsoft.com/office/drawing/2014/main" id="{3FCB52F5-9134-2B69-CF75-CD5E1C91614B}"/>
                </a:ext>
              </a:extLst>
            </p:cNvPr>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2;p46">
              <a:extLst>
                <a:ext uri="{FF2B5EF4-FFF2-40B4-BE49-F238E27FC236}">
                  <a16:creationId xmlns:a16="http://schemas.microsoft.com/office/drawing/2014/main" id="{597BF0F5-A3AE-DBE1-5D31-98B5D3B74A53}"/>
                </a:ext>
              </a:extLst>
            </p:cNvPr>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3;p46">
              <a:extLst>
                <a:ext uri="{FF2B5EF4-FFF2-40B4-BE49-F238E27FC236}">
                  <a16:creationId xmlns:a16="http://schemas.microsoft.com/office/drawing/2014/main" id="{3C313F5C-E1EF-F2EF-2FEB-669A9E538AAC}"/>
                </a:ext>
              </a:extLst>
            </p:cNvPr>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4;p46">
              <a:extLst>
                <a:ext uri="{FF2B5EF4-FFF2-40B4-BE49-F238E27FC236}">
                  <a16:creationId xmlns:a16="http://schemas.microsoft.com/office/drawing/2014/main" id="{34170C00-0269-4D11-23BA-942F12B07EFD}"/>
                </a:ext>
              </a:extLst>
            </p:cNvPr>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1022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1131475" y="524338"/>
            <a:ext cx="43173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Next steps</a:t>
            </a:r>
            <a:endParaRPr sz="2400" dirty="0">
              <a:solidFill>
                <a:srgbClr val="5F6368"/>
              </a:solidFill>
              <a:latin typeface="Open Sans"/>
              <a:ea typeface="Open Sans"/>
              <a:cs typeface="Open Sans"/>
              <a:sym typeface="Open Sans"/>
            </a:endParaRPr>
          </a:p>
        </p:txBody>
      </p:sp>
      <p:sp>
        <p:nvSpPr>
          <p:cNvPr id="394" name="Google Shape;394;p63"/>
          <p:cNvSpPr/>
          <p:nvPr/>
        </p:nvSpPr>
        <p:spPr>
          <a:xfrm>
            <a:off x="11314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1325125" y="1917799"/>
            <a:ext cx="2049000" cy="1034099"/>
          </a:xfrm>
          <a:prstGeom prst="rect">
            <a:avLst/>
          </a:prstGeom>
          <a:noFill/>
          <a:ln>
            <a:noFill/>
          </a:ln>
        </p:spPr>
        <p:txBody>
          <a:bodyPr spcFirstLastPara="1" wrap="square" lIns="91425" tIns="91425" rIns="91425" bIns="91425" anchor="t" anchorCtr="0">
            <a:spAutoFit/>
          </a:bodyPr>
          <a:lstStyle/>
          <a:p>
            <a:pPr algn="ctr">
              <a:lnSpc>
                <a:spcPct val="115000"/>
              </a:lnSpc>
              <a:buClr>
                <a:schemeClr val="dk1"/>
              </a:buClr>
              <a:buSzPts val="1100"/>
            </a:pPr>
            <a:r>
              <a:rPr lang="en-US" sz="1200" dirty="0">
                <a:solidFill>
                  <a:srgbClr val="5F6368"/>
                </a:solidFill>
                <a:latin typeface="Open Sans"/>
                <a:ea typeface="Open Sans"/>
                <a:cs typeface="Open Sans"/>
                <a:sym typeface="Open Sans"/>
              </a:rPr>
              <a:t>Conduct follow-up usability testing on the new website</a:t>
            </a:r>
            <a:endParaRPr lang="en-US" sz="1200" dirty="0"/>
          </a:p>
          <a:p>
            <a:pPr marL="0" lvl="0" indent="0" algn="ctr" rtl="0">
              <a:lnSpc>
                <a:spcPct val="115000"/>
              </a:lnSpc>
              <a:spcBef>
                <a:spcPts val="0"/>
              </a:spcBef>
              <a:spcAft>
                <a:spcPts val="0"/>
              </a:spcAft>
              <a:buClr>
                <a:schemeClr val="dk1"/>
              </a:buClr>
              <a:buSzPts val="1100"/>
              <a:buFont typeface="Arial"/>
              <a:buNone/>
            </a:pPr>
            <a:r>
              <a:rPr lang="en" sz="1200" dirty="0">
                <a:solidFill>
                  <a:srgbClr val="5F6368"/>
                </a:solidFill>
                <a:latin typeface="Open Sans"/>
                <a:ea typeface="Open Sans"/>
                <a:cs typeface="Open Sans"/>
                <a:sym typeface="Open Sans"/>
              </a:rPr>
              <a:t>.</a:t>
            </a:r>
            <a:endParaRPr sz="1200" dirty="0"/>
          </a:p>
        </p:txBody>
      </p:sp>
      <p:sp>
        <p:nvSpPr>
          <p:cNvPr id="396" name="Google Shape;396;p63"/>
          <p:cNvSpPr/>
          <p:nvPr/>
        </p:nvSpPr>
        <p:spPr>
          <a:xfrm>
            <a:off x="5576225" y="1445459"/>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5769875" y="1917799"/>
            <a:ext cx="2049000" cy="1034099"/>
          </a:xfrm>
          <a:prstGeom prst="rect">
            <a:avLst/>
          </a:prstGeom>
          <a:noFill/>
          <a:ln>
            <a:noFill/>
          </a:ln>
        </p:spPr>
        <p:txBody>
          <a:bodyPr spcFirstLastPara="1" wrap="square" lIns="91425" tIns="91425" rIns="91425" bIns="91425" anchor="t" anchorCtr="0">
            <a:spAutoFit/>
          </a:bodyPr>
          <a:lstStyle/>
          <a:p>
            <a:pPr algn="ctr">
              <a:lnSpc>
                <a:spcPct val="115000"/>
              </a:lnSpc>
            </a:pPr>
            <a:r>
              <a:rPr lang="en-US" sz="1200" dirty="0">
                <a:solidFill>
                  <a:srgbClr val="5F6368"/>
                </a:solidFill>
                <a:latin typeface="Open Sans"/>
                <a:ea typeface="Open Sans"/>
                <a:cs typeface="Open Sans"/>
                <a:sym typeface="Open Sans"/>
              </a:rPr>
              <a:t>Identify any additional areas of need and ideate on new features</a:t>
            </a:r>
            <a:endParaRPr lang="en-US" sz="1200" dirty="0"/>
          </a:p>
          <a:p>
            <a:pPr marL="0" lvl="0" indent="0" algn="ctr" rtl="0">
              <a:lnSpc>
                <a:spcPct val="115000"/>
              </a:lnSpc>
              <a:spcBef>
                <a:spcPts val="0"/>
              </a:spcBef>
              <a:spcAft>
                <a:spcPts val="0"/>
              </a:spcAft>
              <a:buNone/>
            </a:pPr>
            <a:r>
              <a:rPr lang="en" sz="1200" dirty="0">
                <a:solidFill>
                  <a:srgbClr val="5F6368"/>
                </a:solidFill>
                <a:latin typeface="Open Sans"/>
                <a:ea typeface="Open Sans"/>
                <a:cs typeface="Open Sans"/>
                <a:sym typeface="Open Sans"/>
              </a:rPr>
              <a:t>.</a:t>
            </a:r>
            <a:endParaRPr sz="1200" dirty="0"/>
          </a:p>
        </p:txBody>
      </p:sp>
      <p:sp>
        <p:nvSpPr>
          <p:cNvPr id="400" name="Google Shape;400;p63"/>
          <p:cNvSpPr/>
          <p:nvPr/>
        </p:nvSpPr>
        <p:spPr>
          <a:xfrm>
            <a:off x="2092975" y="1188809"/>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6537725" y="1215675"/>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5003CB-A4B7-40EC-84D2-08FB2216503E}"/>
              </a:ext>
            </a:extLst>
          </p:cNvPr>
          <p:cNvPicPr>
            <a:picLocks noChangeAspect="1"/>
          </p:cNvPicPr>
          <p:nvPr/>
        </p:nvPicPr>
        <p:blipFill>
          <a:blip r:embed="rId2"/>
          <a:stretch>
            <a:fillRect/>
          </a:stretch>
        </p:blipFill>
        <p:spPr>
          <a:xfrm>
            <a:off x="1901" y="0"/>
            <a:ext cx="9140197" cy="5143500"/>
          </a:xfrm>
          <a:prstGeom prst="rect">
            <a:avLst/>
          </a:prstGeom>
        </p:spPr>
      </p:pic>
    </p:spTree>
    <p:extLst>
      <p:ext uri="{BB962C8B-B14F-4D97-AF65-F5344CB8AC3E}">
        <p14:creationId xmlns:p14="http://schemas.microsoft.com/office/powerpoint/2010/main" val="3096918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64"/>
          <p:cNvSpPr txBox="1"/>
          <p:nvPr/>
        </p:nvSpPr>
        <p:spPr>
          <a:xfrm>
            <a:off x="919075" y="2461800"/>
            <a:ext cx="71361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Thank you for your feedback on my work on the app</a:t>
            </a:r>
          </a:p>
          <a:p>
            <a:pPr marL="0" lvl="0" indent="0" algn="ctr" rtl="0">
              <a:lnSpc>
                <a:spcPct val="115000"/>
              </a:lnSpc>
              <a:spcBef>
                <a:spcPts val="0"/>
              </a:spcBef>
              <a:spcAft>
                <a:spcPts val="0"/>
              </a:spcAft>
              <a:buClr>
                <a:schemeClr val="dk1"/>
              </a:buClr>
              <a:buSzPts val="1100"/>
              <a:buFont typeface="Arial"/>
              <a:buNone/>
            </a:pPr>
            <a:endParaRPr lang="en-US"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If you want to see more or want to contact me, my contact details are below:</a:t>
            </a:r>
            <a:endParaRPr lang="lv-LV" sz="1200"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endParaRPr lang="lv-LV" sz="1200" b="1" dirty="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lv-LV" sz="1200" dirty="0">
                <a:solidFill>
                  <a:srgbClr val="5F6368"/>
                </a:solidFill>
                <a:latin typeface="Open Sans"/>
                <a:ea typeface="Open Sans"/>
                <a:cs typeface="Open Sans"/>
                <a:sym typeface="Open Sans"/>
              </a:rPr>
              <a:t> </a:t>
            </a:r>
            <a:endParaRPr lang="en-US" sz="1200" u="sng" dirty="0">
              <a:solidFill>
                <a:schemeClr val="accent1"/>
              </a:solidFill>
              <a:latin typeface="Open Sans"/>
              <a:ea typeface="Open Sans"/>
              <a:cs typeface="Open Sans"/>
              <a:sym typeface="Open Sans"/>
            </a:endParaRPr>
          </a:p>
          <a:p>
            <a:pPr marL="0" lvl="0" indent="0" algn="ctr" rtl="0">
              <a:lnSpc>
                <a:spcPct val="115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Website:</a:t>
            </a:r>
            <a:r>
              <a:rPr lang="en-US" sz="1200" dirty="0">
                <a:solidFill>
                  <a:srgbClr val="0000FF"/>
                </a:solidFill>
                <a:latin typeface="Open Sans"/>
                <a:ea typeface="Open Sans"/>
                <a:cs typeface="Open Sans"/>
                <a:sym typeface="Open Sans"/>
              </a:rPr>
              <a:t> </a:t>
            </a:r>
            <a:r>
              <a:rPr lang="en-US" sz="1200" u="sng" dirty="0">
                <a:solidFill>
                  <a:schemeClr val="accent1"/>
                </a:solidFill>
                <a:latin typeface="Open Sans"/>
                <a:ea typeface="Open Sans"/>
                <a:cs typeface="Open Sans"/>
                <a:sym typeface="Open Sans"/>
              </a:rPr>
              <a:t>https://mscbuild.github.io/about/home.html</a:t>
            </a:r>
            <a:endParaRPr sz="1200" b="1" dirty="0">
              <a:solidFill>
                <a:srgbClr val="1967D2"/>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41"/>
          <p:cNvSpPr txBox="1"/>
          <p:nvPr/>
        </p:nvSpPr>
        <p:spPr>
          <a:xfrm>
            <a:off x="1030976" y="1255642"/>
            <a:ext cx="4516181" cy="249296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ru-RU" dirty="0">
                <a:solidFill>
                  <a:srgbClr val="4285F4"/>
                </a:solidFill>
                <a:latin typeface="Open Sans SemiBold"/>
                <a:ea typeface="Open Sans SemiBold"/>
                <a:cs typeface="Open Sans SemiBold"/>
                <a:sym typeface="Open Sans SemiBold"/>
              </a:rPr>
              <a:t>    </a:t>
            </a:r>
            <a:r>
              <a:rPr lang="en" dirty="0">
                <a:solidFill>
                  <a:srgbClr val="4285F4"/>
                </a:solidFill>
                <a:latin typeface="Open Sans SemiBold"/>
                <a:ea typeface="Open Sans SemiBold"/>
                <a:cs typeface="Open Sans SemiBold"/>
                <a:sym typeface="Open Sans SemiBold"/>
              </a:rPr>
              <a:t>The product</a:t>
            </a:r>
            <a:r>
              <a:rPr lang="ru-RU" dirty="0">
                <a:solidFill>
                  <a:srgbClr val="4285F4"/>
                </a:solidFill>
                <a:latin typeface="Open Sans SemiBold"/>
                <a:ea typeface="Open Sans SemiBold"/>
                <a:cs typeface="Open Sans SemiBold"/>
                <a:sym typeface="Open Sans SemiBold"/>
              </a:rPr>
              <a:t>:</a:t>
            </a:r>
          </a:p>
          <a:p>
            <a:pPr>
              <a:lnSpc>
                <a:spcPct val="150000"/>
              </a:lnSpc>
            </a:pPr>
            <a:r>
              <a:rPr lang="ru-RU" sz="1200" dirty="0">
                <a:solidFill>
                  <a:srgbClr val="5F6368"/>
                </a:solidFill>
                <a:latin typeface="Open Sans"/>
                <a:ea typeface="Open Sans"/>
                <a:cs typeface="Open Sans"/>
                <a:sym typeface="Open Sans"/>
              </a:rPr>
              <a:t>    </a:t>
            </a:r>
            <a:r>
              <a:rPr lang="en-US" sz="1200" dirty="0">
                <a:solidFill>
                  <a:srgbClr val="5F6368"/>
                </a:solidFill>
                <a:latin typeface="Open Sans"/>
                <a:ea typeface="Open Sans"/>
                <a:cs typeface="Open Sans"/>
                <a:sym typeface="Open Sans"/>
              </a:rPr>
              <a:t>An online store of accessories for gamers offering affordable prices. The target audience includes gamers aged 18 to 35 who are actively involved in the gaming community and are looking for a convenient, easy-to-use platform to purchase gaming products. The goal  is to make shopping fun, fast and easy for all types of users.</a:t>
            </a:r>
            <a:endParaRPr lang="ru-RU" sz="1200"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ru-RU" sz="1400" dirty="0">
                <a:solidFill>
                  <a:srgbClr val="5F6368"/>
                </a:solidFill>
                <a:latin typeface="Open Sans"/>
                <a:ea typeface="Open Sans"/>
                <a:cs typeface="Open Sans"/>
                <a:sym typeface="Open Sans"/>
              </a:rPr>
              <a:t> </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487693" y="1370399"/>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1"/>
          <p:cNvSpPr txBox="1"/>
          <p:nvPr/>
        </p:nvSpPr>
        <p:spPr>
          <a:xfrm>
            <a:off x="1217029" y="3394202"/>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dirty="0">
                <a:solidFill>
                  <a:srgbClr val="5F6368"/>
                </a:solidFill>
                <a:latin typeface="Open Sans"/>
                <a:ea typeface="Open Sans"/>
                <a:cs typeface="Open Sans"/>
                <a:sym typeface="Open Sans"/>
              </a:rPr>
              <a:t>J</a:t>
            </a:r>
            <a:r>
              <a:rPr lang="lv-LV" sz="1200" dirty="0">
                <a:solidFill>
                  <a:srgbClr val="5F6368"/>
                </a:solidFill>
                <a:latin typeface="Open Sans"/>
                <a:ea typeface="Open Sans"/>
                <a:cs typeface="Open Sans"/>
                <a:sym typeface="Open Sans"/>
              </a:rPr>
              <a:t>anuary </a:t>
            </a:r>
            <a:r>
              <a:rPr lang="en-US" sz="1200" dirty="0">
                <a:solidFill>
                  <a:srgbClr val="5F6368"/>
                </a:solidFill>
                <a:latin typeface="Open Sans"/>
                <a:ea typeface="Open Sans"/>
                <a:cs typeface="Open Sans"/>
                <a:sym typeface="Open Sans"/>
              </a:rPr>
              <a:t>202</a:t>
            </a:r>
            <a:r>
              <a:rPr lang="ru-RU" sz="1200" dirty="0">
                <a:solidFill>
                  <a:srgbClr val="5F6368"/>
                </a:solidFill>
                <a:latin typeface="Open Sans"/>
                <a:ea typeface="Open Sans"/>
                <a:cs typeface="Open Sans"/>
                <a:sym typeface="Open Sans"/>
              </a:rPr>
              <a:t>5</a:t>
            </a:r>
            <a:r>
              <a:rPr lang="en-US" sz="1200" dirty="0">
                <a:solidFill>
                  <a:srgbClr val="5F6368"/>
                </a:solidFill>
                <a:latin typeface="Open Sans"/>
                <a:ea typeface="Open Sans"/>
                <a:cs typeface="Open Sans"/>
                <a:sym typeface="Open Sans"/>
              </a:rPr>
              <a:t> to March 202</a:t>
            </a:r>
            <a:r>
              <a:rPr lang="ru-RU" sz="1200" dirty="0">
                <a:solidFill>
                  <a:srgbClr val="5F6368"/>
                </a:solidFill>
                <a:latin typeface="Open Sans"/>
                <a:ea typeface="Open Sans"/>
                <a:cs typeface="Open Sans"/>
                <a:sym typeface="Open Sans"/>
              </a:rPr>
              <a:t>5</a:t>
            </a:r>
            <a:endParaRPr lang="en-US" sz="1200" b="1" dirty="0">
              <a:solidFill>
                <a:srgbClr val="4285F4"/>
              </a:solidFill>
              <a:latin typeface="Open Sans"/>
              <a:ea typeface="Open Sans"/>
              <a:cs typeface="Open Sans"/>
              <a:sym typeface="Open Sans"/>
            </a:endParaRPr>
          </a:p>
        </p:txBody>
      </p:sp>
      <p:sp>
        <p:nvSpPr>
          <p:cNvPr id="156" name="Google Shape;156;p41"/>
          <p:cNvSpPr/>
          <p:nvPr/>
        </p:nvSpPr>
        <p:spPr>
          <a:xfrm>
            <a:off x="517675" y="3491951"/>
            <a:ext cx="483318"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41"/>
          <p:cNvSpPr/>
          <p:nvPr/>
        </p:nvSpPr>
        <p:spPr>
          <a:xfrm>
            <a:off x="643388" y="3618201"/>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sp>
        <p:nvSpPr>
          <p:cNvPr id="158" name="Google Shape;158;p41"/>
          <p:cNvSpPr/>
          <p:nvPr/>
        </p:nvSpPr>
        <p:spPr>
          <a:xfrm>
            <a:off x="573673" y="1503860"/>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dirty="0">
              <a:latin typeface="Calibri"/>
              <a:ea typeface="Calibri"/>
              <a:cs typeface="Calibri"/>
              <a:sym typeface="Calibri"/>
            </a:endParaRPr>
          </a:p>
        </p:txBody>
      </p:sp>
      <p:pic>
        <p:nvPicPr>
          <p:cNvPr id="5" name="Picture 4">
            <a:extLst>
              <a:ext uri="{FF2B5EF4-FFF2-40B4-BE49-F238E27FC236}">
                <a16:creationId xmlns:a16="http://schemas.microsoft.com/office/drawing/2014/main" id="{18EFC07C-E35A-883E-DDA3-AA55587FCBDE}"/>
              </a:ext>
            </a:extLst>
          </p:cNvPr>
          <p:cNvPicPr>
            <a:picLocks noChangeAspect="1"/>
          </p:cNvPicPr>
          <p:nvPr/>
        </p:nvPicPr>
        <p:blipFill>
          <a:blip r:embed="rId3"/>
          <a:stretch>
            <a:fillRect/>
          </a:stretch>
        </p:blipFill>
        <p:spPr>
          <a:xfrm>
            <a:off x="5914639" y="159488"/>
            <a:ext cx="2400300" cy="48245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Available online shopping websites have cluttered designs, inefficient systems for browsing through products, and confusing checkout processes. </a:t>
            </a: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Design a gaming accessories website that is user-friendly, provides clear navigation, and offers a quick checkout process.</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777878"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UX designer leading the development of a gaming accessories website, in conducting user experience research and developing a solution for our client. The solution will attract customers who buy gaming equipment and improve their shopping experience.</a:t>
            </a:r>
            <a:endParaRPr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sz="1200" dirty="0">
                <a:solidFill>
                  <a:srgbClr val="5F6368"/>
                </a:solidFill>
                <a:latin typeface="Open Sans"/>
                <a:ea typeface="Open Sans"/>
                <a:cs typeface="Open Sans"/>
                <a:sym typeface="Open Sans"/>
              </a:rPr>
              <a:t>Conducting interviews, paper and digital wireframing, low and high-fidelity prototyping, conducting usability studies, accounting for accessibility, iterating on designs and responsive design.</a:t>
            </a:r>
            <a:r>
              <a:rPr lang="en" sz="1200" dirty="0">
                <a:solidFill>
                  <a:srgbClr val="5F6368"/>
                </a:solidFill>
                <a:latin typeface="Open Sans"/>
                <a:ea typeface="Open Sans"/>
                <a:cs typeface="Open Sans"/>
                <a:sym typeface="Open Sans"/>
              </a:rPr>
              <a:t>. </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3794D0F-1FA1-332A-D8B7-331E18FA7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7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5E8F7-EFA3-C3F3-E8BD-EFF24FEDC06B}"/>
              </a:ext>
            </a:extLst>
          </p:cNvPr>
          <p:cNvSpPr txBox="1"/>
          <p:nvPr/>
        </p:nvSpPr>
        <p:spPr>
          <a:xfrm>
            <a:off x="520995" y="734302"/>
            <a:ext cx="4572000" cy="523220"/>
          </a:xfrm>
          <a:prstGeom prst="rect">
            <a:avLst/>
          </a:prstGeom>
          <a:noFill/>
        </p:spPr>
        <p:txBody>
          <a:bodyPr wrap="square">
            <a:spAutoFit/>
          </a:bodyPr>
          <a:lstStyle/>
          <a:p>
            <a:r>
              <a:rPr lang="en-US" b="0" i="0" dirty="0">
                <a:solidFill>
                  <a:srgbClr val="242424"/>
                </a:solidFill>
                <a:effectLst/>
                <a:latin typeface="sohne"/>
              </a:rPr>
              <a:t>In my user research, I focused on gamers who purchase gaming equipment from online stores.</a:t>
            </a:r>
            <a:endParaRPr lang="en-US" dirty="0"/>
          </a:p>
        </p:txBody>
      </p:sp>
      <p:sp>
        <p:nvSpPr>
          <p:cNvPr id="4" name="TextBox 3">
            <a:extLst>
              <a:ext uri="{FF2B5EF4-FFF2-40B4-BE49-F238E27FC236}">
                <a16:creationId xmlns:a16="http://schemas.microsoft.com/office/drawing/2014/main" id="{7B1AD41A-BF48-0DD1-332C-1C4FD7E1794C}"/>
              </a:ext>
            </a:extLst>
          </p:cNvPr>
          <p:cNvSpPr txBox="1"/>
          <p:nvPr/>
        </p:nvSpPr>
        <p:spPr>
          <a:xfrm>
            <a:off x="3775934" y="1386365"/>
            <a:ext cx="4614530" cy="543675"/>
          </a:xfrm>
          <a:prstGeom prst="rect">
            <a:avLst/>
          </a:prstGeom>
          <a:noFill/>
        </p:spPr>
        <p:txBody>
          <a:bodyPr wrap="square">
            <a:spAutoFit/>
          </a:bodyPr>
          <a:lstStyle/>
          <a:p>
            <a:pPr algn="l">
              <a:lnSpc>
                <a:spcPts val="1800"/>
              </a:lnSpc>
            </a:pPr>
            <a:r>
              <a:rPr lang="en-US" sz="1800" b="1" i="0" dirty="0">
                <a:solidFill>
                  <a:srgbClr val="242424"/>
                </a:solidFill>
                <a:effectLst/>
                <a:latin typeface="sohne"/>
              </a:rPr>
              <a:t>Screener &amp; Interviews</a:t>
            </a:r>
            <a:endParaRPr lang="lv-LV" sz="1800" b="1" i="0" dirty="0">
              <a:solidFill>
                <a:srgbClr val="242424"/>
              </a:solidFill>
              <a:effectLst/>
              <a:latin typeface="sohne"/>
            </a:endParaRPr>
          </a:p>
          <a:p>
            <a:pPr algn="l">
              <a:lnSpc>
                <a:spcPts val="1800"/>
              </a:lnSpc>
            </a:pPr>
            <a:r>
              <a:rPr lang="lv-LV" b="1" dirty="0">
                <a:solidFill>
                  <a:schemeClr val="accent1"/>
                </a:solidFill>
                <a:latin typeface="sohne"/>
              </a:rPr>
              <a:t> </a:t>
            </a:r>
            <a:endParaRPr lang="en-US" b="1" i="0" dirty="0">
              <a:solidFill>
                <a:schemeClr val="accent1"/>
              </a:solidFill>
              <a:effectLst/>
              <a:latin typeface="sohne"/>
            </a:endParaRPr>
          </a:p>
        </p:txBody>
      </p:sp>
      <p:pic>
        <p:nvPicPr>
          <p:cNvPr id="5" name="Picture 2" descr="5dad09e356f64c2a8ad33a88aee5931c.ashx (3271×2453)">
            <a:extLst>
              <a:ext uri="{FF2B5EF4-FFF2-40B4-BE49-F238E27FC236}">
                <a16:creationId xmlns:a16="http://schemas.microsoft.com/office/drawing/2014/main" id="{0C99FA99-1C04-8912-03EE-F1F603DFC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25" y="2419350"/>
            <a:ext cx="4045688" cy="255402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a:extLst>
              <a:ext uri="{FF2B5EF4-FFF2-40B4-BE49-F238E27FC236}">
                <a16:creationId xmlns:a16="http://schemas.microsoft.com/office/drawing/2014/main" id="{8F2CB066-D4B0-8838-D490-F2A3529A734F}"/>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614EB94-8A1B-8D2C-8CB6-B6AFB1F1391B}"/>
              </a:ext>
            </a:extLst>
          </p:cNvPr>
          <p:cNvPicPr>
            <a:picLocks noChangeAspect="1"/>
          </p:cNvPicPr>
          <p:nvPr/>
        </p:nvPicPr>
        <p:blipFill>
          <a:blip r:embed="rId3"/>
          <a:stretch>
            <a:fillRect/>
          </a:stretch>
        </p:blipFill>
        <p:spPr>
          <a:xfrm>
            <a:off x="4609213" y="2419350"/>
            <a:ext cx="4572000" cy="2554022"/>
          </a:xfrm>
          <a:prstGeom prst="rect">
            <a:avLst/>
          </a:prstGeom>
        </p:spPr>
      </p:pic>
      <p:sp>
        <p:nvSpPr>
          <p:cNvPr id="8" name="TextBox 7">
            <a:extLst>
              <a:ext uri="{FF2B5EF4-FFF2-40B4-BE49-F238E27FC236}">
                <a16:creationId xmlns:a16="http://schemas.microsoft.com/office/drawing/2014/main" id="{B6B85870-85F4-6C8F-5C5B-CF957ED4F611}"/>
              </a:ext>
            </a:extLst>
          </p:cNvPr>
          <p:cNvSpPr txBox="1"/>
          <p:nvPr/>
        </p:nvSpPr>
        <p:spPr>
          <a:xfrm>
            <a:off x="6185648" y="2056253"/>
            <a:ext cx="1721224" cy="333168"/>
          </a:xfrm>
          <a:prstGeom prst="rect">
            <a:avLst/>
          </a:prstGeom>
          <a:noFill/>
        </p:spPr>
        <p:txBody>
          <a:bodyPr wrap="square">
            <a:spAutoFit/>
          </a:bodyPr>
          <a:lstStyle/>
          <a:p>
            <a:pPr algn="l">
              <a:lnSpc>
                <a:spcPts val="1800"/>
              </a:lnSpc>
            </a:pPr>
            <a:r>
              <a:rPr lang="lv-LV" sz="2000" b="1" dirty="0">
                <a:solidFill>
                  <a:schemeClr val="accent1"/>
                </a:solidFill>
                <a:latin typeface="sohne"/>
              </a:rPr>
              <a:t>15 interviews</a:t>
            </a:r>
            <a:endParaRPr lang="en-US" sz="2000" b="1" i="0" dirty="0">
              <a:solidFill>
                <a:schemeClr val="accent1"/>
              </a:solidFill>
              <a:effectLst/>
              <a:latin typeface="sohne"/>
            </a:endParaRPr>
          </a:p>
        </p:txBody>
      </p:sp>
      <p:sp>
        <p:nvSpPr>
          <p:cNvPr id="9" name="TextBox 8">
            <a:extLst>
              <a:ext uri="{FF2B5EF4-FFF2-40B4-BE49-F238E27FC236}">
                <a16:creationId xmlns:a16="http://schemas.microsoft.com/office/drawing/2014/main" id="{3A550BFD-F6FF-49AF-57AC-796B7F52491A}"/>
              </a:ext>
            </a:extLst>
          </p:cNvPr>
          <p:cNvSpPr txBox="1"/>
          <p:nvPr/>
        </p:nvSpPr>
        <p:spPr>
          <a:xfrm>
            <a:off x="1489934" y="2053083"/>
            <a:ext cx="4572000" cy="333168"/>
          </a:xfrm>
          <a:prstGeom prst="rect">
            <a:avLst/>
          </a:prstGeom>
          <a:noFill/>
        </p:spPr>
        <p:txBody>
          <a:bodyPr wrap="square">
            <a:spAutoFit/>
          </a:bodyPr>
          <a:lstStyle/>
          <a:p>
            <a:pPr algn="l">
              <a:lnSpc>
                <a:spcPts val="1800"/>
              </a:lnSpc>
            </a:pPr>
            <a:r>
              <a:rPr lang="lv-LV" sz="2000" b="1" dirty="0">
                <a:solidFill>
                  <a:schemeClr val="accent1"/>
                </a:solidFill>
                <a:latin typeface="sohne"/>
              </a:rPr>
              <a:t>12 surveys</a:t>
            </a:r>
            <a:endParaRPr lang="en-US" sz="2000" b="1" i="0" dirty="0">
              <a:solidFill>
                <a:schemeClr val="accent1"/>
              </a:solidFill>
              <a:effectLst/>
              <a:latin typeface="sohne"/>
            </a:endParaRPr>
          </a:p>
        </p:txBody>
      </p:sp>
      <p:sp>
        <p:nvSpPr>
          <p:cNvPr id="11" name="TextBox 10">
            <a:extLst>
              <a:ext uri="{FF2B5EF4-FFF2-40B4-BE49-F238E27FC236}">
                <a16:creationId xmlns:a16="http://schemas.microsoft.com/office/drawing/2014/main" id="{9AB70CF3-7588-95CB-AB61-2A0782ED0538}"/>
              </a:ext>
            </a:extLst>
          </p:cNvPr>
          <p:cNvSpPr txBox="1"/>
          <p:nvPr/>
        </p:nvSpPr>
        <p:spPr>
          <a:xfrm>
            <a:off x="3775934" y="73374"/>
            <a:ext cx="4695714" cy="584775"/>
          </a:xfrm>
          <a:prstGeom prst="rect">
            <a:avLst/>
          </a:prstGeom>
          <a:noFill/>
        </p:spPr>
        <p:txBody>
          <a:bodyPr wrap="square">
            <a:spAutoFit/>
          </a:bodyPr>
          <a:lstStyle/>
          <a:p>
            <a:r>
              <a:rPr lang="en-US" sz="3200" b="1" i="0" dirty="0">
                <a:solidFill>
                  <a:srgbClr val="242424"/>
                </a:solidFill>
                <a:effectLst/>
                <a:latin typeface="sohne"/>
              </a:rPr>
              <a:t>User Research</a:t>
            </a:r>
            <a:endParaRPr lang="en-US" sz="3200" dirty="0"/>
          </a:p>
        </p:txBody>
      </p:sp>
    </p:spTree>
    <p:extLst>
      <p:ext uri="{BB962C8B-B14F-4D97-AF65-F5344CB8AC3E}">
        <p14:creationId xmlns:p14="http://schemas.microsoft.com/office/powerpoint/2010/main" val="4778827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1175</Words>
  <Application>Microsoft Office PowerPoint</Application>
  <PresentationFormat>On-screen Show (16:9)</PresentationFormat>
  <Paragraphs>142</Paragraphs>
  <Slides>31</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Open Sans SemiBold</vt:lpstr>
      <vt:lpstr>Epilogue</vt:lpstr>
      <vt:lpstr>sohne</vt:lpstr>
      <vt:lpstr>Google Sans Medium</vt:lpstr>
      <vt:lpstr>Arial</vt:lpstr>
      <vt:lpstr>Calibri</vt:lpstr>
      <vt:lpstr>Open Sans</vt:lpstr>
      <vt:lpstr>Archivo Light</vt:lpstr>
      <vt:lpstr>Simple Light</vt:lpstr>
      <vt:lpstr>Simple Light</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church</cp:lastModifiedBy>
  <cp:revision>22</cp:revision>
  <dcterms:modified xsi:type="dcterms:W3CDTF">2025-01-23T11:57:13Z</dcterms:modified>
</cp:coreProperties>
</file>