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620f3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620f3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c9b9b2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c9b9b2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bc9b9b24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bc9b9b24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bc9b9b24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bc9b9b2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9458f0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9458f0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bc9b9b24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bc9b9b24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9458f0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99458f0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620f32a0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620f32a0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620f32a0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620f32a0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6d36347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6d36347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620f32a0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620f32a0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6d36347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6d36347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6d3634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6d3634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6d36347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b6d36347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bc9b9b2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bc9b9b2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bc9b9b2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bc9b9b2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blatt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5671025" y="-653"/>
            <a:ext cx="2305800" cy="865800"/>
          </a:xfrm>
          <a:prstGeom prst="round2SameRect">
            <a:avLst>
              <a:gd fmla="val 14439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602150" y="2426425"/>
            <a:ext cx="64512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3676625" y="3374150"/>
            <a:ext cx="3966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414850" y="3249025"/>
            <a:ext cx="56385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8562" y="286875"/>
            <a:ext cx="1730725" cy="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TITLE_AND_BODY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 flipH="1" rot="10800000">
            <a:off x="25" y="-8"/>
            <a:ext cx="1300800" cy="1028100"/>
          </a:xfrm>
          <a:prstGeom prst="round1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1601050" y="232050"/>
            <a:ext cx="703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1416"/>
              </a:buClr>
              <a:buSzPts val="2000"/>
              <a:buFont typeface="Verdana"/>
              <a:buNone/>
              <a:defRPr b="1" sz="2000">
                <a:solidFill>
                  <a:srgbClr val="CC141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5350" y="340800"/>
            <a:ext cx="590150" cy="3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95300" y="4918600"/>
            <a:ext cx="548700" cy="2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000050" y="4889800"/>
            <a:ext cx="1143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vertraulich</a:t>
            </a:r>
            <a:endParaRPr sz="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601050" y="1441350"/>
            <a:ext cx="70371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Folie">
  <p:cSld name="TITLE_AND_BODY_2_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 rot="10800000">
            <a:off x="25" y="-8"/>
            <a:ext cx="1300800" cy="1028100"/>
          </a:xfrm>
          <a:prstGeom prst="round1Rect">
            <a:avLst>
              <a:gd fmla="val 16667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1601050" y="232050"/>
            <a:ext cx="703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1416"/>
              </a:buClr>
              <a:buSzPts val="2000"/>
              <a:buFont typeface="Verdana"/>
              <a:buNone/>
              <a:defRPr b="1" sz="2000">
                <a:solidFill>
                  <a:srgbClr val="CC141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5350" y="340800"/>
            <a:ext cx="590150" cy="3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95300" y="4918600"/>
            <a:ext cx="548700" cy="2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000050" y="4889800"/>
            <a:ext cx="1143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vertraulich</a:t>
            </a:r>
            <a:endParaRPr sz="8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601050" y="1441350"/>
            <a:ext cx="70371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ontakt / Abschluss Folie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 rot="10800000">
            <a:off x="5306257" y="-25"/>
            <a:ext cx="2747100" cy="948300"/>
          </a:xfrm>
          <a:prstGeom prst="round2SameRect">
            <a:avLst>
              <a:gd fmla="val 12255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arentLogoRotaufWeiss300dpi.png" id="72" name="Google Shape;7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7588" y="41175"/>
            <a:ext cx="2305675" cy="8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5230050" y="1777150"/>
            <a:ext cx="32388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Vielen Dank</a:t>
            </a:r>
            <a:endParaRPr b="1" sz="2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tarent solutions GmbH</a:t>
            </a:r>
            <a:endParaRPr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Rochusstraße 2-4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53123 Bonn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Mail:</a:t>
            </a:r>
            <a:endParaRPr b="1" sz="2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Telefon: +49 (0) 228 54 881-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Telefax: +49 (0) 123 45 67 890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1000" y="-304800"/>
            <a:ext cx="3782650" cy="37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428625" y="2483750"/>
            <a:ext cx="46911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5691875" y="3309225"/>
            <a:ext cx="32778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2" type="subTitle"/>
          </p:nvPr>
        </p:nvSpPr>
        <p:spPr>
          <a:xfrm>
            <a:off x="7927300" y="3833500"/>
            <a:ext cx="10863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3" type="subTitle"/>
          </p:nvPr>
        </p:nvSpPr>
        <p:spPr>
          <a:xfrm>
            <a:off x="392325" y="2685475"/>
            <a:ext cx="47274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m.schmidt@tarent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.schmidt@tarent.de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.wikipedia.org/wiki/IB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95000" y="25725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Vertx und MQTT</a:t>
            </a:r>
            <a:r>
              <a:rPr lang="de"/>
              <a:t> 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3365125"/>
            <a:ext cx="85206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Asynchron im Internet der Dinge</a:t>
            </a:r>
            <a:endParaRPr sz="1800"/>
          </a:p>
        </p:txBody>
      </p:sp>
      <p:sp>
        <p:nvSpPr>
          <p:cNvPr id="85" name="Google Shape;85;p17"/>
          <p:cNvSpPr txBox="1"/>
          <p:nvPr/>
        </p:nvSpPr>
        <p:spPr>
          <a:xfrm>
            <a:off x="4475775" y="4177650"/>
            <a:ext cx="4486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>
                <a:solidFill>
                  <a:srgbClr val="FFFFFF"/>
                </a:solidFill>
              </a:rPr>
              <a:t>Michael Schmidt - m.schmidt@tarent.de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Async Koordination</a:t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vert.x-Futures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Concurrent Composition 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alle Futures erfolgreich beendet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alle Futures beendet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mindestens eins beendet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Sequential Composition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Nacheinander abarbeiten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Verticles</a:t>
            </a:r>
            <a:endParaRPr/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Bausteine der vert.x-Applikation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Actor Model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Standard-Verticles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1 Event Loop Thread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Worker Verticles 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Thread aus Thread-Pool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Multi Threaded Worker Verticles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Parallel nutzbar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EventBus</a:t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Nachrichten zur Steuerung des Datenflusses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Entflechtung der Anwendung, Async-Koordination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Nervensystem der Anwendung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send() oder publish()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String basierte Adressen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Subscriptions mittels consumer()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Callbacks möglich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MQTT 					 			Vertx</a:t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3591000" cy="2987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asynchron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eventbasiert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skalierbar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publish/subscribe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Entflechtung Sender/Empfänger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Topics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29"/>
          <p:cNvSpPr txBox="1"/>
          <p:nvPr/>
        </p:nvSpPr>
        <p:spPr>
          <a:xfrm>
            <a:off x="5011050" y="1153575"/>
            <a:ext cx="3591000" cy="298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 sz="1800">
                <a:solidFill>
                  <a:schemeClr val="dk2"/>
                </a:solidFill>
              </a:rPr>
              <a:t>asynchron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 sz="1800">
                <a:solidFill>
                  <a:schemeClr val="dk2"/>
                </a:solidFill>
              </a:rPr>
              <a:t>eventbasiert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 sz="1800">
                <a:solidFill>
                  <a:schemeClr val="dk2"/>
                </a:solidFill>
              </a:rPr>
              <a:t>skalierbar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 sz="1800">
                <a:solidFill>
                  <a:schemeClr val="dk2"/>
                </a:solidFill>
              </a:rPr>
              <a:t>publish/subscribe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 sz="1800">
                <a:solidFill>
                  <a:schemeClr val="dk2"/>
                </a:solidFill>
              </a:rPr>
              <a:t>Entflechtung Sender/Empfänger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" sz="1800">
                <a:solidFill>
                  <a:schemeClr val="dk2"/>
                </a:solidFill>
              </a:rPr>
              <a:t>String-basierte Adressen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3907300" y="2604875"/>
            <a:ext cx="1103700" cy="331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passt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301700" y="4275200"/>
            <a:ext cx="8270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Vertx.io kommt auch in anderen IoT-Szenarien wie eclipse Hono zum Einsatz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Vertx-MQTT</a:t>
            </a:r>
            <a:endParaRPr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basiert auf eclipse paho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einfache Server-Implementierung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bei mehreren Instanzen Lastverteilung durch RoundRobin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weniger Code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Testen durch TestClient und TestServer -&gt; Verzicht auf Mocken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Stand MQTT </a:t>
            </a:r>
            <a:r>
              <a:rPr lang="de" sz="1800">
                <a:solidFill>
                  <a:srgbClr val="333333"/>
                </a:solidFill>
                <a:highlight>
                  <a:srgbClr val="FFFFFF"/>
                </a:highlight>
              </a:rPr>
              <a:t>3.1.1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AddOn - Vertx-Skalierung</a:t>
            </a:r>
            <a:endParaRPr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Erhöhung der Anzahl an Instanzen eines Verticles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Starten mehrerer Webserververticles führt zu LoadBalancing, aber nur 1 Netty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Betrieb im Cluster mit mehreren Vertx-Instanzen, Eventbus kann local oder clusterweit angewendet werdn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Im Cluster Möglichkeit zum HighAvailability-Deployment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986025" y="968200"/>
            <a:ext cx="73953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/>
              <a:t>noch Fragen?</a:t>
            </a:r>
            <a:endParaRPr sz="3600"/>
          </a:p>
        </p:txBody>
      </p:sp>
      <p:sp>
        <p:nvSpPr>
          <p:cNvPr id="199" name="Google Shape;199;p32"/>
          <p:cNvSpPr txBox="1"/>
          <p:nvPr/>
        </p:nvSpPr>
        <p:spPr>
          <a:xfrm>
            <a:off x="596025" y="3654000"/>
            <a:ext cx="79986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sonst: </a:t>
            </a:r>
            <a:r>
              <a:rPr lang="de" u="sng">
                <a:solidFill>
                  <a:schemeClr val="hlink"/>
                </a:solidFill>
                <a:hlinkClick r:id="rId3"/>
              </a:rPr>
              <a:t>m.schmidt@tarent.de</a:t>
            </a:r>
            <a:r>
              <a:rPr lang="de"/>
              <a:t>;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Über mich - Michael Schmidt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Softwareentwickler/Architekt</a:t>
            </a:r>
            <a:br>
              <a:rPr lang="de" sz="1800"/>
            </a:br>
            <a:r>
              <a:rPr lang="de" sz="1800"/>
              <a:t>mit über 20 Jahren Erfahrung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Java, Go, Kotlin, Java-/Typescript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MongoDB, PostgreSQL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Swing -&gt; SAP Netweaver -&gt; IoT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seit 2017 bei der tarent solutions GmbH in Bonn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Trainer tarent Academy für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Angular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MongoDB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Vertx.io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Kontakt: </a:t>
            </a:r>
            <a:r>
              <a:rPr lang="de" sz="1800" u="sng">
                <a:solidFill>
                  <a:schemeClr val="hlink"/>
                </a:solidFill>
                <a:hlinkClick r:id="rId3"/>
              </a:rPr>
              <a:t>m.schmidt@tarent.de</a:t>
            </a:r>
            <a:r>
              <a:rPr lang="de" sz="1800"/>
              <a:t> 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447" y="385225"/>
            <a:ext cx="1873051" cy="187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873" y="3523701"/>
            <a:ext cx="1959977" cy="5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3350" y="2783975"/>
            <a:ext cx="1387226" cy="3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MQTT Überblick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Vertx.io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polyglott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Grundlagen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event driven + non blocking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skalierbar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Vertx.io und MQTT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Kommunikation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Einsatz zu Testzwecken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MQTT - ein M2M Nachrichtenprotokoll</a:t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Andy Stanford-Clark von </a:t>
            </a:r>
            <a:r>
              <a:rPr lang="de" sz="1800">
                <a:uFill>
                  <a:noFill/>
                </a:uFill>
                <a:hlinkClick r:id="rId3"/>
              </a:rPr>
              <a:t>IBM</a:t>
            </a:r>
            <a:r>
              <a:rPr lang="de" sz="1800"/>
              <a:t> und Arlen Nipper von Cirrus Link Solutions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TCP - Ports 1883, 8883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Subscribe/Publish orientiert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Geringer Overhead (2 Byte Header)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räumliche und zeitliche Entflechtung von Sender und Empfänger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asynchrone Kommunikation, eventbasiert, skalierbar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3 Qualitätslevel (at most once, at least once, exactly onces)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Spezialfall MQTT-SN (ZigBee, NBIoT)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MQTT - ein M2M Nachrichtenprotokoll</a:t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Topics inkl. Wildcards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retained Flag zum Statusupdate neuer Subscriber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Keep Alive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Last Will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800"/>
              <a:t>Seit MQTT 5 etliche Verbesserungen wie Shared Subsciptions, Properties and Reason Codes, AUTH Packet ...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MQTT - ein M2M Nachrichtenprotokoll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55675" y="1152475"/>
            <a:ext cx="427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Anwendung im M2M und IoT-Bereich zur Anbindung von Sensoren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MQTT-SN i.d.R. über Gateways an Broker angebunden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50" y="1017725"/>
            <a:ext cx="3222100" cy="33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Vertx.io</a:t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ursprünglich von Tim Fox bei VMWare entwickelt (2011) (node.x)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Wechsel zur eclipse Foundation 2013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“Most innovative Java Technology” JAX Innovation Awards 2014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inspiriert durch Akka und Erlang </a:t>
            </a:r>
            <a:endParaRPr sz="18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event driven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non blocking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hoch skalierbar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Apache License oder Eclipse Public License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Vertx - polyglott</a:t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79149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/>
              <a:t>Java, Groovy, Scala, Kotli</a:t>
            </a:r>
            <a:r>
              <a:rPr lang="de" sz="1800"/>
              <a:t>n, Ruby, Ceylon, Javascript</a:t>
            </a:r>
            <a:endParaRPr sz="1800"/>
          </a:p>
        </p:txBody>
      </p:sp>
      <p:sp>
        <p:nvSpPr>
          <p:cNvPr id="139" name="Google Shape;139;p24"/>
          <p:cNvSpPr txBox="1"/>
          <p:nvPr/>
        </p:nvSpPr>
        <p:spPr>
          <a:xfrm>
            <a:off x="442800" y="1716450"/>
            <a:ext cx="4377000" cy="272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import io.vertx.core.AbstractVerticle;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public class Server extends AbstractVerticle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public void start()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 vertx.createHttpServer().requestHandler(req -&gt;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   req.response()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     .putHeader("content-type", "text/plain")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     .end("Hello from Vert.x!");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 }).listen(8080);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99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5012875" y="1716450"/>
            <a:ext cx="3625800" cy="230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import io.vertx.core.AbstractVerticle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class Server : AbstractVerticle()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override fun start()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 vertx.createHttpServer()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   .requestHandler { req -&gt;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     req.response()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       .putHeader("content-type", "text/plain")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       .end("Hello from Vert.x")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    }.listen(8080)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Grundlagen</a:t>
            </a:r>
            <a:endParaRPr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APIs sind fluent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d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request.response().putHeader("Content-Type", "text/plain").write("some text").end()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Don’t call us, we call you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/>
              <a:t>event basiert, Lambdas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Don’t block me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Reactor Pattern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Don’t block the event thread - the golden rule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