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70" r:id="rId6"/>
    <p:sldId id="271" r:id="rId7"/>
    <p:sldId id="265" r:id="rId8"/>
    <p:sldId id="272" r:id="rId9"/>
    <p:sldId id="273" r:id="rId10"/>
    <p:sldId id="266" r:id="rId11"/>
    <p:sldId id="274" r:id="rId12"/>
    <p:sldId id="275" r:id="rId13"/>
    <p:sldId id="267" r:id="rId14"/>
    <p:sldId id="276" r:id="rId15"/>
    <p:sldId id="277" r:id="rId16"/>
    <p:sldId id="268" r:id="rId17"/>
    <p:sldId id="278" r:id="rId18"/>
    <p:sldId id="279" r:id="rId19"/>
    <p:sldId id="269" r:id="rId20"/>
    <p:sldId id="280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3CD"/>
    <a:srgbClr val="F0476E"/>
    <a:srgbClr val="717D8F"/>
    <a:srgbClr val="505965"/>
    <a:srgbClr val="E9EBEF"/>
    <a:srgbClr val="F0F2F5"/>
    <a:srgbClr val="F0F3F6"/>
    <a:srgbClr val="F13083"/>
    <a:srgbClr val="FF5841"/>
    <a:srgbClr val="FF5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7"/>
  </p:normalViewPr>
  <p:slideViewPr>
    <p:cSldViewPr snapToGrid="0">
      <p:cViewPr>
        <p:scale>
          <a:sx n="111" d="100"/>
          <a:sy n="111" d="100"/>
        </p:scale>
        <p:origin x="149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3F9-6C7F-B3EF-1F5F-2EC38E69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95B94-4A95-A988-03A2-73D036B0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EFF5C-8115-61AB-9049-F64859AF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FED9-E9AB-5EE8-025F-55A05A42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BE74-0F41-1F85-8D07-FEF00594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973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DD76-FEE0-F7B1-B194-EE04F745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B4D7E-8E13-E028-6605-64D695C2F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CA98-DD4A-7DB0-52FA-F458A621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7FF6-EF14-583A-CC04-28A08F51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4E31-A3CC-6A3E-8598-CB4457C0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995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057FF-1532-A44C-F060-1204AB7D2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D9755-4F51-F4B6-E380-A83E80196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F4E2F-553F-7791-DA86-71E797AE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C3E5-2A85-5BD9-3672-6E07D6FE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F7E0-F974-2A5C-3B30-7CA330A8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517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D40D-B940-3DA1-D0D2-4BBD5890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0CD1-DD66-CFAA-9DE8-2B8EEAA6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7183-3441-95F7-35C1-ECA5E817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18AB-24B7-3139-FCB7-838D5539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9A0C-055E-9D90-8357-2ED967A6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332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3436-A381-023B-3ADA-41BB56A6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9E9B-0D2B-5DF5-6319-B633259D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6FD6-BC6F-0CB1-833B-9C80A1B4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C7E1-6830-421C-64D4-BB318FAC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ACE1-8792-7315-8A0A-A0C5F7EE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69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2E68-DA19-D68B-32E0-8EEA9198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C7EC-0DAC-B8C1-6AF6-67DF99FA7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A6695-3150-7C7A-D58B-D512F9EF9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2F49-585B-C790-763A-A0807227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9FEDE-3D34-6A7A-7C07-1D46302F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D6E00-35B1-A500-2BE1-8290DD68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3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F571-705C-3B13-4FA4-2376D215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48A45-886D-B341-84E8-DA035515D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65E6F-7784-EC7D-E7FC-2FE98C6BA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661AA-B382-F125-DE62-FB83539DC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4D441-2842-AAFF-D0E0-1E9FD40A3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A0F5E-EEFB-FC7E-5A9D-981E333A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9C36E-6757-5E96-9654-4911C286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A5038-BD02-92CB-6C0F-C24F924D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394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50BB-96B2-D59F-34A2-02DE98DE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4785C-3260-9737-4FE5-2EE0974F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5782B-40D3-4C6D-274C-2203899D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91E1B-81CD-A7DB-FE43-C0936FA6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558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51917-0813-A9CB-ABAD-210C0717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03D3D-EEB6-3599-94F1-896EA160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0F198-A082-869F-987C-80B51F89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826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B8E2-5C5F-0E54-F423-11D8DAFC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7165-1489-71EA-2E27-5EC58608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8CDDD-B0B9-7F88-DD31-1003CFDB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2747D-990B-EDEE-C04C-D8666819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BE4B-56A5-0CF3-9642-2EEF438B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DFF9-5BA5-9B6E-AB8D-B9079249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7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55C5-29B3-B654-2615-6045873E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1174A-114B-88D8-30A5-34310A829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581F-8010-72EE-A3AE-A32EF3A02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E7B71-375F-5054-A6B8-9D9C993D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7AF1F-B64F-02BE-5E80-B0EB1CF0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19A43-09C2-7B5A-E595-6E4AA657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753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595B3-C8F2-124C-92B0-61885122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E163-A7FD-A079-1A50-34F51B86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C8FE-B452-E847-0BD2-2F42BDAD4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FFEAC-558A-8F48-A764-16A54E33E826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A2E8-0581-0464-F3B2-C82F6558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D7A6-986F-886F-943B-0E9B43A5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1E8C0-C52F-D442-8F27-3235A4A2358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658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04D90FD1-D765-1328-E819-2686C301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8" y="535642"/>
            <a:ext cx="2663687" cy="690633"/>
          </a:xfrm>
          <a:prstGeom prst="rect">
            <a:avLst/>
          </a:prstGeom>
        </p:spPr>
      </p:pic>
      <p:pic>
        <p:nvPicPr>
          <p:cNvPr id="10" name="Picture 9" descr="A blue circle with two lines&#10;&#10;Description automatically generated">
            <a:extLst>
              <a:ext uri="{FF2B5EF4-FFF2-40B4-BE49-F238E27FC236}">
                <a16:creationId xmlns:a16="http://schemas.microsoft.com/office/drawing/2014/main" id="{D8A00D45-11D3-CA6D-3CF7-CF9D16AD5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8" y="5833787"/>
            <a:ext cx="1028700" cy="1117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5512E9-0CD4-59A4-99AE-75E4BFB1D897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11" name="Picture 10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B0C3BE60-6284-1845-B447-2FB39347F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0192FE-4E8B-4ADC-7C01-475EF8C20E88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DE3581-3CBC-FE53-0D07-871C59979BCD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14C17D-3737-9FCE-22C7-39A3D2558974}"/>
              </a:ext>
            </a:extLst>
          </p:cNvPr>
          <p:cNvSpPr txBox="1"/>
          <p:nvPr/>
        </p:nvSpPr>
        <p:spPr>
          <a:xfrm>
            <a:off x="0" y="2613392"/>
            <a:ext cx="121920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sz="5000" b="1" dirty="0">
                <a:solidFill>
                  <a:srgbClr val="F0476E"/>
                </a:solidFill>
              </a:rPr>
              <a:t>Exploratory Data Analysis –</a:t>
            </a:r>
          </a:p>
          <a:p>
            <a:pPr algn="ctr"/>
            <a:r>
              <a:rPr lang="en-CH" sz="5000" b="1" dirty="0">
                <a:solidFill>
                  <a:srgbClr val="F0476E"/>
                </a:solidFill>
              </a:rPr>
              <a:t>Project Speed Dating</a:t>
            </a:r>
          </a:p>
        </p:txBody>
      </p:sp>
    </p:spTree>
    <p:extLst>
      <p:ext uri="{BB962C8B-B14F-4D97-AF65-F5344CB8AC3E}">
        <p14:creationId xmlns:p14="http://schemas.microsoft.com/office/powerpoint/2010/main" val="266895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4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26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42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19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08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26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05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9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06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Business </a:t>
            </a:r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Recommendations </a:t>
            </a:r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&amp; Conclusion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07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5F514-7618-A8B3-394B-E44A8E030B42}"/>
              </a:ext>
            </a:extLst>
          </p:cNvPr>
          <p:cNvSpPr txBox="1"/>
          <p:nvPr/>
        </p:nvSpPr>
        <p:spPr>
          <a:xfrm>
            <a:off x="0" y="137804"/>
            <a:ext cx="3911305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CH"/>
            </a:defPPr>
            <a:lvl1pPr algn="ctr">
              <a:defRPr sz="5000" b="1">
                <a:solidFill>
                  <a:srgbClr val="F0476E"/>
                </a:solidFill>
              </a:defRPr>
            </a:lvl1pPr>
          </a:lstStyle>
          <a:p>
            <a:r>
              <a:rPr lang="en-CH" dirty="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E720-7544-DBF4-4270-E9B546CAB923}"/>
              </a:ext>
            </a:extLst>
          </p:cNvPr>
          <p:cNvSpPr txBox="1"/>
          <p:nvPr/>
        </p:nvSpPr>
        <p:spPr>
          <a:xfrm>
            <a:off x="3458247" y="1981755"/>
            <a:ext cx="84537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GB" sz="3200" b="0" i="0" u="none" strike="noStrike" dirty="0">
                <a:solidFill>
                  <a:srgbClr val="FE356A"/>
                </a:solidFill>
                <a:effectLst/>
                <a:cs typeface="Aldhabi" panose="020F0502020204030204" pitchFamily="34" charset="0"/>
              </a:rPr>
              <a:t>Introduction &amp; Problematic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3200" b="0" i="0" u="none" strike="noStrike" dirty="0">
                <a:solidFill>
                  <a:srgbClr val="FE3768"/>
                </a:solidFill>
                <a:effectLst/>
                <a:cs typeface="Aldhabi" panose="020F0502020204030204" pitchFamily="34" charset="0"/>
              </a:rPr>
              <a:t>Dataset observation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3200" b="0" i="0" u="none" strike="noStrike" dirty="0">
                <a:solidFill>
                  <a:srgbClr val="FF4757"/>
                </a:solidFill>
                <a:effectLst/>
                <a:cs typeface="Aldhabi" panose="020F0502020204030204" pitchFamily="34" charset="0"/>
              </a:rPr>
              <a:t>Missing values</a:t>
            </a:r>
            <a:endParaRPr lang="en-GB" sz="3200" dirty="0">
              <a:solidFill>
                <a:srgbClr val="FF4757"/>
              </a:solidFill>
              <a:cs typeface="Aldhab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3200" b="0" i="0" u="none" strike="noStrike" dirty="0">
                <a:solidFill>
                  <a:srgbClr val="FF4D4E"/>
                </a:solidFill>
                <a:effectLst/>
                <a:cs typeface="Aldhabi" panose="020F0502020204030204" pitchFamily="34" charset="0"/>
              </a:rPr>
              <a:t>Value categorization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3200" b="0" i="0" u="none" strike="noStrike" dirty="0">
                <a:solidFill>
                  <a:srgbClr val="FF524A"/>
                </a:solidFill>
                <a:effectLst/>
                <a:cs typeface="Aldhabi" panose="020F0502020204030204" pitchFamily="34" charset="0"/>
              </a:rPr>
              <a:t>Dataset shape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3200" dirty="0">
                <a:solidFill>
                  <a:srgbClr val="FF5346"/>
                </a:solidFill>
                <a:cs typeface="Aldhabi" panose="020F0502020204030204" pitchFamily="34" charset="0"/>
              </a:rPr>
              <a:t>Relationship identification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3200" b="0" i="0" u="none" strike="noStrike" dirty="0">
                <a:solidFill>
                  <a:srgbClr val="FF5742"/>
                </a:solidFill>
                <a:effectLst/>
                <a:cs typeface="Aldhabi" panose="020F0502020204030204" pitchFamily="34" charset="0"/>
              </a:rPr>
              <a:t>Business Recommendations</a:t>
            </a:r>
            <a:r>
              <a:rPr lang="en-GB" sz="3200" dirty="0">
                <a:solidFill>
                  <a:srgbClr val="FF5742"/>
                </a:solidFill>
                <a:cs typeface="Aldhabi" panose="020F0502020204030204" pitchFamily="34" charset="0"/>
              </a:rPr>
              <a:t> &amp; </a:t>
            </a:r>
            <a:r>
              <a:rPr lang="en-GB" sz="3200" b="0" i="0" u="none" strike="noStrike" dirty="0">
                <a:solidFill>
                  <a:srgbClr val="FF5841"/>
                </a:solidFill>
                <a:effectLst/>
                <a:cs typeface="Aldhabi" panose="020F0502020204030204" pitchFamily="34" charset="0"/>
              </a:rPr>
              <a:t>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  <p:pic>
        <p:nvPicPr>
          <p:cNvPr id="29" name="Picture 28" descr="A black screen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AC1E0240-A90C-7BCD-D045-951F207F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91" y="2011058"/>
            <a:ext cx="1820119" cy="3640238"/>
          </a:xfrm>
          <a:prstGeom prst="rect">
            <a:avLst/>
          </a:prstGeom>
        </p:spPr>
      </p:pic>
      <p:pic>
        <p:nvPicPr>
          <p:cNvPr id="33" name="Picture 32" descr="A pink text on a black background&#10;&#10;Description automatically generated">
            <a:extLst>
              <a:ext uri="{FF2B5EF4-FFF2-40B4-BE49-F238E27FC236}">
                <a16:creationId xmlns:a16="http://schemas.microsoft.com/office/drawing/2014/main" id="{545ABFB4-37AB-4010-65F4-D523ACD5B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191" y="2921117"/>
            <a:ext cx="1820119" cy="18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1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04D90FD1-D765-1328-E819-2686C301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8" y="535642"/>
            <a:ext cx="2663687" cy="690633"/>
          </a:xfrm>
          <a:prstGeom prst="rect">
            <a:avLst/>
          </a:prstGeom>
        </p:spPr>
      </p:pic>
      <p:pic>
        <p:nvPicPr>
          <p:cNvPr id="10" name="Picture 9" descr="A blue circle with two lines&#10;&#10;Description automatically generated">
            <a:extLst>
              <a:ext uri="{FF2B5EF4-FFF2-40B4-BE49-F238E27FC236}">
                <a16:creationId xmlns:a16="http://schemas.microsoft.com/office/drawing/2014/main" id="{D8A00D45-11D3-CA6D-3CF7-CF9D16AD5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8" y="5833787"/>
            <a:ext cx="1028700" cy="1117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5512E9-0CD4-59A4-99AE-75E4BFB1D897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11" name="Picture 10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B0C3BE60-6284-1845-B447-2FB39347F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0192FE-4E8B-4ADC-7C01-475EF8C20E88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DE3581-3CBC-FE53-0D07-871C59979BCD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14C17D-3737-9FCE-22C7-39A3D2558974}"/>
              </a:ext>
            </a:extLst>
          </p:cNvPr>
          <p:cNvSpPr txBox="1"/>
          <p:nvPr/>
        </p:nvSpPr>
        <p:spPr>
          <a:xfrm>
            <a:off x="0" y="2582615"/>
            <a:ext cx="12192000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5400" b="1" dirty="0">
                <a:solidFill>
                  <a:srgbClr val="A3B3CD"/>
                </a:solidFill>
                <a:effectLst/>
                <a:latin typeface=".SF NS"/>
              </a:rPr>
              <a:t>Thank you for your time!</a:t>
            </a:r>
            <a:endParaRPr lang="en-GB" sz="5400" dirty="0">
              <a:solidFill>
                <a:srgbClr val="A3B3CD"/>
              </a:solidFill>
              <a:effectLst/>
              <a:latin typeface=".SF NS"/>
            </a:endParaRPr>
          </a:p>
          <a:p>
            <a:pPr algn="ctr"/>
            <a:r>
              <a:rPr lang="en-CH" sz="5000" b="1" dirty="0">
                <a:solidFill>
                  <a:srgbClr val="F0476E"/>
                </a:solidFill>
              </a:rPr>
              <a:t>Let’s discuss!</a:t>
            </a:r>
          </a:p>
        </p:txBody>
      </p:sp>
    </p:spTree>
    <p:extLst>
      <p:ext uri="{BB962C8B-B14F-4D97-AF65-F5344CB8AC3E}">
        <p14:creationId xmlns:p14="http://schemas.microsoft.com/office/powerpoint/2010/main" val="216215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0" i="0" u="none" strike="noStrike" dirty="0">
                <a:solidFill>
                  <a:schemeClr val="bg1"/>
                </a:solidFill>
                <a:effectLst/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  <a:endParaRPr lang="en-GB" sz="1300" dirty="0">
              <a:solidFill>
                <a:schemeClr val="bg1"/>
              </a:solidFill>
              <a:cs typeface="Aldhab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95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2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94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73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86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85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8A6DA-A1B0-05ED-2839-7B24D4FCC108}"/>
              </a:ext>
            </a:extLst>
          </p:cNvPr>
          <p:cNvSpPr/>
          <p:nvPr/>
        </p:nvSpPr>
        <p:spPr>
          <a:xfrm>
            <a:off x="0" y="1060174"/>
            <a:ext cx="12192000" cy="5797826"/>
          </a:xfrm>
          <a:prstGeom prst="rect">
            <a:avLst/>
          </a:prstGeom>
          <a:solidFill>
            <a:srgbClr val="F0F3F6"/>
          </a:solidFill>
          <a:ln>
            <a:solidFill>
              <a:srgbClr val="F0F2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D0D92B-D119-1418-C0D0-32A630F05F23}"/>
              </a:ext>
            </a:extLst>
          </p:cNvPr>
          <p:cNvSpPr/>
          <p:nvPr/>
        </p:nvSpPr>
        <p:spPr>
          <a:xfrm>
            <a:off x="81959" y="217900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Introduction &amp; Problematic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ACC60A-203D-13EC-323A-CE23CDFE0F8D}"/>
              </a:ext>
            </a:extLst>
          </p:cNvPr>
          <p:cNvSpPr/>
          <p:nvPr/>
        </p:nvSpPr>
        <p:spPr>
          <a:xfrm>
            <a:off x="6920011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shape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5368EF-CBB4-D007-F492-8D803BB59752}"/>
              </a:ext>
            </a:extLst>
          </p:cNvPr>
          <p:cNvSpPr/>
          <p:nvPr/>
        </p:nvSpPr>
        <p:spPr>
          <a:xfrm>
            <a:off x="1791472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Dataset observation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4B1264-0B59-D0C6-70EC-32F85D682631}"/>
              </a:ext>
            </a:extLst>
          </p:cNvPr>
          <p:cNvSpPr/>
          <p:nvPr/>
        </p:nvSpPr>
        <p:spPr>
          <a:xfrm>
            <a:off x="3500985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FE306F">
                  <a:lumMod val="93000"/>
                </a:srgbClr>
              </a:gs>
              <a:gs pos="100000">
                <a:srgbClr val="FF5C3C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Missing values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CC360F-CA04-110B-C003-7F7B564BE87F}"/>
              </a:ext>
            </a:extLst>
          </p:cNvPr>
          <p:cNvSpPr/>
          <p:nvPr/>
        </p:nvSpPr>
        <p:spPr>
          <a:xfrm>
            <a:off x="5210498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Value categorization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73FE86-877F-7EFC-5E4A-11233FC6419D}"/>
              </a:ext>
            </a:extLst>
          </p:cNvPr>
          <p:cNvSpPr/>
          <p:nvPr/>
        </p:nvSpPr>
        <p:spPr>
          <a:xfrm>
            <a:off x="8629524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Relationship identification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7D2FAC2-14EB-8764-A8E4-880FA6782066}"/>
              </a:ext>
            </a:extLst>
          </p:cNvPr>
          <p:cNvSpPr/>
          <p:nvPr/>
        </p:nvSpPr>
        <p:spPr>
          <a:xfrm>
            <a:off x="10316713" y="216764"/>
            <a:ext cx="1663213" cy="687190"/>
          </a:xfrm>
          <a:prstGeom prst="roundRect">
            <a:avLst/>
          </a:prstGeom>
          <a:gradFill flip="none" rotWithShape="1">
            <a:gsLst>
              <a:gs pos="0">
                <a:srgbClr val="FE306F"/>
              </a:gs>
              <a:gs pos="0">
                <a:srgbClr val="A3B3CD"/>
              </a:gs>
              <a:gs pos="100000">
                <a:srgbClr val="E9EBEF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1"/>
                </a:solidFill>
                <a:cs typeface="Aldhabi" panose="020F0502020204030204" pitchFamily="34" charset="0"/>
              </a:rPr>
              <a:t>Business Recommendations &amp; 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5D20-3236-08A6-1937-B797E2D04110}"/>
              </a:ext>
            </a:extLst>
          </p:cNvPr>
          <p:cNvGrpSpPr/>
          <p:nvPr/>
        </p:nvGrpSpPr>
        <p:grpSpPr>
          <a:xfrm>
            <a:off x="11148320" y="6392587"/>
            <a:ext cx="763658" cy="313013"/>
            <a:chOff x="11148320" y="6392587"/>
            <a:chExt cx="763658" cy="313013"/>
          </a:xfrm>
        </p:grpSpPr>
        <p:pic>
          <p:nvPicPr>
            <p:cNvPr id="25" name="Picture 24" descr="A blue circle with two lines&#10;&#10;Description automatically generated">
              <a:extLst>
                <a:ext uri="{FF2B5EF4-FFF2-40B4-BE49-F238E27FC236}">
                  <a16:creationId xmlns:a16="http://schemas.microsoft.com/office/drawing/2014/main" id="{F779D22A-F2A9-CBAB-022D-AC3334F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730" y="6442765"/>
              <a:ext cx="241928" cy="262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0D39F-52F7-38BF-8D2D-1C76358524E6}"/>
                </a:ext>
              </a:extLst>
            </p:cNvPr>
            <p:cNvSpPr txBox="1"/>
            <p:nvPr/>
          </p:nvSpPr>
          <p:spPr>
            <a:xfrm>
              <a:off x="11148320" y="6392587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877BF2-EDEE-B4F8-B386-464862FA2911}"/>
                </a:ext>
              </a:extLst>
            </p:cNvPr>
            <p:cNvSpPr txBox="1"/>
            <p:nvPr/>
          </p:nvSpPr>
          <p:spPr>
            <a:xfrm>
              <a:off x="11612864" y="6395853"/>
              <a:ext cx="299114" cy="286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GB" sz="1200" b="0" i="0" u="none" strike="noStrike" dirty="0">
                  <a:solidFill>
                    <a:srgbClr val="505965"/>
                  </a:solidFill>
                  <a:effectLst/>
                  <a:cs typeface="Aldhab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23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363</Words>
  <Application>Microsoft Macintosh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.SF NS</vt:lpstr>
      <vt:lpstr>Aldhabi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Marie-Sophie Chenevier</dc:creator>
  <cp:lastModifiedBy>Marie-Sophie Chenevier</cp:lastModifiedBy>
  <cp:revision>5</cp:revision>
  <dcterms:created xsi:type="dcterms:W3CDTF">2024-09-02T12:11:53Z</dcterms:created>
  <dcterms:modified xsi:type="dcterms:W3CDTF">2024-09-02T13:07:39Z</dcterms:modified>
</cp:coreProperties>
</file>