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9" d="100"/>
          <a:sy n="159" d="100"/>
        </p:scale>
        <p:origin x="15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596505-ED46-4121-AED1-BF7125EA78B5}" type="datetimeFigureOut">
              <a:rPr lang="en-US" smtClean="0"/>
              <a:t>4/28/2024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F5E80-2AA9-4EBE-A96A-B7B6174A9C71}" type="slidenum">
              <a:rPr lang="en-US" smtClean="0"/>
              <a:t>‹#›</a:t>
            </a:fld>
            <a:endParaRPr lang="en-US"/>
          </a:p>
        </p:txBody>
      </p:sp>
    </p:spTree>
    <p:extLst>
      <p:ext uri="{BB962C8B-B14F-4D97-AF65-F5344CB8AC3E}">
        <p14:creationId xmlns:p14="http://schemas.microsoft.com/office/powerpoint/2010/main" val="1221866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see if there is higher insecticide resistance in fleas living in urban areas versus rural areas due to insecticide spraying in urban environments.</a:t>
            </a:r>
          </a:p>
          <a:p>
            <a:r>
              <a:rPr lang="en-US" dirty="0"/>
              <a:t>I also want to see if passive transport may be mediating this insecticide resistance status in fleas, so I will be sampling from four sites for this demonstration: urban highway, urban, rural highway</a:t>
            </a:r>
            <a:r>
              <a:rPr lang="en-US"/>
              <a:t>, rural.</a:t>
            </a:r>
          </a:p>
        </p:txBody>
      </p:sp>
      <p:sp>
        <p:nvSpPr>
          <p:cNvPr id="4" name="Slide Number Placeholder 3"/>
          <p:cNvSpPr>
            <a:spLocks noGrp="1"/>
          </p:cNvSpPr>
          <p:nvPr>
            <p:ph type="sldNum" sz="quarter" idx="5"/>
          </p:nvPr>
        </p:nvSpPr>
        <p:spPr/>
        <p:txBody>
          <a:bodyPr/>
          <a:lstStyle/>
          <a:p>
            <a:fld id="{D75F5E80-2AA9-4EBE-A96A-B7B6174A9C71}" type="slidenum">
              <a:rPr lang="en-US" smtClean="0"/>
              <a:t>2</a:t>
            </a:fld>
            <a:endParaRPr lang="en-US"/>
          </a:p>
        </p:txBody>
      </p:sp>
    </p:spTree>
    <p:extLst>
      <p:ext uri="{BB962C8B-B14F-4D97-AF65-F5344CB8AC3E}">
        <p14:creationId xmlns:p14="http://schemas.microsoft.com/office/powerpoint/2010/main" val="2329954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packages I used. </a:t>
            </a:r>
          </a:p>
          <a:p>
            <a:pPr marL="171450" indent="-171450">
              <a:buFont typeface="Arial" panose="020B0604020202020204" pitchFamily="34" charset="0"/>
              <a:buChar char="•"/>
            </a:pPr>
            <a:r>
              <a:rPr lang="en-US" dirty="0"/>
              <a:t>Leaflet and </a:t>
            </a:r>
            <a:r>
              <a:rPr lang="en-US" dirty="0" err="1"/>
              <a:t>leaflet.extras</a:t>
            </a:r>
            <a:r>
              <a:rPr lang="en-US" dirty="0"/>
              <a:t> were used to generate the map I am about to show you. Leaflet uses a </a:t>
            </a:r>
            <a:r>
              <a:rPr lang="en-US" dirty="0" err="1"/>
              <a:t>Javascript</a:t>
            </a:r>
            <a:r>
              <a:rPr lang="en-US" dirty="0"/>
              <a:t> library and the </a:t>
            </a:r>
            <a:r>
              <a:rPr lang="en-US" dirty="0" err="1"/>
              <a:t>openstreetmap</a:t>
            </a:r>
            <a:r>
              <a:rPr lang="en-US" dirty="0"/>
              <a:t> (OSM) tiles, while </a:t>
            </a:r>
            <a:r>
              <a:rPr lang="en-US" dirty="0" err="1"/>
              <a:t>leaflet.extras</a:t>
            </a:r>
            <a:r>
              <a:rPr lang="en-US" dirty="0"/>
              <a:t> and </a:t>
            </a:r>
            <a:r>
              <a:rPr lang="en-US" dirty="0" err="1"/>
              <a:t>htmlwidgets</a:t>
            </a:r>
            <a:r>
              <a:rPr lang="en-US" dirty="0"/>
              <a:t> allows me to generate popups for my individual data points.</a:t>
            </a:r>
          </a:p>
          <a:p>
            <a:pPr marL="171450" indent="-171450">
              <a:buFont typeface="Arial" panose="020B0604020202020204" pitchFamily="34" charset="0"/>
              <a:buChar char="•"/>
            </a:pPr>
            <a:r>
              <a:rPr lang="en-US" dirty="0"/>
              <a:t>Ggplot2, used to make the extremely rudimentary bar chart I’ll show later with some expected data</a:t>
            </a:r>
          </a:p>
          <a:p>
            <a:pPr marL="171450" indent="-171450">
              <a:buFont typeface="Arial" panose="020B0604020202020204" pitchFamily="34" charset="0"/>
              <a:buChar char="•"/>
            </a:pPr>
            <a:r>
              <a:rPr lang="en-US" dirty="0" err="1"/>
              <a:t>Dplyr</a:t>
            </a:r>
            <a:r>
              <a:rPr lang="en-US" dirty="0"/>
              <a:t> is used to calculate the prevalence of KDR mutation in the rural vs urban environments.</a:t>
            </a:r>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D75F5E80-2AA9-4EBE-A96A-B7B6174A9C71}" type="slidenum">
              <a:rPr lang="en-US" smtClean="0"/>
              <a:t>3</a:t>
            </a:fld>
            <a:endParaRPr lang="en-US"/>
          </a:p>
        </p:txBody>
      </p:sp>
    </p:spTree>
    <p:extLst>
      <p:ext uri="{BB962C8B-B14F-4D97-AF65-F5344CB8AC3E}">
        <p14:creationId xmlns:p14="http://schemas.microsoft.com/office/powerpoint/2010/main" val="4089887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first, we have to install and load the packages. Then we read in the csv and assign it to a data frame named ‘data’.</a:t>
            </a:r>
          </a:p>
          <a:p>
            <a:r>
              <a:rPr lang="en-US" dirty="0"/>
              <a:t>On the left is an example of how the data is organized. Very basic. Individuals named from XC001 to XC80 (20 fleas per site)</a:t>
            </a:r>
          </a:p>
          <a:p>
            <a:r>
              <a:rPr lang="en-US" dirty="0"/>
              <a:t>Location is the next column, with x and y coordinates.</a:t>
            </a:r>
          </a:p>
          <a:p>
            <a:r>
              <a:rPr lang="en-US" dirty="0"/>
              <a:t>Four sites are urban near highway, urban, rural near highway, and rural.</a:t>
            </a:r>
          </a:p>
          <a:p>
            <a:r>
              <a:rPr lang="en-US" dirty="0"/>
              <a:t>Next, assuming we performed molecular analysis confirming the presence or absence of a mutation at the KDR locus in each of these individuals. I used binary functions to assign whether there is or is not a presence, with 0 meaning there is no mutation, and 1 meaning there is a mutation.</a:t>
            </a:r>
          </a:p>
          <a:p>
            <a:r>
              <a:rPr lang="en-US" dirty="0"/>
              <a:t>Last column is showing the type of host the flea was recovered from.</a:t>
            </a:r>
          </a:p>
        </p:txBody>
      </p:sp>
      <p:sp>
        <p:nvSpPr>
          <p:cNvPr id="4" name="Slide Number Placeholder 3"/>
          <p:cNvSpPr>
            <a:spLocks noGrp="1"/>
          </p:cNvSpPr>
          <p:nvPr>
            <p:ph type="sldNum" sz="quarter" idx="5"/>
          </p:nvPr>
        </p:nvSpPr>
        <p:spPr/>
        <p:txBody>
          <a:bodyPr/>
          <a:lstStyle/>
          <a:p>
            <a:fld id="{D75F5E80-2AA9-4EBE-A96A-B7B6174A9C71}" type="slidenum">
              <a:rPr lang="en-US" smtClean="0"/>
              <a:t>4</a:t>
            </a:fld>
            <a:endParaRPr lang="en-US"/>
          </a:p>
        </p:txBody>
      </p:sp>
    </p:spTree>
    <p:extLst>
      <p:ext uri="{BB962C8B-B14F-4D97-AF65-F5344CB8AC3E}">
        <p14:creationId xmlns:p14="http://schemas.microsoft.com/office/powerpoint/2010/main" val="4148654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split the location column into latitude and longitude columns</a:t>
            </a:r>
          </a:p>
          <a:p>
            <a:r>
              <a:rPr lang="en-US" dirty="0"/>
              <a:t>Then we create a map using the leaflet package, again using the </a:t>
            </a:r>
            <a:r>
              <a:rPr lang="en-US" dirty="0" err="1"/>
              <a:t>Openstreetmap</a:t>
            </a:r>
            <a:r>
              <a:rPr lang="en-US" dirty="0"/>
              <a:t> data for the map tiles.</a:t>
            </a:r>
          </a:p>
          <a:p>
            <a:r>
              <a:rPr lang="en-US" dirty="0"/>
              <a:t>The next two steps are for including different colored data points on our interactive map. The red dots will represent fleas sampled that are positive for a mutation in the KDR locus, again indicated by the binary 1</a:t>
            </a:r>
          </a:p>
          <a:p>
            <a:r>
              <a:rPr lang="en-US" dirty="0"/>
              <a:t>Then, the blue dots represent fleas sampled that are negative for a mutation in the KDR locus, again indicated by the binary 0</a:t>
            </a:r>
          </a:p>
          <a:p>
            <a:r>
              <a:rPr lang="en-US" dirty="0"/>
              <a:t>And when one clicks on any of the data points, I also specified that it shows both the individual’s ID, and the host it originated from.</a:t>
            </a:r>
          </a:p>
          <a:p>
            <a:r>
              <a:rPr lang="en-US" dirty="0"/>
              <a:t>And then to display the map, just run ‘map’</a:t>
            </a:r>
          </a:p>
        </p:txBody>
      </p:sp>
      <p:sp>
        <p:nvSpPr>
          <p:cNvPr id="4" name="Slide Number Placeholder 3"/>
          <p:cNvSpPr>
            <a:spLocks noGrp="1"/>
          </p:cNvSpPr>
          <p:nvPr>
            <p:ph type="sldNum" sz="quarter" idx="5"/>
          </p:nvPr>
        </p:nvSpPr>
        <p:spPr/>
        <p:txBody>
          <a:bodyPr/>
          <a:lstStyle/>
          <a:p>
            <a:fld id="{D75F5E80-2AA9-4EBE-A96A-B7B6174A9C71}" type="slidenum">
              <a:rPr lang="en-US" smtClean="0"/>
              <a:t>5</a:t>
            </a:fld>
            <a:endParaRPr lang="en-US"/>
          </a:p>
        </p:txBody>
      </p:sp>
    </p:spTree>
    <p:extLst>
      <p:ext uri="{BB962C8B-B14F-4D97-AF65-F5344CB8AC3E}">
        <p14:creationId xmlns:p14="http://schemas.microsoft.com/office/powerpoint/2010/main" val="4159319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map generated. So what this fake data is suggesting through the eyeball test, is that there is a significantly higher proportion of KDR mutations in urban fleas, but that there is no difference between fleas found near or far from the highway, which might eliminate the role of passive transport in insecticide resistance.</a:t>
            </a:r>
          </a:p>
          <a:p>
            <a:r>
              <a:rPr lang="en-US" dirty="0"/>
              <a:t>Again, this is entirely fake data, and I have absolutely no idea what I will actually see once I do this.</a:t>
            </a:r>
          </a:p>
        </p:txBody>
      </p:sp>
      <p:sp>
        <p:nvSpPr>
          <p:cNvPr id="4" name="Slide Number Placeholder 3"/>
          <p:cNvSpPr>
            <a:spLocks noGrp="1"/>
          </p:cNvSpPr>
          <p:nvPr>
            <p:ph type="sldNum" sz="quarter" idx="5"/>
          </p:nvPr>
        </p:nvSpPr>
        <p:spPr/>
        <p:txBody>
          <a:bodyPr/>
          <a:lstStyle/>
          <a:p>
            <a:fld id="{D75F5E80-2AA9-4EBE-A96A-B7B6174A9C71}" type="slidenum">
              <a:rPr lang="en-US" smtClean="0"/>
              <a:t>6</a:t>
            </a:fld>
            <a:endParaRPr lang="en-US"/>
          </a:p>
        </p:txBody>
      </p:sp>
    </p:spTree>
    <p:extLst>
      <p:ext uri="{BB962C8B-B14F-4D97-AF65-F5344CB8AC3E}">
        <p14:creationId xmlns:p14="http://schemas.microsoft.com/office/powerpoint/2010/main" val="56918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then calculated the prevalence of the KDR mutation in each of the four environments, and also calculated the standard errors.</a:t>
            </a:r>
          </a:p>
          <a:p>
            <a:r>
              <a:rPr lang="en-US" dirty="0"/>
              <a:t>Then, I created a bar plot with error bars.</a:t>
            </a:r>
          </a:p>
          <a:p>
            <a:r>
              <a:rPr lang="en-US" dirty="0"/>
              <a:t>Once again, this is a perfect data set with zero anomalies whatsoever, but this is just an example of the kind of data I could generate once I get funding.</a:t>
            </a:r>
          </a:p>
        </p:txBody>
      </p:sp>
      <p:sp>
        <p:nvSpPr>
          <p:cNvPr id="4" name="Slide Number Placeholder 3"/>
          <p:cNvSpPr>
            <a:spLocks noGrp="1"/>
          </p:cNvSpPr>
          <p:nvPr>
            <p:ph type="sldNum" sz="quarter" idx="5"/>
          </p:nvPr>
        </p:nvSpPr>
        <p:spPr/>
        <p:txBody>
          <a:bodyPr/>
          <a:lstStyle/>
          <a:p>
            <a:fld id="{D75F5E80-2AA9-4EBE-A96A-B7B6174A9C71}" type="slidenum">
              <a:rPr lang="en-US" smtClean="0"/>
              <a:t>7</a:t>
            </a:fld>
            <a:endParaRPr lang="en-US"/>
          </a:p>
        </p:txBody>
      </p:sp>
    </p:spTree>
    <p:extLst>
      <p:ext uri="{BB962C8B-B14F-4D97-AF65-F5344CB8AC3E}">
        <p14:creationId xmlns:p14="http://schemas.microsoft.com/office/powerpoint/2010/main" val="2677339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56F03-7DA4-D46B-3115-ACC8C821A4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D7B300-62CE-A56E-1333-6B27B7D9F9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8D79C3-72D0-A8FD-0F30-F0A26511EDC0}"/>
              </a:ext>
            </a:extLst>
          </p:cNvPr>
          <p:cNvSpPr>
            <a:spLocks noGrp="1"/>
          </p:cNvSpPr>
          <p:nvPr>
            <p:ph type="dt" sz="half" idx="10"/>
          </p:nvPr>
        </p:nvSpPr>
        <p:spPr/>
        <p:txBody>
          <a:bodyPr/>
          <a:lstStyle/>
          <a:p>
            <a:fld id="{A04A735A-74F7-463B-B0F5-9A22D2B51C27}" type="datetimeFigureOut">
              <a:rPr lang="en-US" smtClean="0"/>
              <a:t>4/28/2024</a:t>
            </a:fld>
            <a:endParaRPr lang="en-US"/>
          </a:p>
        </p:txBody>
      </p:sp>
      <p:sp>
        <p:nvSpPr>
          <p:cNvPr id="5" name="Footer Placeholder 4">
            <a:extLst>
              <a:ext uri="{FF2B5EF4-FFF2-40B4-BE49-F238E27FC236}">
                <a16:creationId xmlns:a16="http://schemas.microsoft.com/office/drawing/2014/main" id="{65236053-0E26-3676-3172-916B01E99F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B97EF-1017-5C11-2DB0-18D53E44A163}"/>
              </a:ext>
            </a:extLst>
          </p:cNvPr>
          <p:cNvSpPr>
            <a:spLocks noGrp="1"/>
          </p:cNvSpPr>
          <p:nvPr>
            <p:ph type="sldNum" sz="quarter" idx="12"/>
          </p:nvPr>
        </p:nvSpPr>
        <p:spPr/>
        <p:txBody>
          <a:bodyPr/>
          <a:lstStyle/>
          <a:p>
            <a:fld id="{B20D816B-2061-44F4-B0E0-38CF255C379F}" type="slidenum">
              <a:rPr lang="en-US" smtClean="0"/>
              <a:t>‹#›</a:t>
            </a:fld>
            <a:endParaRPr lang="en-US"/>
          </a:p>
        </p:txBody>
      </p:sp>
    </p:spTree>
    <p:extLst>
      <p:ext uri="{BB962C8B-B14F-4D97-AF65-F5344CB8AC3E}">
        <p14:creationId xmlns:p14="http://schemas.microsoft.com/office/powerpoint/2010/main" val="1441772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1C0E8-C482-294B-9194-4B05F0CF39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77E63-EA4F-0F3D-3725-9D994F6DDA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00E472-EFD7-70B7-E772-DC21D2567635}"/>
              </a:ext>
            </a:extLst>
          </p:cNvPr>
          <p:cNvSpPr>
            <a:spLocks noGrp="1"/>
          </p:cNvSpPr>
          <p:nvPr>
            <p:ph type="dt" sz="half" idx="10"/>
          </p:nvPr>
        </p:nvSpPr>
        <p:spPr/>
        <p:txBody>
          <a:bodyPr/>
          <a:lstStyle/>
          <a:p>
            <a:fld id="{A04A735A-74F7-463B-B0F5-9A22D2B51C27}" type="datetimeFigureOut">
              <a:rPr lang="en-US" smtClean="0"/>
              <a:t>4/28/2024</a:t>
            </a:fld>
            <a:endParaRPr lang="en-US"/>
          </a:p>
        </p:txBody>
      </p:sp>
      <p:sp>
        <p:nvSpPr>
          <p:cNvPr id="5" name="Footer Placeholder 4">
            <a:extLst>
              <a:ext uri="{FF2B5EF4-FFF2-40B4-BE49-F238E27FC236}">
                <a16:creationId xmlns:a16="http://schemas.microsoft.com/office/drawing/2014/main" id="{44F93289-B70B-FD3D-EB80-402C4D0C6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FE4E54-40D8-4C7C-CAF0-F3ED445512D0}"/>
              </a:ext>
            </a:extLst>
          </p:cNvPr>
          <p:cNvSpPr>
            <a:spLocks noGrp="1"/>
          </p:cNvSpPr>
          <p:nvPr>
            <p:ph type="sldNum" sz="quarter" idx="12"/>
          </p:nvPr>
        </p:nvSpPr>
        <p:spPr/>
        <p:txBody>
          <a:bodyPr/>
          <a:lstStyle/>
          <a:p>
            <a:fld id="{B20D816B-2061-44F4-B0E0-38CF255C379F}" type="slidenum">
              <a:rPr lang="en-US" smtClean="0"/>
              <a:t>‹#›</a:t>
            </a:fld>
            <a:endParaRPr lang="en-US"/>
          </a:p>
        </p:txBody>
      </p:sp>
    </p:spTree>
    <p:extLst>
      <p:ext uri="{BB962C8B-B14F-4D97-AF65-F5344CB8AC3E}">
        <p14:creationId xmlns:p14="http://schemas.microsoft.com/office/powerpoint/2010/main" val="1614515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AB1083-29FE-7386-8C9D-7CDB7132EB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1D42E5-0E98-BA0F-5EF1-99DCE47166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D7D732-1DEC-3508-467E-48A2D00F7D97}"/>
              </a:ext>
            </a:extLst>
          </p:cNvPr>
          <p:cNvSpPr>
            <a:spLocks noGrp="1"/>
          </p:cNvSpPr>
          <p:nvPr>
            <p:ph type="dt" sz="half" idx="10"/>
          </p:nvPr>
        </p:nvSpPr>
        <p:spPr/>
        <p:txBody>
          <a:bodyPr/>
          <a:lstStyle/>
          <a:p>
            <a:fld id="{A04A735A-74F7-463B-B0F5-9A22D2B51C27}" type="datetimeFigureOut">
              <a:rPr lang="en-US" smtClean="0"/>
              <a:t>4/28/2024</a:t>
            </a:fld>
            <a:endParaRPr lang="en-US"/>
          </a:p>
        </p:txBody>
      </p:sp>
      <p:sp>
        <p:nvSpPr>
          <p:cNvPr id="5" name="Footer Placeholder 4">
            <a:extLst>
              <a:ext uri="{FF2B5EF4-FFF2-40B4-BE49-F238E27FC236}">
                <a16:creationId xmlns:a16="http://schemas.microsoft.com/office/drawing/2014/main" id="{C8E1EB14-1CEC-6301-EC81-D7E3FB810F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C4B376-C930-5CBE-90EA-D2FB2DC897EB}"/>
              </a:ext>
            </a:extLst>
          </p:cNvPr>
          <p:cNvSpPr>
            <a:spLocks noGrp="1"/>
          </p:cNvSpPr>
          <p:nvPr>
            <p:ph type="sldNum" sz="quarter" idx="12"/>
          </p:nvPr>
        </p:nvSpPr>
        <p:spPr/>
        <p:txBody>
          <a:bodyPr/>
          <a:lstStyle/>
          <a:p>
            <a:fld id="{B20D816B-2061-44F4-B0E0-38CF255C379F}" type="slidenum">
              <a:rPr lang="en-US" smtClean="0"/>
              <a:t>‹#›</a:t>
            </a:fld>
            <a:endParaRPr lang="en-US"/>
          </a:p>
        </p:txBody>
      </p:sp>
    </p:spTree>
    <p:extLst>
      <p:ext uri="{BB962C8B-B14F-4D97-AF65-F5344CB8AC3E}">
        <p14:creationId xmlns:p14="http://schemas.microsoft.com/office/powerpoint/2010/main" val="1129582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9A710-5023-9335-8FD5-4C0CD02BDA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41F09D-AF5A-EC07-6226-ACCBE115E9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8BC3D4-123C-5AB0-7AC4-1B0B1D9FD300}"/>
              </a:ext>
            </a:extLst>
          </p:cNvPr>
          <p:cNvSpPr>
            <a:spLocks noGrp="1"/>
          </p:cNvSpPr>
          <p:nvPr>
            <p:ph type="dt" sz="half" idx="10"/>
          </p:nvPr>
        </p:nvSpPr>
        <p:spPr/>
        <p:txBody>
          <a:bodyPr/>
          <a:lstStyle/>
          <a:p>
            <a:fld id="{A04A735A-74F7-463B-B0F5-9A22D2B51C27}" type="datetimeFigureOut">
              <a:rPr lang="en-US" smtClean="0"/>
              <a:t>4/28/2024</a:t>
            </a:fld>
            <a:endParaRPr lang="en-US"/>
          </a:p>
        </p:txBody>
      </p:sp>
      <p:sp>
        <p:nvSpPr>
          <p:cNvPr id="5" name="Footer Placeholder 4">
            <a:extLst>
              <a:ext uri="{FF2B5EF4-FFF2-40B4-BE49-F238E27FC236}">
                <a16:creationId xmlns:a16="http://schemas.microsoft.com/office/drawing/2014/main" id="{2B8FDA4A-3FF9-8876-844C-A10DBC52CC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2DF6A-68FD-A883-0ECD-A765D0C24701}"/>
              </a:ext>
            </a:extLst>
          </p:cNvPr>
          <p:cNvSpPr>
            <a:spLocks noGrp="1"/>
          </p:cNvSpPr>
          <p:nvPr>
            <p:ph type="sldNum" sz="quarter" idx="12"/>
          </p:nvPr>
        </p:nvSpPr>
        <p:spPr/>
        <p:txBody>
          <a:bodyPr/>
          <a:lstStyle/>
          <a:p>
            <a:fld id="{B20D816B-2061-44F4-B0E0-38CF255C379F}" type="slidenum">
              <a:rPr lang="en-US" smtClean="0"/>
              <a:t>‹#›</a:t>
            </a:fld>
            <a:endParaRPr lang="en-US"/>
          </a:p>
        </p:txBody>
      </p:sp>
    </p:spTree>
    <p:extLst>
      <p:ext uri="{BB962C8B-B14F-4D97-AF65-F5344CB8AC3E}">
        <p14:creationId xmlns:p14="http://schemas.microsoft.com/office/powerpoint/2010/main" val="2222266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89A23-C7F4-5F84-3679-15F4AA7C6E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23953E-B17A-8904-E501-ADBA063292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B690A0-773F-4599-E169-BF7EFE2E716B}"/>
              </a:ext>
            </a:extLst>
          </p:cNvPr>
          <p:cNvSpPr>
            <a:spLocks noGrp="1"/>
          </p:cNvSpPr>
          <p:nvPr>
            <p:ph type="dt" sz="half" idx="10"/>
          </p:nvPr>
        </p:nvSpPr>
        <p:spPr/>
        <p:txBody>
          <a:bodyPr/>
          <a:lstStyle/>
          <a:p>
            <a:fld id="{A04A735A-74F7-463B-B0F5-9A22D2B51C27}" type="datetimeFigureOut">
              <a:rPr lang="en-US" smtClean="0"/>
              <a:t>4/28/2024</a:t>
            </a:fld>
            <a:endParaRPr lang="en-US"/>
          </a:p>
        </p:txBody>
      </p:sp>
      <p:sp>
        <p:nvSpPr>
          <p:cNvPr id="5" name="Footer Placeholder 4">
            <a:extLst>
              <a:ext uri="{FF2B5EF4-FFF2-40B4-BE49-F238E27FC236}">
                <a16:creationId xmlns:a16="http://schemas.microsoft.com/office/drawing/2014/main" id="{7AEFE33E-2E95-5A0F-1E78-B2394EC6DE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38CBCA-CEDD-2DEE-0CBE-1C399B2AFD5E}"/>
              </a:ext>
            </a:extLst>
          </p:cNvPr>
          <p:cNvSpPr>
            <a:spLocks noGrp="1"/>
          </p:cNvSpPr>
          <p:nvPr>
            <p:ph type="sldNum" sz="quarter" idx="12"/>
          </p:nvPr>
        </p:nvSpPr>
        <p:spPr/>
        <p:txBody>
          <a:bodyPr/>
          <a:lstStyle/>
          <a:p>
            <a:fld id="{B20D816B-2061-44F4-B0E0-38CF255C379F}" type="slidenum">
              <a:rPr lang="en-US" smtClean="0"/>
              <a:t>‹#›</a:t>
            </a:fld>
            <a:endParaRPr lang="en-US"/>
          </a:p>
        </p:txBody>
      </p:sp>
    </p:spTree>
    <p:extLst>
      <p:ext uri="{BB962C8B-B14F-4D97-AF65-F5344CB8AC3E}">
        <p14:creationId xmlns:p14="http://schemas.microsoft.com/office/powerpoint/2010/main" val="1485073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919A1-7F20-F7A1-1EBF-040006C1BD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5B3CDA-77E7-D6C5-7FF0-06277B0838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17DE20-D3A8-90EE-428D-2538C1D433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469955-715F-AC15-5FD3-71E875409F65}"/>
              </a:ext>
            </a:extLst>
          </p:cNvPr>
          <p:cNvSpPr>
            <a:spLocks noGrp="1"/>
          </p:cNvSpPr>
          <p:nvPr>
            <p:ph type="dt" sz="half" idx="10"/>
          </p:nvPr>
        </p:nvSpPr>
        <p:spPr/>
        <p:txBody>
          <a:bodyPr/>
          <a:lstStyle/>
          <a:p>
            <a:fld id="{A04A735A-74F7-463B-B0F5-9A22D2B51C27}" type="datetimeFigureOut">
              <a:rPr lang="en-US" smtClean="0"/>
              <a:t>4/28/2024</a:t>
            </a:fld>
            <a:endParaRPr lang="en-US"/>
          </a:p>
        </p:txBody>
      </p:sp>
      <p:sp>
        <p:nvSpPr>
          <p:cNvPr id="6" name="Footer Placeholder 5">
            <a:extLst>
              <a:ext uri="{FF2B5EF4-FFF2-40B4-BE49-F238E27FC236}">
                <a16:creationId xmlns:a16="http://schemas.microsoft.com/office/drawing/2014/main" id="{9BA2B77D-CEAE-1ADD-EDB9-89B05EBF84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E2AE3F-8312-E004-3135-87676E8F06CF}"/>
              </a:ext>
            </a:extLst>
          </p:cNvPr>
          <p:cNvSpPr>
            <a:spLocks noGrp="1"/>
          </p:cNvSpPr>
          <p:nvPr>
            <p:ph type="sldNum" sz="quarter" idx="12"/>
          </p:nvPr>
        </p:nvSpPr>
        <p:spPr/>
        <p:txBody>
          <a:bodyPr/>
          <a:lstStyle/>
          <a:p>
            <a:fld id="{B20D816B-2061-44F4-B0E0-38CF255C379F}" type="slidenum">
              <a:rPr lang="en-US" smtClean="0"/>
              <a:t>‹#›</a:t>
            </a:fld>
            <a:endParaRPr lang="en-US"/>
          </a:p>
        </p:txBody>
      </p:sp>
    </p:spTree>
    <p:extLst>
      <p:ext uri="{BB962C8B-B14F-4D97-AF65-F5344CB8AC3E}">
        <p14:creationId xmlns:p14="http://schemas.microsoft.com/office/powerpoint/2010/main" val="1625330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01C6-E81D-C136-1CE5-C97CA865A1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621B52-8C60-D8FB-49C1-3E7B865577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D13A7E-B124-F72A-31CC-AE5675A99D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4743DF-59E3-147C-8A36-19E4451C97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F93755-E7A1-2727-75B4-549BF5DE43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0BDC92-6B78-B5CC-6B52-135B91ABB721}"/>
              </a:ext>
            </a:extLst>
          </p:cNvPr>
          <p:cNvSpPr>
            <a:spLocks noGrp="1"/>
          </p:cNvSpPr>
          <p:nvPr>
            <p:ph type="dt" sz="half" idx="10"/>
          </p:nvPr>
        </p:nvSpPr>
        <p:spPr/>
        <p:txBody>
          <a:bodyPr/>
          <a:lstStyle/>
          <a:p>
            <a:fld id="{A04A735A-74F7-463B-B0F5-9A22D2B51C27}" type="datetimeFigureOut">
              <a:rPr lang="en-US" smtClean="0"/>
              <a:t>4/28/2024</a:t>
            </a:fld>
            <a:endParaRPr lang="en-US"/>
          </a:p>
        </p:txBody>
      </p:sp>
      <p:sp>
        <p:nvSpPr>
          <p:cNvPr id="8" name="Footer Placeholder 7">
            <a:extLst>
              <a:ext uri="{FF2B5EF4-FFF2-40B4-BE49-F238E27FC236}">
                <a16:creationId xmlns:a16="http://schemas.microsoft.com/office/drawing/2014/main" id="{0C43B9B9-A613-3591-9960-F63A2C31FE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B345CC-0386-E5D8-DB63-6C550E448518}"/>
              </a:ext>
            </a:extLst>
          </p:cNvPr>
          <p:cNvSpPr>
            <a:spLocks noGrp="1"/>
          </p:cNvSpPr>
          <p:nvPr>
            <p:ph type="sldNum" sz="quarter" idx="12"/>
          </p:nvPr>
        </p:nvSpPr>
        <p:spPr/>
        <p:txBody>
          <a:bodyPr/>
          <a:lstStyle/>
          <a:p>
            <a:fld id="{B20D816B-2061-44F4-B0E0-38CF255C379F}" type="slidenum">
              <a:rPr lang="en-US" smtClean="0"/>
              <a:t>‹#›</a:t>
            </a:fld>
            <a:endParaRPr lang="en-US"/>
          </a:p>
        </p:txBody>
      </p:sp>
    </p:spTree>
    <p:extLst>
      <p:ext uri="{BB962C8B-B14F-4D97-AF65-F5344CB8AC3E}">
        <p14:creationId xmlns:p14="http://schemas.microsoft.com/office/powerpoint/2010/main" val="290018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043B5-5F63-2BD3-EF6D-F0351FE993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9012EA-6ED2-130A-B1C0-E63B99C3C356}"/>
              </a:ext>
            </a:extLst>
          </p:cNvPr>
          <p:cNvSpPr>
            <a:spLocks noGrp="1"/>
          </p:cNvSpPr>
          <p:nvPr>
            <p:ph type="dt" sz="half" idx="10"/>
          </p:nvPr>
        </p:nvSpPr>
        <p:spPr/>
        <p:txBody>
          <a:bodyPr/>
          <a:lstStyle/>
          <a:p>
            <a:fld id="{A04A735A-74F7-463B-B0F5-9A22D2B51C27}" type="datetimeFigureOut">
              <a:rPr lang="en-US" smtClean="0"/>
              <a:t>4/28/2024</a:t>
            </a:fld>
            <a:endParaRPr lang="en-US"/>
          </a:p>
        </p:txBody>
      </p:sp>
      <p:sp>
        <p:nvSpPr>
          <p:cNvPr id="4" name="Footer Placeholder 3">
            <a:extLst>
              <a:ext uri="{FF2B5EF4-FFF2-40B4-BE49-F238E27FC236}">
                <a16:creationId xmlns:a16="http://schemas.microsoft.com/office/drawing/2014/main" id="{D4366983-1AF0-A7A1-FF88-06F7E9E2E3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D4EA15-37BF-0500-BBFB-A5455A7A349E}"/>
              </a:ext>
            </a:extLst>
          </p:cNvPr>
          <p:cNvSpPr>
            <a:spLocks noGrp="1"/>
          </p:cNvSpPr>
          <p:nvPr>
            <p:ph type="sldNum" sz="quarter" idx="12"/>
          </p:nvPr>
        </p:nvSpPr>
        <p:spPr/>
        <p:txBody>
          <a:bodyPr/>
          <a:lstStyle/>
          <a:p>
            <a:fld id="{B20D816B-2061-44F4-B0E0-38CF255C379F}" type="slidenum">
              <a:rPr lang="en-US" smtClean="0"/>
              <a:t>‹#›</a:t>
            </a:fld>
            <a:endParaRPr lang="en-US"/>
          </a:p>
        </p:txBody>
      </p:sp>
    </p:spTree>
    <p:extLst>
      <p:ext uri="{BB962C8B-B14F-4D97-AF65-F5344CB8AC3E}">
        <p14:creationId xmlns:p14="http://schemas.microsoft.com/office/powerpoint/2010/main" val="3442082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946390-61AD-6877-440B-EBD61D8A1D56}"/>
              </a:ext>
            </a:extLst>
          </p:cNvPr>
          <p:cNvSpPr>
            <a:spLocks noGrp="1"/>
          </p:cNvSpPr>
          <p:nvPr>
            <p:ph type="dt" sz="half" idx="10"/>
          </p:nvPr>
        </p:nvSpPr>
        <p:spPr/>
        <p:txBody>
          <a:bodyPr/>
          <a:lstStyle/>
          <a:p>
            <a:fld id="{A04A735A-74F7-463B-B0F5-9A22D2B51C27}" type="datetimeFigureOut">
              <a:rPr lang="en-US" smtClean="0"/>
              <a:t>4/28/2024</a:t>
            </a:fld>
            <a:endParaRPr lang="en-US"/>
          </a:p>
        </p:txBody>
      </p:sp>
      <p:sp>
        <p:nvSpPr>
          <p:cNvPr id="3" name="Footer Placeholder 2">
            <a:extLst>
              <a:ext uri="{FF2B5EF4-FFF2-40B4-BE49-F238E27FC236}">
                <a16:creationId xmlns:a16="http://schemas.microsoft.com/office/drawing/2014/main" id="{3CC0EEB8-E74C-3F2F-96CB-96AD61D444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67AAA6-D1B5-3FD0-135E-B7BE6A057747}"/>
              </a:ext>
            </a:extLst>
          </p:cNvPr>
          <p:cNvSpPr>
            <a:spLocks noGrp="1"/>
          </p:cNvSpPr>
          <p:nvPr>
            <p:ph type="sldNum" sz="quarter" idx="12"/>
          </p:nvPr>
        </p:nvSpPr>
        <p:spPr/>
        <p:txBody>
          <a:bodyPr/>
          <a:lstStyle/>
          <a:p>
            <a:fld id="{B20D816B-2061-44F4-B0E0-38CF255C379F}" type="slidenum">
              <a:rPr lang="en-US" smtClean="0"/>
              <a:t>‹#›</a:t>
            </a:fld>
            <a:endParaRPr lang="en-US"/>
          </a:p>
        </p:txBody>
      </p:sp>
    </p:spTree>
    <p:extLst>
      <p:ext uri="{BB962C8B-B14F-4D97-AF65-F5344CB8AC3E}">
        <p14:creationId xmlns:p14="http://schemas.microsoft.com/office/powerpoint/2010/main" val="2781558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64B36-4721-BD5D-D521-DAD01FFD1B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6B8CE-1AC3-FF4B-1A76-B4889240EF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DA4BF0-4D9D-7910-F2F9-04670003B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D08D96-17F0-D56A-1742-44E64B21F0A8}"/>
              </a:ext>
            </a:extLst>
          </p:cNvPr>
          <p:cNvSpPr>
            <a:spLocks noGrp="1"/>
          </p:cNvSpPr>
          <p:nvPr>
            <p:ph type="dt" sz="half" idx="10"/>
          </p:nvPr>
        </p:nvSpPr>
        <p:spPr/>
        <p:txBody>
          <a:bodyPr/>
          <a:lstStyle/>
          <a:p>
            <a:fld id="{A04A735A-74F7-463B-B0F5-9A22D2B51C27}" type="datetimeFigureOut">
              <a:rPr lang="en-US" smtClean="0"/>
              <a:t>4/28/2024</a:t>
            </a:fld>
            <a:endParaRPr lang="en-US"/>
          </a:p>
        </p:txBody>
      </p:sp>
      <p:sp>
        <p:nvSpPr>
          <p:cNvPr id="6" name="Footer Placeholder 5">
            <a:extLst>
              <a:ext uri="{FF2B5EF4-FFF2-40B4-BE49-F238E27FC236}">
                <a16:creationId xmlns:a16="http://schemas.microsoft.com/office/drawing/2014/main" id="{7033F740-F247-202F-83A0-DABF80A58B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64036D-2FDE-B270-E765-E596EBA3B501}"/>
              </a:ext>
            </a:extLst>
          </p:cNvPr>
          <p:cNvSpPr>
            <a:spLocks noGrp="1"/>
          </p:cNvSpPr>
          <p:nvPr>
            <p:ph type="sldNum" sz="quarter" idx="12"/>
          </p:nvPr>
        </p:nvSpPr>
        <p:spPr/>
        <p:txBody>
          <a:bodyPr/>
          <a:lstStyle/>
          <a:p>
            <a:fld id="{B20D816B-2061-44F4-B0E0-38CF255C379F}" type="slidenum">
              <a:rPr lang="en-US" smtClean="0"/>
              <a:t>‹#›</a:t>
            </a:fld>
            <a:endParaRPr lang="en-US"/>
          </a:p>
        </p:txBody>
      </p:sp>
    </p:spTree>
    <p:extLst>
      <p:ext uri="{BB962C8B-B14F-4D97-AF65-F5344CB8AC3E}">
        <p14:creationId xmlns:p14="http://schemas.microsoft.com/office/powerpoint/2010/main" val="2575265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D75EC-C79D-C07C-13C9-68DD0C6D08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9BBE0D-271E-525A-9F29-0DD45BA550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256097-0816-78A6-24AB-8EF53DDB9D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81E8DD-188B-D9FA-BB9D-F2ECBCBC66DC}"/>
              </a:ext>
            </a:extLst>
          </p:cNvPr>
          <p:cNvSpPr>
            <a:spLocks noGrp="1"/>
          </p:cNvSpPr>
          <p:nvPr>
            <p:ph type="dt" sz="half" idx="10"/>
          </p:nvPr>
        </p:nvSpPr>
        <p:spPr/>
        <p:txBody>
          <a:bodyPr/>
          <a:lstStyle/>
          <a:p>
            <a:fld id="{A04A735A-74F7-463B-B0F5-9A22D2B51C27}" type="datetimeFigureOut">
              <a:rPr lang="en-US" smtClean="0"/>
              <a:t>4/28/2024</a:t>
            </a:fld>
            <a:endParaRPr lang="en-US"/>
          </a:p>
        </p:txBody>
      </p:sp>
      <p:sp>
        <p:nvSpPr>
          <p:cNvPr id="6" name="Footer Placeholder 5">
            <a:extLst>
              <a:ext uri="{FF2B5EF4-FFF2-40B4-BE49-F238E27FC236}">
                <a16:creationId xmlns:a16="http://schemas.microsoft.com/office/drawing/2014/main" id="{60FCD165-0575-B0B7-6E23-5FF1F0BC0F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84EBC4-7A41-216E-3D1F-DBA638F271EB}"/>
              </a:ext>
            </a:extLst>
          </p:cNvPr>
          <p:cNvSpPr>
            <a:spLocks noGrp="1"/>
          </p:cNvSpPr>
          <p:nvPr>
            <p:ph type="sldNum" sz="quarter" idx="12"/>
          </p:nvPr>
        </p:nvSpPr>
        <p:spPr/>
        <p:txBody>
          <a:bodyPr/>
          <a:lstStyle/>
          <a:p>
            <a:fld id="{B20D816B-2061-44F4-B0E0-38CF255C379F}" type="slidenum">
              <a:rPr lang="en-US" smtClean="0"/>
              <a:t>‹#›</a:t>
            </a:fld>
            <a:endParaRPr lang="en-US"/>
          </a:p>
        </p:txBody>
      </p:sp>
    </p:spTree>
    <p:extLst>
      <p:ext uri="{BB962C8B-B14F-4D97-AF65-F5344CB8AC3E}">
        <p14:creationId xmlns:p14="http://schemas.microsoft.com/office/powerpoint/2010/main" val="1357760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ED9196-D0F4-B4D3-77B0-C0BAF9ADC6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AB12C9-3D78-3F9E-6630-34A5027880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2526A3-D331-92E7-B97F-F54385A791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4A735A-74F7-463B-B0F5-9A22D2B51C27}" type="datetimeFigureOut">
              <a:rPr lang="en-US" smtClean="0"/>
              <a:t>4/28/2024</a:t>
            </a:fld>
            <a:endParaRPr lang="en-US"/>
          </a:p>
        </p:txBody>
      </p:sp>
      <p:sp>
        <p:nvSpPr>
          <p:cNvPr id="5" name="Footer Placeholder 4">
            <a:extLst>
              <a:ext uri="{FF2B5EF4-FFF2-40B4-BE49-F238E27FC236}">
                <a16:creationId xmlns:a16="http://schemas.microsoft.com/office/drawing/2014/main" id="{6CABC03E-30DD-6C3C-E6F8-060E0A16B6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85B126-F77E-47A0-EFF8-DFDF9C39FC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D816B-2061-44F4-B0E0-38CF255C379F}" type="slidenum">
              <a:rPr lang="en-US" smtClean="0"/>
              <a:t>‹#›</a:t>
            </a:fld>
            <a:endParaRPr lang="en-US"/>
          </a:p>
        </p:txBody>
      </p:sp>
    </p:spTree>
    <p:extLst>
      <p:ext uri="{BB962C8B-B14F-4D97-AF65-F5344CB8AC3E}">
        <p14:creationId xmlns:p14="http://schemas.microsoft.com/office/powerpoint/2010/main" val="2062297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4000"/>
            <a:lum/>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41474-F627-FDF5-1687-2910DC6D4DA4}"/>
              </a:ext>
            </a:extLst>
          </p:cNvPr>
          <p:cNvSpPr>
            <a:spLocks noGrp="1"/>
          </p:cNvSpPr>
          <p:nvPr>
            <p:ph type="ctrTitle"/>
          </p:nvPr>
        </p:nvSpPr>
        <p:spPr/>
        <p:txBody>
          <a:bodyPr>
            <a:normAutofit fontScale="90000"/>
          </a:bodyPr>
          <a:lstStyle/>
          <a:p>
            <a:r>
              <a:rPr lang="en-US" dirty="0"/>
              <a:t>Distribution of </a:t>
            </a:r>
            <a:r>
              <a:rPr lang="en-US" i="1" dirty="0"/>
              <a:t>Xenopsylla </a:t>
            </a:r>
            <a:r>
              <a:rPr lang="en-US" i="1" dirty="0" err="1"/>
              <a:t>cheopis</a:t>
            </a:r>
            <a:r>
              <a:rPr lang="en-US" dirty="0"/>
              <a:t> and Monitoring of Insecticide Resistance </a:t>
            </a:r>
          </a:p>
        </p:txBody>
      </p:sp>
      <p:sp>
        <p:nvSpPr>
          <p:cNvPr id="3" name="Subtitle 2">
            <a:extLst>
              <a:ext uri="{FF2B5EF4-FFF2-40B4-BE49-F238E27FC236}">
                <a16:creationId xmlns:a16="http://schemas.microsoft.com/office/drawing/2014/main" id="{79016B41-99B0-9AA1-CF78-8C7964B544F7}"/>
              </a:ext>
            </a:extLst>
          </p:cNvPr>
          <p:cNvSpPr>
            <a:spLocks noGrp="1"/>
          </p:cNvSpPr>
          <p:nvPr>
            <p:ph type="subTitle" idx="1"/>
          </p:nvPr>
        </p:nvSpPr>
        <p:spPr/>
        <p:txBody>
          <a:bodyPr/>
          <a:lstStyle/>
          <a:p>
            <a:r>
              <a:rPr lang="en-US" dirty="0"/>
              <a:t>Chembars, MS</a:t>
            </a:r>
          </a:p>
          <a:p>
            <a:r>
              <a:rPr lang="en-US" dirty="0"/>
              <a:t>Research Methods II Seminar</a:t>
            </a:r>
          </a:p>
        </p:txBody>
      </p:sp>
    </p:spTree>
    <p:extLst>
      <p:ext uri="{BB962C8B-B14F-4D97-AF65-F5344CB8AC3E}">
        <p14:creationId xmlns:p14="http://schemas.microsoft.com/office/powerpoint/2010/main" val="3770861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E6B2-F817-0AAE-D0BC-9E56A55A176F}"/>
              </a:ext>
            </a:extLst>
          </p:cNvPr>
          <p:cNvSpPr>
            <a:spLocks noGrp="1"/>
          </p:cNvSpPr>
          <p:nvPr>
            <p:ph type="title"/>
          </p:nvPr>
        </p:nvSpPr>
        <p:spPr/>
        <p:txBody>
          <a:bodyPr/>
          <a:lstStyle/>
          <a:p>
            <a:r>
              <a:rPr lang="en-US" dirty="0"/>
              <a:t>Who cares?</a:t>
            </a:r>
          </a:p>
        </p:txBody>
      </p:sp>
      <p:sp>
        <p:nvSpPr>
          <p:cNvPr id="3" name="Content Placeholder 2">
            <a:extLst>
              <a:ext uri="{FF2B5EF4-FFF2-40B4-BE49-F238E27FC236}">
                <a16:creationId xmlns:a16="http://schemas.microsoft.com/office/drawing/2014/main" id="{3105405D-748C-7DBB-A522-F6AE10844C02}"/>
              </a:ext>
            </a:extLst>
          </p:cNvPr>
          <p:cNvSpPr>
            <a:spLocks noGrp="1"/>
          </p:cNvSpPr>
          <p:nvPr>
            <p:ph idx="1"/>
          </p:nvPr>
        </p:nvSpPr>
        <p:spPr>
          <a:xfrm>
            <a:off x="362954" y="1690688"/>
            <a:ext cx="5965656" cy="4351338"/>
          </a:xfrm>
        </p:spPr>
        <p:txBody>
          <a:bodyPr>
            <a:normAutofit/>
          </a:bodyPr>
          <a:lstStyle/>
          <a:p>
            <a:r>
              <a:rPr lang="en-US" dirty="0"/>
              <a:t>Plague is one of the deadliest diseases caused by </a:t>
            </a:r>
            <a:r>
              <a:rPr lang="en-US" i="1" dirty="0"/>
              <a:t>Yersinia pestis</a:t>
            </a:r>
            <a:endParaRPr lang="en-US" dirty="0"/>
          </a:p>
          <a:p>
            <a:pPr lvl="1"/>
            <a:r>
              <a:rPr lang="en-US" dirty="0"/>
              <a:t>Vectored by many flea species in North America</a:t>
            </a:r>
          </a:p>
          <a:p>
            <a:pPr lvl="1"/>
            <a:r>
              <a:rPr lang="en-US" dirty="0"/>
              <a:t>Most recent outbreak in Madagascar killed 200+ people (20% fatality)</a:t>
            </a:r>
          </a:p>
          <a:p>
            <a:pPr lvl="1"/>
            <a:r>
              <a:rPr lang="en-US" dirty="0"/>
              <a:t>Foci exist in many parts of the world</a:t>
            </a:r>
          </a:p>
          <a:p>
            <a:pPr lvl="1"/>
            <a:r>
              <a:rPr lang="en-US" dirty="0"/>
              <a:t>More surveillance needed</a:t>
            </a:r>
          </a:p>
        </p:txBody>
      </p:sp>
      <p:pic>
        <p:nvPicPr>
          <p:cNvPr id="5" name="Picture 4">
            <a:extLst>
              <a:ext uri="{FF2B5EF4-FFF2-40B4-BE49-F238E27FC236}">
                <a16:creationId xmlns:a16="http://schemas.microsoft.com/office/drawing/2014/main" id="{F6B366C7-412E-C243-038C-CFD2C4D3D5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8450" y="2039269"/>
            <a:ext cx="5633155" cy="2478588"/>
          </a:xfrm>
          <a:prstGeom prst="rect">
            <a:avLst/>
          </a:prstGeom>
        </p:spPr>
      </p:pic>
      <p:sp>
        <p:nvSpPr>
          <p:cNvPr id="6" name="TextBox 5">
            <a:extLst>
              <a:ext uri="{FF2B5EF4-FFF2-40B4-BE49-F238E27FC236}">
                <a16:creationId xmlns:a16="http://schemas.microsoft.com/office/drawing/2014/main" id="{BD698476-8501-3995-858B-A9598486EF34}"/>
              </a:ext>
            </a:extLst>
          </p:cNvPr>
          <p:cNvSpPr txBox="1"/>
          <p:nvPr/>
        </p:nvSpPr>
        <p:spPr>
          <a:xfrm>
            <a:off x="1384635" y="5526500"/>
            <a:ext cx="9422730" cy="1031051"/>
          </a:xfrm>
          <a:prstGeom prst="rect">
            <a:avLst/>
          </a:prstGeom>
          <a:noFill/>
        </p:spPr>
        <p:txBody>
          <a:bodyPr wrap="square" rtlCol="0">
            <a:spAutoFit/>
          </a:bodyPr>
          <a:lstStyle/>
          <a:p>
            <a:endParaRPr lang="en-US" dirty="0"/>
          </a:p>
          <a:p>
            <a:pPr marL="0" indent="0" algn="ctr">
              <a:buNone/>
            </a:pPr>
            <a:r>
              <a:rPr lang="en-US" sz="2500" b="1" u="sng" dirty="0"/>
              <a:t>Little known about distribution and insecticide resistance status in US</a:t>
            </a:r>
          </a:p>
          <a:p>
            <a:endParaRPr lang="en-US" dirty="0"/>
          </a:p>
        </p:txBody>
      </p:sp>
    </p:spTree>
    <p:extLst>
      <p:ext uri="{BB962C8B-B14F-4D97-AF65-F5344CB8AC3E}">
        <p14:creationId xmlns:p14="http://schemas.microsoft.com/office/powerpoint/2010/main" val="196216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3C618-5138-B873-F6AA-EA542D8858DB}"/>
              </a:ext>
            </a:extLst>
          </p:cNvPr>
          <p:cNvSpPr>
            <a:spLocks noGrp="1"/>
          </p:cNvSpPr>
          <p:nvPr>
            <p:ph type="title"/>
          </p:nvPr>
        </p:nvSpPr>
        <p:spPr/>
        <p:txBody>
          <a:bodyPr/>
          <a:lstStyle/>
          <a:p>
            <a:r>
              <a:rPr lang="en-US" dirty="0"/>
              <a:t>Packages</a:t>
            </a:r>
          </a:p>
        </p:txBody>
      </p:sp>
      <p:sp>
        <p:nvSpPr>
          <p:cNvPr id="3" name="Content Placeholder 2">
            <a:extLst>
              <a:ext uri="{FF2B5EF4-FFF2-40B4-BE49-F238E27FC236}">
                <a16:creationId xmlns:a16="http://schemas.microsoft.com/office/drawing/2014/main" id="{A247CE42-3175-0788-3C9B-4A9D03FD579B}"/>
              </a:ext>
            </a:extLst>
          </p:cNvPr>
          <p:cNvSpPr>
            <a:spLocks noGrp="1"/>
          </p:cNvSpPr>
          <p:nvPr>
            <p:ph idx="1"/>
          </p:nvPr>
        </p:nvSpPr>
        <p:spPr/>
        <p:txBody>
          <a:bodyPr/>
          <a:lstStyle/>
          <a:p>
            <a:pPr marL="0" indent="0">
              <a:buNone/>
            </a:pPr>
            <a:r>
              <a:rPr lang="en-US" dirty="0"/>
              <a:t>leaflet</a:t>
            </a:r>
          </a:p>
          <a:p>
            <a:pPr marL="0" indent="0">
              <a:buNone/>
            </a:pPr>
            <a:r>
              <a:rPr lang="en-US" dirty="0" err="1"/>
              <a:t>leaflet.extras</a:t>
            </a:r>
            <a:endParaRPr lang="en-US" dirty="0"/>
          </a:p>
          <a:p>
            <a:pPr marL="0" indent="0">
              <a:buNone/>
            </a:pPr>
            <a:r>
              <a:rPr lang="en-US" dirty="0" err="1"/>
              <a:t>htmlwidgets</a:t>
            </a:r>
            <a:endParaRPr lang="en-US" dirty="0"/>
          </a:p>
          <a:p>
            <a:pPr marL="0" indent="0">
              <a:buNone/>
            </a:pPr>
            <a:r>
              <a:rPr lang="en-US" dirty="0"/>
              <a:t>ggplot2</a:t>
            </a:r>
          </a:p>
          <a:p>
            <a:pPr marL="0" indent="0">
              <a:buNone/>
            </a:pPr>
            <a:r>
              <a:rPr lang="en-US" dirty="0" err="1"/>
              <a:t>dplyr</a:t>
            </a:r>
            <a:endParaRPr lang="en-US" dirty="0"/>
          </a:p>
          <a:p>
            <a:endParaRPr lang="en-US" dirty="0"/>
          </a:p>
        </p:txBody>
      </p:sp>
      <p:pic>
        <p:nvPicPr>
          <p:cNvPr id="5" name="Picture 4">
            <a:extLst>
              <a:ext uri="{FF2B5EF4-FFF2-40B4-BE49-F238E27FC236}">
                <a16:creationId xmlns:a16="http://schemas.microsoft.com/office/drawing/2014/main" id="{8ABBFE07-F824-E608-DA53-3C3CA547EE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2587" y="2086234"/>
            <a:ext cx="4851213" cy="3237739"/>
          </a:xfrm>
          <a:prstGeom prst="rect">
            <a:avLst/>
          </a:prstGeom>
        </p:spPr>
      </p:pic>
    </p:spTree>
    <p:extLst>
      <p:ext uri="{BB962C8B-B14F-4D97-AF65-F5344CB8AC3E}">
        <p14:creationId xmlns:p14="http://schemas.microsoft.com/office/powerpoint/2010/main" val="3074585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D6C06-6BB9-F1E6-DF79-AC79607CD787}"/>
              </a:ext>
            </a:extLst>
          </p:cNvPr>
          <p:cNvSpPr>
            <a:spLocks noGrp="1"/>
          </p:cNvSpPr>
          <p:nvPr>
            <p:ph type="title"/>
          </p:nvPr>
        </p:nvSpPr>
        <p:spPr/>
        <p:txBody>
          <a:bodyPr/>
          <a:lstStyle/>
          <a:p>
            <a:r>
              <a:rPr lang="en-US" dirty="0"/>
              <a:t>Data Set</a:t>
            </a:r>
          </a:p>
        </p:txBody>
      </p:sp>
      <p:pic>
        <p:nvPicPr>
          <p:cNvPr id="5" name="Content Placeholder 4">
            <a:extLst>
              <a:ext uri="{FF2B5EF4-FFF2-40B4-BE49-F238E27FC236}">
                <a16:creationId xmlns:a16="http://schemas.microsoft.com/office/drawing/2014/main" id="{444CA50A-D800-730C-731D-831D40DAD60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47327" y="3157742"/>
            <a:ext cx="6401693" cy="1543265"/>
          </a:xfrm>
        </p:spPr>
      </p:pic>
      <p:pic>
        <p:nvPicPr>
          <p:cNvPr id="7" name="Picture 6">
            <a:extLst>
              <a:ext uri="{FF2B5EF4-FFF2-40B4-BE49-F238E27FC236}">
                <a16:creationId xmlns:a16="http://schemas.microsoft.com/office/drawing/2014/main" id="{F14EAF25-DA6D-85DE-0351-A8A6E55EC1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599" y="1690688"/>
            <a:ext cx="4229690" cy="4477375"/>
          </a:xfrm>
          <a:prstGeom prst="rect">
            <a:avLst/>
          </a:prstGeom>
        </p:spPr>
      </p:pic>
    </p:spTree>
    <p:extLst>
      <p:ext uri="{BB962C8B-B14F-4D97-AF65-F5344CB8AC3E}">
        <p14:creationId xmlns:p14="http://schemas.microsoft.com/office/powerpoint/2010/main" val="2923808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D91CD-4ED2-A30A-A8C0-AAE7FB764B9A}"/>
              </a:ext>
            </a:extLst>
          </p:cNvPr>
          <p:cNvSpPr>
            <a:spLocks noGrp="1"/>
          </p:cNvSpPr>
          <p:nvPr>
            <p:ph type="title"/>
          </p:nvPr>
        </p:nvSpPr>
        <p:spPr/>
        <p:txBody>
          <a:bodyPr/>
          <a:lstStyle/>
          <a:p>
            <a:r>
              <a:rPr lang="en-US" dirty="0"/>
              <a:t>Generate the map</a:t>
            </a:r>
          </a:p>
        </p:txBody>
      </p:sp>
      <p:pic>
        <p:nvPicPr>
          <p:cNvPr id="5" name="Content Placeholder 4">
            <a:extLst>
              <a:ext uri="{FF2B5EF4-FFF2-40B4-BE49-F238E27FC236}">
                <a16:creationId xmlns:a16="http://schemas.microsoft.com/office/drawing/2014/main" id="{AD800EF2-4202-9644-B2B9-6225BDFFEC3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4108" y="2105028"/>
            <a:ext cx="4810796" cy="4153480"/>
          </a:xfrm>
        </p:spPr>
      </p:pic>
    </p:spTree>
    <p:extLst>
      <p:ext uri="{BB962C8B-B14F-4D97-AF65-F5344CB8AC3E}">
        <p14:creationId xmlns:p14="http://schemas.microsoft.com/office/powerpoint/2010/main" val="2796040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5A6EC-454D-26D7-185E-EA1371A33088}"/>
              </a:ext>
            </a:extLst>
          </p:cNvPr>
          <p:cNvSpPr>
            <a:spLocks noGrp="1"/>
          </p:cNvSpPr>
          <p:nvPr>
            <p:ph type="title"/>
          </p:nvPr>
        </p:nvSpPr>
        <p:spPr/>
        <p:txBody>
          <a:bodyPr/>
          <a:lstStyle/>
          <a:p>
            <a:r>
              <a:rPr lang="en-US" dirty="0"/>
              <a:t>Save Map as .html</a:t>
            </a:r>
          </a:p>
        </p:txBody>
      </p:sp>
      <p:pic>
        <p:nvPicPr>
          <p:cNvPr id="7" name="Content Placeholder 6">
            <a:extLst>
              <a:ext uri="{FF2B5EF4-FFF2-40B4-BE49-F238E27FC236}">
                <a16:creationId xmlns:a16="http://schemas.microsoft.com/office/drawing/2014/main" id="{C21A1F00-6D35-68B4-6442-E15C4EE616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73775" y="1690688"/>
            <a:ext cx="6815806" cy="4661413"/>
          </a:xfrm>
        </p:spPr>
      </p:pic>
      <p:graphicFrame>
        <p:nvGraphicFramePr>
          <p:cNvPr id="5" name="Object 4">
            <a:extLst>
              <a:ext uri="{FF2B5EF4-FFF2-40B4-BE49-F238E27FC236}">
                <a16:creationId xmlns:a16="http://schemas.microsoft.com/office/drawing/2014/main" id="{43967C46-142D-51B9-8F47-F5BFAE28C041}"/>
              </a:ext>
            </a:extLst>
          </p:cNvPr>
          <p:cNvGraphicFramePr>
            <a:graphicFrameLocks noChangeAspect="1"/>
          </p:cNvGraphicFramePr>
          <p:nvPr>
            <p:extLst>
              <p:ext uri="{D42A27DB-BD31-4B8C-83A1-F6EECF244321}">
                <p14:modId xmlns:p14="http://schemas.microsoft.com/office/powerpoint/2010/main" val="2819134827"/>
              </p:ext>
            </p:extLst>
          </p:nvPr>
        </p:nvGraphicFramePr>
        <p:xfrm>
          <a:off x="778895" y="5608483"/>
          <a:ext cx="908866" cy="743618"/>
        </p:xfrm>
        <a:graphic>
          <a:graphicData uri="http://schemas.openxmlformats.org/presentationml/2006/ole">
            <mc:AlternateContent xmlns:mc="http://schemas.openxmlformats.org/markup-compatibility/2006">
              <mc:Choice xmlns:v="urn:schemas-microsoft-com:vml" Requires="v">
                <p:oleObj name="Packager Shell Object" showAsIcon="1" r:id="rId4" imgW="628666" imgH="514350" progId="Package">
                  <p:embed/>
                </p:oleObj>
              </mc:Choice>
              <mc:Fallback>
                <p:oleObj name="Packager Shell Object" showAsIcon="1" r:id="rId4" imgW="628666" imgH="514350" progId="Package">
                  <p:embed/>
                  <p:pic>
                    <p:nvPicPr>
                      <p:cNvPr id="0" name=""/>
                      <p:cNvPicPr/>
                      <p:nvPr/>
                    </p:nvPicPr>
                    <p:blipFill>
                      <a:blip r:embed="rId5"/>
                      <a:stretch>
                        <a:fillRect/>
                      </a:stretch>
                    </p:blipFill>
                    <p:spPr>
                      <a:xfrm>
                        <a:off x="778895" y="5608483"/>
                        <a:ext cx="908866" cy="743618"/>
                      </a:xfrm>
                      <a:prstGeom prst="rect">
                        <a:avLst/>
                      </a:prstGeom>
                    </p:spPr>
                  </p:pic>
                </p:oleObj>
              </mc:Fallback>
            </mc:AlternateContent>
          </a:graphicData>
        </a:graphic>
      </p:graphicFrame>
      <p:pic>
        <p:nvPicPr>
          <p:cNvPr id="11" name="Picture 10">
            <a:extLst>
              <a:ext uri="{FF2B5EF4-FFF2-40B4-BE49-F238E27FC236}">
                <a16:creationId xmlns:a16="http://schemas.microsoft.com/office/drawing/2014/main" id="{DC0C1BD9-3A80-D22A-B498-8D50B13F1F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3872" y="2429158"/>
            <a:ext cx="4611964" cy="323981"/>
          </a:xfrm>
          <a:prstGeom prst="rect">
            <a:avLst/>
          </a:prstGeom>
        </p:spPr>
      </p:pic>
    </p:spTree>
    <p:extLst>
      <p:ext uri="{BB962C8B-B14F-4D97-AF65-F5344CB8AC3E}">
        <p14:creationId xmlns:p14="http://schemas.microsoft.com/office/powerpoint/2010/main" val="366230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A47E0-CF67-6EB4-ADCB-C680C5AD7D68}"/>
              </a:ext>
            </a:extLst>
          </p:cNvPr>
          <p:cNvSpPr>
            <a:spLocks noGrp="1"/>
          </p:cNvSpPr>
          <p:nvPr>
            <p:ph type="title"/>
          </p:nvPr>
        </p:nvSpPr>
        <p:spPr/>
        <p:txBody>
          <a:bodyPr/>
          <a:lstStyle/>
          <a:p>
            <a:r>
              <a:rPr lang="en-US" dirty="0"/>
              <a:t>Visualization </a:t>
            </a:r>
          </a:p>
        </p:txBody>
      </p:sp>
      <p:pic>
        <p:nvPicPr>
          <p:cNvPr id="9" name="Content Placeholder 8">
            <a:extLst>
              <a:ext uri="{FF2B5EF4-FFF2-40B4-BE49-F238E27FC236}">
                <a16:creationId xmlns:a16="http://schemas.microsoft.com/office/drawing/2014/main" id="{8FC48328-C2CF-E7D0-3499-85BEA57E2AF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3353" y="1690688"/>
            <a:ext cx="6214668" cy="2191339"/>
          </a:xfrm>
        </p:spPr>
      </p:pic>
      <p:pic>
        <p:nvPicPr>
          <p:cNvPr id="11" name="Picture 10">
            <a:extLst>
              <a:ext uri="{FF2B5EF4-FFF2-40B4-BE49-F238E27FC236}">
                <a16:creationId xmlns:a16="http://schemas.microsoft.com/office/drawing/2014/main" id="{631BA3A3-C7C0-8C0F-E217-86D9218FAD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8020" y="2093494"/>
            <a:ext cx="5599071" cy="4268083"/>
          </a:xfrm>
          <a:prstGeom prst="rect">
            <a:avLst/>
          </a:prstGeom>
        </p:spPr>
      </p:pic>
    </p:spTree>
    <p:extLst>
      <p:ext uri="{BB962C8B-B14F-4D97-AF65-F5344CB8AC3E}">
        <p14:creationId xmlns:p14="http://schemas.microsoft.com/office/powerpoint/2010/main" val="1084876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A5CBC-ACE7-584C-C552-59EC136193CE}"/>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DBE7AA7B-4D0B-0CC0-0450-96E9CDB9FF4C}"/>
              </a:ext>
            </a:extLst>
          </p:cNvPr>
          <p:cNvSpPr>
            <a:spLocks noGrp="1"/>
          </p:cNvSpPr>
          <p:nvPr>
            <p:ph idx="1"/>
          </p:nvPr>
        </p:nvSpPr>
        <p:spPr/>
        <p:txBody>
          <a:bodyPr/>
          <a:lstStyle/>
          <a:p>
            <a:r>
              <a:rPr lang="en-US" dirty="0"/>
              <a:t>Be nice :P</a:t>
            </a:r>
          </a:p>
        </p:txBody>
      </p:sp>
    </p:spTree>
    <p:extLst>
      <p:ext uri="{BB962C8B-B14F-4D97-AF65-F5344CB8AC3E}">
        <p14:creationId xmlns:p14="http://schemas.microsoft.com/office/powerpoint/2010/main" val="4188801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704</Words>
  <Application>Microsoft Office PowerPoint</Application>
  <PresentationFormat>Widescreen</PresentationFormat>
  <Paragraphs>52</Paragraphs>
  <Slides>8</Slides>
  <Notes>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3" baseType="lpstr">
      <vt:lpstr>Arial</vt:lpstr>
      <vt:lpstr>Calibri</vt:lpstr>
      <vt:lpstr>Calibri Light</vt:lpstr>
      <vt:lpstr>Office Theme</vt:lpstr>
      <vt:lpstr>Package</vt:lpstr>
      <vt:lpstr>Distribution of Xenopsylla cheopis and Monitoring of Insecticide Resistance </vt:lpstr>
      <vt:lpstr>Who cares?</vt:lpstr>
      <vt:lpstr>Packages</vt:lpstr>
      <vt:lpstr>Data Set</vt:lpstr>
      <vt:lpstr>Generate the map</vt:lpstr>
      <vt:lpstr>Save Map as .html</vt:lpstr>
      <vt:lpstr>Visualization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Distribution of Xenopsylla cheopis and Monitoring of Insecticide Resistance </dc:title>
  <dc:creator>Michael Chembars</dc:creator>
  <cp:lastModifiedBy>Michael Chembars</cp:lastModifiedBy>
  <cp:revision>10</cp:revision>
  <dcterms:created xsi:type="dcterms:W3CDTF">2024-04-28T16:06:52Z</dcterms:created>
  <dcterms:modified xsi:type="dcterms:W3CDTF">2024-04-28T23:18:46Z</dcterms:modified>
</cp:coreProperties>
</file>