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367" r:id="rId3"/>
    <p:sldId id="368" r:id="rId4"/>
    <p:sldId id="370" r:id="rId5"/>
    <p:sldId id="371" r:id="rId6"/>
    <p:sldId id="3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2108" autoAdjust="0"/>
  </p:normalViewPr>
  <p:slideViewPr>
    <p:cSldViewPr>
      <p:cViewPr varScale="1">
        <p:scale>
          <a:sx n="79" d="100"/>
          <a:sy n="79" d="100"/>
        </p:scale>
        <p:origin x="50" y="259"/>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winter break, I rediscovered a game with my friends that my family and I would play on Friday nights for a little while when we were little. The game is called Keep Talking and Nobody Explodes and the object of the game is to defuse a bomb. The catch is that only one person can see the bomb, while everyone else is looking at the bomb defusal manual. The person who can see the bomb cannot see the bomb defusal manual. The game is timed, the bombs get harder, and there are different modules that all have different ways to defuse them. One of them is a game where you have to watch a blinking light and decipher what it is in morse code and then enter a corresponding frequency to defuse that module. I love this game and thought it would be cool to bring it to life, while also having an educational aspect to it of learning morse code.</a:t>
            </a:r>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17053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3/10/2024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3/10/2024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3/10/2024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3/10/2024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3/10/2024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3/10/2024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3/10/2024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3/10/2024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3/10/2024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909346"/>
            <a:ext cx="11849100" cy="3383280"/>
          </a:xfrm>
        </p:spPr>
        <p:txBody>
          <a:bodyPr>
            <a:normAutofit/>
          </a:bodyPr>
          <a:lstStyle/>
          <a:p>
            <a:pPr algn="ctr"/>
            <a:r>
              <a:rPr lang="en-US" sz="6000" dirty="0"/>
              <a:t>ENGI 301</a:t>
            </a:r>
            <a:br>
              <a:rPr lang="en-US" sz="6000" dirty="0"/>
            </a:br>
            <a:br>
              <a:rPr lang="en-US" dirty="0"/>
            </a:br>
            <a:r>
              <a:rPr lang="en-US" sz="6000" dirty="0"/>
              <a:t>Morse Code Decode </a:t>
            </a:r>
            <a:br>
              <a:rPr lang="en-US" sz="6000" dirty="0"/>
            </a:br>
            <a:r>
              <a:rPr lang="en-US" sz="6000" dirty="0"/>
              <a:t>Project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02/16/2024</a:t>
            </a:r>
          </a:p>
          <a:p>
            <a:r>
              <a:rPr lang="en-US" dirty="0"/>
              <a:t>Mina Schepmann</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5" name="TextBox 4">
            <a:extLst>
              <a:ext uri="{FF2B5EF4-FFF2-40B4-BE49-F238E27FC236}">
                <a16:creationId xmlns:a16="http://schemas.microsoft.com/office/drawing/2014/main" id="{9394CEC4-4378-EC8A-DBC9-3DB31F2013ED}"/>
              </a:ext>
            </a:extLst>
          </p:cNvPr>
          <p:cNvSpPr txBox="1"/>
          <p:nvPr/>
        </p:nvSpPr>
        <p:spPr>
          <a:xfrm>
            <a:off x="723900" y="1333500"/>
            <a:ext cx="107823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Schepmann Family Game Night</a:t>
            </a:r>
          </a:p>
          <a:p>
            <a:pPr marL="285750" indent="-285750">
              <a:buFont typeface="Arial" panose="020B0604020202020204" pitchFamily="34" charset="0"/>
              <a:buChar char="•"/>
            </a:pPr>
            <a:r>
              <a:rPr lang="en-US" dirty="0"/>
              <a:t>Fun, Interactive Game</a:t>
            </a:r>
          </a:p>
          <a:p>
            <a:pPr marL="285750" indent="-285750">
              <a:buFont typeface="Arial" panose="020B0604020202020204" pitchFamily="34" charset="0"/>
              <a:buChar char="•"/>
            </a:pPr>
            <a:r>
              <a:rPr lang="en-US" dirty="0"/>
              <a:t>Teaches Morse Code</a:t>
            </a:r>
          </a:p>
        </p:txBody>
      </p:sp>
      <p:pic>
        <p:nvPicPr>
          <p:cNvPr id="15" name="Picture 14" descr="A black and white diagram of a device&#10;&#10;Description automatically generated">
            <a:extLst>
              <a:ext uri="{FF2B5EF4-FFF2-40B4-BE49-F238E27FC236}">
                <a16:creationId xmlns:a16="http://schemas.microsoft.com/office/drawing/2014/main" id="{34C750DD-5BDA-4435-8890-D515E5B6A435}"/>
              </a:ext>
            </a:extLst>
          </p:cNvPr>
          <p:cNvPicPr>
            <a:picLocks noChangeAspect="1"/>
          </p:cNvPicPr>
          <p:nvPr/>
        </p:nvPicPr>
        <p:blipFill>
          <a:blip r:embed="rId3"/>
          <a:stretch>
            <a:fillRect/>
          </a:stretch>
        </p:blipFill>
        <p:spPr>
          <a:xfrm>
            <a:off x="8229600" y="3848100"/>
            <a:ext cx="2171888" cy="2181414"/>
          </a:xfrm>
          <a:prstGeom prst="rect">
            <a:avLst/>
          </a:prstGeom>
        </p:spPr>
      </p:pic>
      <p:pic>
        <p:nvPicPr>
          <p:cNvPr id="17" name="Picture 16" descr="A diagram of a diagram&#10;&#10;Description automatically generated">
            <a:extLst>
              <a:ext uri="{FF2B5EF4-FFF2-40B4-BE49-F238E27FC236}">
                <a16:creationId xmlns:a16="http://schemas.microsoft.com/office/drawing/2014/main" id="{8E5A676C-514F-A8CE-270E-01D764147A12}"/>
              </a:ext>
            </a:extLst>
          </p:cNvPr>
          <p:cNvPicPr>
            <a:picLocks noChangeAspect="1"/>
          </p:cNvPicPr>
          <p:nvPr/>
        </p:nvPicPr>
        <p:blipFill>
          <a:blip r:embed="rId4"/>
          <a:stretch>
            <a:fillRect/>
          </a:stretch>
        </p:blipFill>
        <p:spPr>
          <a:xfrm>
            <a:off x="2971800" y="2971800"/>
            <a:ext cx="4855596" cy="2133600"/>
          </a:xfrm>
          <a:prstGeom prst="rect">
            <a:avLst/>
          </a:prstGeom>
          <a:ln>
            <a:solidFill>
              <a:schemeClr val="tx1"/>
            </a:solidFill>
          </a:ln>
        </p:spPr>
      </p:pic>
      <p:pic>
        <p:nvPicPr>
          <p:cNvPr id="19" name="Picture 18" descr="A table of text with black text&#10;&#10;Description automatically generated with medium confidence">
            <a:extLst>
              <a:ext uri="{FF2B5EF4-FFF2-40B4-BE49-F238E27FC236}">
                <a16:creationId xmlns:a16="http://schemas.microsoft.com/office/drawing/2014/main" id="{3C1D2A90-186E-4E5E-028B-1504ADA0764B}"/>
              </a:ext>
            </a:extLst>
          </p:cNvPr>
          <p:cNvPicPr>
            <a:picLocks noChangeAspect="1"/>
          </p:cNvPicPr>
          <p:nvPr/>
        </p:nvPicPr>
        <p:blipFill>
          <a:blip r:embed="rId5"/>
          <a:stretch>
            <a:fillRect/>
          </a:stretch>
        </p:blipFill>
        <p:spPr>
          <a:xfrm>
            <a:off x="823846" y="2256830"/>
            <a:ext cx="1764454" cy="3864345"/>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wiring diagram&#10;&#10;Description automatically generated">
            <a:extLst>
              <a:ext uri="{FF2B5EF4-FFF2-40B4-BE49-F238E27FC236}">
                <a16:creationId xmlns:a16="http://schemas.microsoft.com/office/drawing/2014/main" id="{09167190-FEF4-4E15-0E66-D48D64D0B479}"/>
              </a:ext>
            </a:extLst>
          </p:cNvPr>
          <p:cNvPicPr>
            <a:picLocks noChangeAspect="1"/>
          </p:cNvPicPr>
          <p:nvPr/>
        </p:nvPicPr>
        <p:blipFill>
          <a:blip r:embed="rId2"/>
          <a:stretch>
            <a:fillRect/>
          </a:stretch>
        </p:blipFill>
        <p:spPr>
          <a:xfrm>
            <a:off x="1046691" y="574708"/>
            <a:ext cx="9468909" cy="5287188"/>
          </a:xfrm>
          <a:prstGeom prst="rect">
            <a:avLst/>
          </a:prstGeom>
        </p:spPr>
      </p:pic>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190500" y="-4514"/>
            <a:ext cx="10972800" cy="914401"/>
          </a:xfrm>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a:xfrm>
            <a:off x="609600" y="6362700"/>
            <a:ext cx="6362700" cy="381000"/>
          </a:xfrm>
        </p:spPr>
        <p:txBody>
          <a:bodyPr/>
          <a:lstStyle/>
          <a:p>
            <a:pPr marL="274320" lvl="1" indent="0">
              <a:buNone/>
            </a:pPr>
            <a:r>
              <a:rPr lang="en-US" dirty="0"/>
              <a:t>https://lucid.app/documents#/documents?folder_id=home</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computer&#10;&#10;Description automatically generated">
            <a:extLst>
              <a:ext uri="{FF2B5EF4-FFF2-40B4-BE49-F238E27FC236}">
                <a16:creationId xmlns:a16="http://schemas.microsoft.com/office/drawing/2014/main" id="{8E013307-C7DA-C824-00E3-F48A01CAF30F}"/>
              </a:ext>
            </a:extLst>
          </p:cNvPr>
          <p:cNvPicPr>
            <a:picLocks noChangeAspect="1"/>
          </p:cNvPicPr>
          <p:nvPr/>
        </p:nvPicPr>
        <p:blipFill>
          <a:blip r:embed="rId2"/>
          <a:stretch>
            <a:fillRect/>
          </a:stretch>
        </p:blipFill>
        <p:spPr>
          <a:xfrm>
            <a:off x="1905000" y="495300"/>
            <a:ext cx="8090867" cy="5603540"/>
          </a:xfrm>
          <a:prstGeom prst="rect">
            <a:avLst/>
          </a:prstGeom>
        </p:spPr>
      </p:pic>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10" name="TextBox 9">
            <a:extLst>
              <a:ext uri="{FF2B5EF4-FFF2-40B4-BE49-F238E27FC236}">
                <a16:creationId xmlns:a16="http://schemas.microsoft.com/office/drawing/2014/main" id="{97356A49-3FC4-6DE6-29D5-F617BA315DA4}"/>
              </a:ext>
            </a:extLst>
          </p:cNvPr>
          <p:cNvSpPr txBox="1"/>
          <p:nvPr/>
        </p:nvSpPr>
        <p:spPr>
          <a:xfrm>
            <a:off x="876300" y="6324600"/>
            <a:ext cx="6398653" cy="369332"/>
          </a:xfrm>
          <a:prstGeom prst="rect">
            <a:avLst/>
          </a:prstGeom>
          <a:noFill/>
        </p:spPr>
        <p:txBody>
          <a:bodyPr wrap="square">
            <a:spAutoFit/>
          </a:bodyPr>
          <a:lstStyle/>
          <a:p>
            <a:pPr marL="274320" lvl="1" indent="0">
              <a:buNone/>
            </a:pPr>
            <a:r>
              <a:rPr lang="en-US" dirty="0"/>
              <a:t>https://lucid.app/documents#/documents?folder_id=home</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8149-3784-9320-CB0C-F317837C4B39}"/>
              </a:ext>
            </a:extLst>
          </p:cNvPr>
          <p:cNvSpPr>
            <a:spLocks noGrp="1"/>
          </p:cNvSpPr>
          <p:nvPr>
            <p:ph type="title"/>
          </p:nvPr>
        </p:nvSpPr>
        <p:spPr/>
        <p:txBody>
          <a:bodyPr/>
          <a:lstStyle/>
          <a:p>
            <a:r>
              <a:rPr lang="en-US" dirty="0"/>
              <a:t>Software Block Diagram</a:t>
            </a:r>
          </a:p>
        </p:txBody>
      </p:sp>
      <p:pic>
        <p:nvPicPr>
          <p:cNvPr id="4" name="Picture 3" descr="A diagram of a company&#10;&#10;Description automatically generated">
            <a:extLst>
              <a:ext uri="{FF2B5EF4-FFF2-40B4-BE49-F238E27FC236}">
                <a16:creationId xmlns:a16="http://schemas.microsoft.com/office/drawing/2014/main" id="{E1DA278A-0210-53CE-9348-F10D66C133B8}"/>
              </a:ext>
            </a:extLst>
          </p:cNvPr>
          <p:cNvPicPr>
            <a:picLocks noChangeAspect="1"/>
          </p:cNvPicPr>
          <p:nvPr/>
        </p:nvPicPr>
        <p:blipFill>
          <a:blip r:embed="rId2"/>
          <a:stretch>
            <a:fillRect/>
          </a:stretch>
        </p:blipFill>
        <p:spPr>
          <a:xfrm>
            <a:off x="214415" y="1564124"/>
            <a:ext cx="11863285" cy="4274873"/>
          </a:xfrm>
          <a:prstGeom prst="rect">
            <a:avLst/>
          </a:prstGeom>
        </p:spPr>
      </p:pic>
    </p:spTree>
    <p:extLst>
      <p:ext uri="{BB962C8B-B14F-4D97-AF65-F5344CB8AC3E}">
        <p14:creationId xmlns:p14="http://schemas.microsoft.com/office/powerpoint/2010/main" val="364443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781607015"/>
              </p:ext>
            </p:extLst>
          </p:nvPr>
        </p:nvGraphicFramePr>
        <p:xfrm>
          <a:off x="609600" y="1295401"/>
          <a:ext cx="10972800" cy="4454294"/>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655654">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9864">
                <a:tc>
                  <a:txBody>
                    <a:bodyPr/>
                    <a:lstStyle/>
                    <a:p>
                      <a:r>
                        <a:rPr lang="en-US" dirty="0"/>
                        <a:t>SPI Screen (https://www.adafruit.com/product/1770)</a:t>
                      </a:r>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9864">
                <a:tc>
                  <a:txBody>
                    <a:bodyPr/>
                    <a:lstStyle/>
                    <a:p>
                      <a:r>
                        <a:rPr lang="en-US" dirty="0"/>
                        <a:t>5V Passive Buzzer (https://www.adafruit.com/product/1536)</a:t>
                      </a:r>
                    </a:p>
                  </a:txBody>
                  <a:tcPr/>
                </a:tc>
                <a:tc>
                  <a:txBody>
                    <a:bodyPr/>
                    <a:lstStyle/>
                    <a:p>
                      <a:r>
                        <a:rPr lang="en-US" dirty="0"/>
                        <a:t>Yes</a:t>
                      </a:r>
                    </a:p>
                  </a:txBody>
                  <a:tcPr/>
                </a:tc>
                <a:tc>
                  <a:txBody>
                    <a:bodyPr/>
                    <a:lstStyle/>
                    <a:p>
                      <a:r>
                        <a:rPr lang="en-US" dirty="0"/>
                        <a:t>$0.95</a:t>
                      </a:r>
                    </a:p>
                  </a:txBody>
                  <a:tcPr/>
                </a:tc>
                <a:extLst>
                  <a:ext uri="{0D108BD9-81ED-4DB2-BD59-A6C34878D82A}">
                    <a16:rowId xmlns:a16="http://schemas.microsoft.com/office/drawing/2014/main" val="2595126612"/>
                  </a:ext>
                </a:extLst>
              </a:tr>
              <a:tr h="379864">
                <a:tc>
                  <a:txBody>
                    <a:bodyPr/>
                    <a:lstStyle/>
                    <a:p>
                      <a:r>
                        <a:rPr lang="en-US" dirty="0"/>
                        <a:t>1 Joystick (https://www.amazon.com)</a:t>
                      </a:r>
                    </a:p>
                  </a:txBody>
                  <a:tcPr/>
                </a:tc>
                <a:tc>
                  <a:txBody>
                    <a:bodyPr/>
                    <a:lstStyle/>
                    <a:p>
                      <a:r>
                        <a:rPr lang="en-US" dirty="0"/>
                        <a:t>Yes</a:t>
                      </a:r>
                    </a:p>
                  </a:txBody>
                  <a:tcPr/>
                </a:tc>
                <a:tc>
                  <a:txBody>
                    <a:bodyPr/>
                    <a:lstStyle/>
                    <a:p>
                      <a:r>
                        <a:rPr lang="en-US" dirty="0"/>
                        <a:t>$1.33</a:t>
                      </a:r>
                    </a:p>
                  </a:txBody>
                  <a:tcPr/>
                </a:tc>
                <a:extLst>
                  <a:ext uri="{0D108BD9-81ED-4DB2-BD59-A6C34878D82A}">
                    <a16:rowId xmlns:a16="http://schemas.microsoft.com/office/drawing/2014/main" val="2012805754"/>
                  </a:ext>
                </a:extLst>
              </a:tr>
              <a:tr h="379864">
                <a:tc>
                  <a:txBody>
                    <a:bodyPr/>
                    <a:lstStyle/>
                    <a:p>
                      <a:r>
                        <a:rPr lang="en-US" dirty="0"/>
                        <a:t>1 7 Segment Display (https://www.adafruit.com/product/1002)</a:t>
                      </a:r>
                    </a:p>
                  </a:txBody>
                  <a:tcPr/>
                </a:tc>
                <a:tc>
                  <a:txBody>
                    <a:bodyPr/>
                    <a:lstStyle/>
                    <a:p>
                      <a:r>
                        <a:rPr lang="en-US" dirty="0"/>
                        <a:t>Yes</a:t>
                      </a:r>
                    </a:p>
                  </a:txBody>
                  <a:tcPr/>
                </a:tc>
                <a:tc>
                  <a:txBody>
                    <a:bodyPr/>
                    <a:lstStyle/>
                    <a:p>
                      <a:r>
                        <a:rPr lang="en-US" dirty="0"/>
                        <a:t>$9.95</a:t>
                      </a:r>
                    </a:p>
                  </a:txBody>
                  <a:tcPr/>
                </a:tc>
                <a:extLst>
                  <a:ext uri="{0D108BD9-81ED-4DB2-BD59-A6C34878D82A}">
                    <a16:rowId xmlns:a16="http://schemas.microsoft.com/office/drawing/2014/main" val="2336514404"/>
                  </a:ext>
                </a:extLst>
              </a:tr>
              <a:tr h="379864">
                <a:tc>
                  <a:txBody>
                    <a:bodyPr/>
                    <a:lstStyle/>
                    <a:p>
                      <a:r>
                        <a:rPr lang="en-US" dirty="0"/>
                        <a:t>1 Button</a:t>
                      </a:r>
                    </a:p>
                  </a:txBody>
                  <a:tcPr/>
                </a:tc>
                <a:tc>
                  <a:txBody>
                    <a:bodyPr/>
                    <a:lstStyle/>
                    <a:p>
                      <a:r>
                        <a:rPr lang="en-US" dirty="0"/>
                        <a:t>No</a:t>
                      </a:r>
                    </a:p>
                  </a:txBody>
                  <a:tcPr/>
                </a:tc>
                <a:tc>
                  <a:txBody>
                    <a:bodyPr/>
                    <a:lstStyle/>
                    <a:p>
                      <a:r>
                        <a:rPr lang="en-US" dirty="0"/>
                        <a:t>N/A</a:t>
                      </a:r>
                    </a:p>
                  </a:txBody>
                  <a:tcPr/>
                </a:tc>
                <a:extLst>
                  <a:ext uri="{0D108BD9-81ED-4DB2-BD59-A6C34878D82A}">
                    <a16:rowId xmlns:a16="http://schemas.microsoft.com/office/drawing/2014/main" val="1757493575"/>
                  </a:ext>
                </a:extLst>
              </a:tr>
              <a:tr h="379864">
                <a:tc>
                  <a:txBody>
                    <a:bodyPr/>
                    <a:lstStyle/>
                    <a:p>
                      <a:r>
                        <a:rPr lang="en-US" dirty="0"/>
                        <a:t>1 Green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3862840897"/>
                  </a:ext>
                </a:extLst>
              </a:tr>
              <a:tr h="379864">
                <a:tc>
                  <a:txBody>
                    <a:bodyPr/>
                    <a:lstStyle/>
                    <a:p>
                      <a:r>
                        <a:rPr lang="en-US" dirty="0"/>
                        <a:t>1 Red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1698356184"/>
                  </a:ext>
                </a:extLst>
              </a:tr>
              <a:tr h="379864">
                <a:tc>
                  <a:txBody>
                    <a:bodyPr/>
                    <a:lstStyle/>
                    <a:p>
                      <a:r>
                        <a:rPr lang="en-US" dirty="0"/>
                        <a:t>1 Orange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1364489299"/>
                  </a:ext>
                </a:extLst>
              </a:tr>
              <a:tr h="379864">
                <a:tc>
                  <a:txBody>
                    <a:bodyPr/>
                    <a:lstStyle/>
                    <a:p>
                      <a:r>
                        <a:rPr lang="en-US" dirty="0"/>
                        <a:t>2 Potentiometers</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3313585077"/>
                  </a:ext>
                </a:extLst>
              </a:tr>
              <a:tr h="379864">
                <a:tc>
                  <a:txBody>
                    <a:bodyPr/>
                    <a:lstStyle/>
                    <a:p>
                      <a:r>
                        <a:rPr lang="en-US" b="1" dirty="0"/>
                        <a:t>TOTAL</a:t>
                      </a:r>
                    </a:p>
                  </a:txBody>
                  <a:tcPr/>
                </a:tc>
                <a:tc>
                  <a:txBody>
                    <a:bodyPr/>
                    <a:lstStyle/>
                    <a:p>
                      <a:endParaRPr lang="en-US" dirty="0"/>
                    </a:p>
                  </a:txBody>
                  <a:tcPr/>
                </a:tc>
                <a:tc>
                  <a:txBody>
                    <a:bodyPr/>
                    <a:lstStyle/>
                    <a:p>
                      <a:r>
                        <a:rPr lang="en-US" b="1" dirty="0"/>
                        <a:t>$42.18</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10850</TotalTime>
  <Words>357</Words>
  <Application>Microsoft Office PowerPoint</Application>
  <PresentationFormat>Widescreen</PresentationFormat>
  <Paragraphs>48</Paragraphs>
  <Slides>6</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Diamond Grid 16x9</vt:lpstr>
      <vt:lpstr>ENGI 301  Morse Code Decode  Project Proposal</vt:lpstr>
      <vt:lpstr>Background Information</vt:lpstr>
      <vt:lpstr>System Block Diagram</vt:lpstr>
      <vt:lpstr>Power Block Diagram</vt:lpstr>
      <vt:lpstr>Software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Mina Schepmann</cp:lastModifiedBy>
  <cp:revision>414</cp:revision>
  <dcterms:created xsi:type="dcterms:W3CDTF">2018-01-09T20:24:50Z</dcterms:created>
  <dcterms:modified xsi:type="dcterms:W3CDTF">2024-03-11T01:05:28Z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