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68" r:id="rId4"/>
    <p:sldId id="370" r:id="rId5"/>
    <p:sldId id="369" r:id="rId6"/>
    <p:sldId id="3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2108" autoAdjust="0"/>
  </p:normalViewPr>
  <p:slideViewPr>
    <p:cSldViewPr>
      <p:cViewPr varScale="1">
        <p:scale>
          <a:sx n="89" d="100"/>
          <a:sy n="89" d="100"/>
        </p:scale>
        <p:origin x="358" y="6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winter break, I rediscovered a game with my friends that my family and I would play on Friday nights for a little while when we were little. The game is called Keep Talking and Nobody Explodes and the object of the game is to defuse a bomb. The catch is that only one person can see the bomb, while everyone else is looking at the bomb defusal manual. The person who can see the bomb cannot see the bomb defusal manual. The game is timed, the bombs get harder, and there are different modules that all have different ways to defuse them. One of them is a game where you have to watch a blinking light and decipher what it is in morse code and then enter a corresponding frequency to defuse that module. I love this game and thought it would be cool to bring it to life, while also having an educational aspect to it of learning morse code.</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17053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2/18/2024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2/18/2024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2/18/2024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dafrui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6" Type="http://schemas.openxmlformats.org/officeDocument/2006/relationships/hyperlink" Target="https://www.mouser.com/" TargetMode="External"/><Relationship Id="rId5" Type="http://schemas.openxmlformats.org/officeDocument/2006/relationships/hyperlink" Target="https://www.digikey.com/" TargetMode="External"/><Relationship Id="rId4" Type="http://schemas.openxmlformats.org/officeDocument/2006/relationships/hyperlink" Target="https://www.sparkfu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9346"/>
            <a:ext cx="11849100" cy="3383280"/>
          </a:xfrm>
        </p:spPr>
        <p:txBody>
          <a:bodyPr>
            <a:normAutofit/>
          </a:bodyPr>
          <a:lstStyle/>
          <a:p>
            <a:pPr algn="ctr"/>
            <a:r>
              <a:rPr lang="en-US" sz="6000" dirty="0"/>
              <a:t>ENGI 301</a:t>
            </a:r>
            <a:br>
              <a:rPr lang="en-US" sz="6000" dirty="0"/>
            </a:br>
            <a:br>
              <a:rPr lang="en-US" dirty="0"/>
            </a:br>
            <a:r>
              <a:rPr lang="en-US" sz="6000" dirty="0"/>
              <a:t>Morse Code Decode </a:t>
            </a:r>
            <a:br>
              <a:rPr lang="en-US" sz="6000" dirty="0"/>
            </a:br>
            <a:r>
              <a:rPr lang="en-US" sz="6000" dirty="0"/>
              <a:t>Project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02/16/2024</a:t>
            </a:r>
          </a:p>
          <a:p>
            <a:r>
              <a:rPr lang="en-US" dirty="0"/>
              <a:t>Mina Schepmann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5" name="TextBox 4">
            <a:extLst>
              <a:ext uri="{FF2B5EF4-FFF2-40B4-BE49-F238E27FC236}">
                <a16:creationId xmlns:a16="http://schemas.microsoft.com/office/drawing/2014/main" id="{9394CEC4-4378-EC8A-DBC9-3DB31F2013ED}"/>
              </a:ext>
            </a:extLst>
          </p:cNvPr>
          <p:cNvSpPr txBox="1"/>
          <p:nvPr/>
        </p:nvSpPr>
        <p:spPr>
          <a:xfrm>
            <a:off x="723900" y="1333500"/>
            <a:ext cx="107823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Schepmann Family Game Night</a:t>
            </a:r>
          </a:p>
          <a:p>
            <a:pPr marL="285750" indent="-285750">
              <a:buFont typeface="Arial" panose="020B0604020202020204" pitchFamily="34" charset="0"/>
              <a:buChar char="•"/>
            </a:pPr>
            <a:r>
              <a:rPr lang="en-US" dirty="0"/>
              <a:t>Fun, Interactive Game</a:t>
            </a:r>
          </a:p>
          <a:p>
            <a:pPr marL="285750" indent="-285750">
              <a:buFont typeface="Arial" panose="020B0604020202020204" pitchFamily="34" charset="0"/>
              <a:buChar char="•"/>
            </a:pPr>
            <a:r>
              <a:rPr lang="en-US" dirty="0"/>
              <a:t>Teaches Morse Code</a:t>
            </a:r>
          </a:p>
        </p:txBody>
      </p:sp>
      <p:pic>
        <p:nvPicPr>
          <p:cNvPr id="15" name="Picture 14" descr="A black and white diagram of a device&#10;&#10;Description automatically generated">
            <a:extLst>
              <a:ext uri="{FF2B5EF4-FFF2-40B4-BE49-F238E27FC236}">
                <a16:creationId xmlns:a16="http://schemas.microsoft.com/office/drawing/2014/main" id="{34C750DD-5BDA-4435-8890-D515E5B6A435}"/>
              </a:ext>
            </a:extLst>
          </p:cNvPr>
          <p:cNvPicPr>
            <a:picLocks noChangeAspect="1"/>
          </p:cNvPicPr>
          <p:nvPr/>
        </p:nvPicPr>
        <p:blipFill>
          <a:blip r:embed="rId3"/>
          <a:stretch>
            <a:fillRect/>
          </a:stretch>
        </p:blipFill>
        <p:spPr>
          <a:xfrm>
            <a:off x="8229600" y="3848100"/>
            <a:ext cx="2171888" cy="2181414"/>
          </a:xfrm>
          <a:prstGeom prst="rect">
            <a:avLst/>
          </a:prstGeom>
        </p:spPr>
      </p:pic>
      <p:pic>
        <p:nvPicPr>
          <p:cNvPr id="17" name="Picture 16" descr="A diagram of a diagram&#10;&#10;Description automatically generated">
            <a:extLst>
              <a:ext uri="{FF2B5EF4-FFF2-40B4-BE49-F238E27FC236}">
                <a16:creationId xmlns:a16="http://schemas.microsoft.com/office/drawing/2014/main" id="{8E5A676C-514F-A8CE-270E-01D764147A12}"/>
              </a:ext>
            </a:extLst>
          </p:cNvPr>
          <p:cNvPicPr>
            <a:picLocks noChangeAspect="1"/>
          </p:cNvPicPr>
          <p:nvPr/>
        </p:nvPicPr>
        <p:blipFill>
          <a:blip r:embed="rId4"/>
          <a:stretch>
            <a:fillRect/>
          </a:stretch>
        </p:blipFill>
        <p:spPr>
          <a:xfrm>
            <a:off x="2971800" y="2971800"/>
            <a:ext cx="4855596" cy="2133600"/>
          </a:xfrm>
          <a:prstGeom prst="rect">
            <a:avLst/>
          </a:prstGeom>
          <a:ln>
            <a:solidFill>
              <a:schemeClr val="tx1"/>
            </a:solidFill>
          </a:ln>
        </p:spPr>
      </p:pic>
      <p:pic>
        <p:nvPicPr>
          <p:cNvPr id="19" name="Picture 18" descr="A table of text with black text&#10;&#10;Description automatically generated with medium confidence">
            <a:extLst>
              <a:ext uri="{FF2B5EF4-FFF2-40B4-BE49-F238E27FC236}">
                <a16:creationId xmlns:a16="http://schemas.microsoft.com/office/drawing/2014/main" id="{3C1D2A90-186E-4E5E-028B-1504ADA0764B}"/>
              </a:ext>
            </a:extLst>
          </p:cNvPr>
          <p:cNvPicPr>
            <a:picLocks noChangeAspect="1"/>
          </p:cNvPicPr>
          <p:nvPr/>
        </p:nvPicPr>
        <p:blipFill>
          <a:blip r:embed="rId5"/>
          <a:stretch>
            <a:fillRect/>
          </a:stretch>
        </p:blipFill>
        <p:spPr>
          <a:xfrm>
            <a:off x="823846" y="2256830"/>
            <a:ext cx="1764454" cy="3864345"/>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153A49-609F-8DD0-76A7-9C86BEC4BD31}"/>
              </a:ext>
            </a:extLst>
          </p:cNvPr>
          <p:cNvPicPr>
            <a:picLocks noChangeAspect="1"/>
          </p:cNvPicPr>
          <p:nvPr/>
        </p:nvPicPr>
        <p:blipFill>
          <a:blip r:embed="rId2"/>
          <a:stretch>
            <a:fillRect/>
          </a:stretch>
        </p:blipFill>
        <p:spPr>
          <a:xfrm>
            <a:off x="1181100" y="457200"/>
            <a:ext cx="9613979" cy="5677399"/>
          </a:xfrm>
          <a:prstGeom prst="rect">
            <a:avLst/>
          </a:prstGeom>
        </p:spPr>
      </p:pic>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190500" y="-4514"/>
            <a:ext cx="10972800" cy="914401"/>
          </a:xfrm>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609600" y="6362700"/>
            <a:ext cx="6362700" cy="381000"/>
          </a:xfrm>
        </p:spPr>
        <p:txBody>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2630D9-C225-CC9A-C28B-049B47D004BF}"/>
              </a:ext>
            </a:extLst>
          </p:cNvPr>
          <p:cNvPicPr>
            <a:picLocks noChangeAspect="1"/>
          </p:cNvPicPr>
          <p:nvPr/>
        </p:nvPicPr>
        <p:blipFill>
          <a:blip r:embed="rId2"/>
          <a:stretch>
            <a:fillRect/>
          </a:stretch>
        </p:blipFill>
        <p:spPr>
          <a:xfrm>
            <a:off x="1219200" y="495300"/>
            <a:ext cx="9029700" cy="5633014"/>
          </a:xfrm>
          <a:prstGeom prst="rect">
            <a:avLst/>
          </a:prstGeom>
        </p:spPr>
      </p:pic>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10" name="TextBox 9">
            <a:extLst>
              <a:ext uri="{FF2B5EF4-FFF2-40B4-BE49-F238E27FC236}">
                <a16:creationId xmlns:a16="http://schemas.microsoft.com/office/drawing/2014/main" id="{97356A49-3FC4-6DE6-29D5-F617BA315DA4}"/>
              </a:ext>
            </a:extLst>
          </p:cNvPr>
          <p:cNvSpPr txBox="1"/>
          <p:nvPr/>
        </p:nvSpPr>
        <p:spPr>
          <a:xfrm>
            <a:off x="876300" y="6324600"/>
            <a:ext cx="6398653" cy="369332"/>
          </a:xfrm>
          <a:prstGeom prst="rect">
            <a:avLst/>
          </a:prstGeom>
          <a:noFill/>
        </p:spPr>
        <p:txBody>
          <a:bodyPr wrap="square">
            <a:spAutoFit/>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70768682"/>
              </p:ext>
            </p:extLst>
          </p:nvPr>
        </p:nvGraphicFramePr>
        <p:xfrm>
          <a:off x="609600" y="1295401"/>
          <a:ext cx="10972800" cy="407443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655654">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9864">
                <a:tc>
                  <a:txBody>
                    <a:bodyPr/>
                    <a:lstStyle/>
                    <a:p>
                      <a:r>
                        <a:rPr lang="en-US" dirty="0"/>
                        <a:t>Character Display (16x2) (https://www.adafruit.com/product/181)</a:t>
                      </a:r>
                    </a:p>
                  </a:txBody>
                  <a:tcPr/>
                </a:tc>
                <a:tc>
                  <a:txBody>
                    <a:bodyPr/>
                    <a:lstStyle/>
                    <a:p>
                      <a:r>
                        <a:rPr lang="en-US" dirty="0"/>
                        <a:t>Yes</a:t>
                      </a:r>
                    </a:p>
                  </a:txBody>
                  <a:tcPr/>
                </a:tc>
                <a:tc>
                  <a:txBody>
                    <a:bodyPr/>
                    <a:lstStyle/>
                    <a:p>
                      <a:r>
                        <a:rPr lang="en-US" dirty="0"/>
                        <a:t>$9.95</a:t>
                      </a:r>
                    </a:p>
                  </a:txBody>
                  <a:tcPr/>
                </a:tc>
                <a:extLst>
                  <a:ext uri="{0D108BD9-81ED-4DB2-BD59-A6C34878D82A}">
                    <a16:rowId xmlns:a16="http://schemas.microsoft.com/office/drawing/2014/main" val="33313506"/>
                  </a:ext>
                </a:extLst>
              </a:tr>
              <a:tr h="379864">
                <a:tc>
                  <a:txBody>
                    <a:bodyPr/>
                    <a:lstStyle/>
                    <a:p>
                      <a:r>
                        <a:rPr lang="en-US" dirty="0"/>
                        <a:t>5V Passive Buzzer (https://www.adafruit.com/product/1536)</a:t>
                      </a:r>
                    </a:p>
                  </a:txBody>
                  <a:tcPr/>
                </a:tc>
                <a:tc>
                  <a:txBody>
                    <a:bodyPr/>
                    <a:lstStyle/>
                    <a:p>
                      <a:r>
                        <a:rPr lang="en-US" dirty="0"/>
                        <a:t>Yes</a:t>
                      </a:r>
                    </a:p>
                  </a:txBody>
                  <a:tcPr/>
                </a:tc>
                <a:tc>
                  <a:txBody>
                    <a:bodyPr/>
                    <a:lstStyle/>
                    <a:p>
                      <a:r>
                        <a:rPr lang="en-US" dirty="0"/>
                        <a:t>$0.95</a:t>
                      </a:r>
                    </a:p>
                  </a:txBody>
                  <a:tcPr/>
                </a:tc>
                <a:extLst>
                  <a:ext uri="{0D108BD9-81ED-4DB2-BD59-A6C34878D82A}">
                    <a16:rowId xmlns:a16="http://schemas.microsoft.com/office/drawing/2014/main" val="2595126612"/>
                  </a:ext>
                </a:extLst>
              </a:tr>
              <a:tr h="379864">
                <a:tc>
                  <a:txBody>
                    <a:bodyPr/>
                    <a:lstStyle/>
                    <a:p>
                      <a:r>
                        <a:rPr lang="en-US" dirty="0"/>
                        <a:t>1 Joystick (https://www.amazon.com)</a:t>
                      </a:r>
                    </a:p>
                  </a:txBody>
                  <a:tcPr/>
                </a:tc>
                <a:tc>
                  <a:txBody>
                    <a:bodyPr/>
                    <a:lstStyle/>
                    <a:p>
                      <a:r>
                        <a:rPr lang="en-US" dirty="0"/>
                        <a:t>Yes</a:t>
                      </a:r>
                    </a:p>
                  </a:txBody>
                  <a:tcPr/>
                </a:tc>
                <a:tc>
                  <a:txBody>
                    <a:bodyPr/>
                    <a:lstStyle/>
                    <a:p>
                      <a:r>
                        <a:rPr lang="en-US" dirty="0"/>
                        <a:t>$1.33</a:t>
                      </a:r>
                    </a:p>
                  </a:txBody>
                  <a:tcPr/>
                </a:tc>
                <a:extLst>
                  <a:ext uri="{0D108BD9-81ED-4DB2-BD59-A6C34878D82A}">
                    <a16:rowId xmlns:a16="http://schemas.microsoft.com/office/drawing/2014/main" val="2012805754"/>
                  </a:ext>
                </a:extLst>
              </a:tr>
              <a:tr h="379864">
                <a:tc>
                  <a:txBody>
                    <a:bodyPr/>
                    <a:lstStyle/>
                    <a:p>
                      <a:r>
                        <a:rPr lang="en-US" dirty="0"/>
                        <a:t>1 7 Segment Display (https://www.adafruit.com/product/1002)</a:t>
                      </a:r>
                    </a:p>
                  </a:txBody>
                  <a:tcPr/>
                </a:tc>
                <a:tc>
                  <a:txBody>
                    <a:bodyPr/>
                    <a:lstStyle/>
                    <a:p>
                      <a:r>
                        <a:rPr lang="en-US" dirty="0"/>
                        <a:t>Yes</a:t>
                      </a:r>
                    </a:p>
                  </a:txBody>
                  <a:tcPr/>
                </a:tc>
                <a:tc>
                  <a:txBody>
                    <a:bodyPr/>
                    <a:lstStyle/>
                    <a:p>
                      <a:r>
                        <a:rPr lang="en-US" dirty="0"/>
                        <a:t>$9.95</a:t>
                      </a:r>
                    </a:p>
                  </a:txBody>
                  <a:tcPr/>
                </a:tc>
                <a:extLst>
                  <a:ext uri="{0D108BD9-81ED-4DB2-BD59-A6C34878D82A}">
                    <a16:rowId xmlns:a16="http://schemas.microsoft.com/office/drawing/2014/main" val="2336514404"/>
                  </a:ext>
                </a:extLst>
              </a:tr>
              <a:tr h="379864">
                <a:tc>
                  <a:txBody>
                    <a:bodyPr/>
                    <a:lstStyle/>
                    <a:p>
                      <a:r>
                        <a:rPr lang="en-US" dirty="0"/>
                        <a:t>1 Button</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1757493575"/>
                  </a:ext>
                </a:extLst>
              </a:tr>
              <a:tr h="379864">
                <a:tc>
                  <a:txBody>
                    <a:bodyPr/>
                    <a:lstStyle/>
                    <a:p>
                      <a:r>
                        <a:rPr lang="en-US" dirty="0"/>
                        <a:t>1 Green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862840897"/>
                  </a:ext>
                </a:extLst>
              </a:tr>
              <a:tr h="379864">
                <a:tc>
                  <a:txBody>
                    <a:bodyPr/>
                    <a:lstStyle/>
                    <a:p>
                      <a:r>
                        <a:rPr lang="en-US" dirty="0"/>
                        <a:t>1 Red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698356184"/>
                  </a:ext>
                </a:extLst>
              </a:tr>
              <a:tr h="379864">
                <a:tc>
                  <a:txBody>
                    <a:bodyPr/>
                    <a:lstStyle/>
                    <a:p>
                      <a:r>
                        <a:rPr lang="en-US" dirty="0"/>
                        <a:t>1 Orange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364489299"/>
                  </a:ext>
                </a:extLst>
              </a:tr>
              <a:tr h="379864">
                <a:tc>
                  <a:txBody>
                    <a:bodyPr/>
                    <a:lstStyle/>
                    <a:p>
                      <a:r>
                        <a:rPr lang="en-US" b="1" dirty="0"/>
                        <a:t>TOTAL</a:t>
                      </a:r>
                    </a:p>
                  </a:txBody>
                  <a:tcPr/>
                </a:tc>
                <a:tc>
                  <a:txBody>
                    <a:bodyPr/>
                    <a:lstStyle/>
                    <a:p>
                      <a:endParaRPr lang="en-US" dirty="0"/>
                    </a:p>
                  </a:txBody>
                  <a:tcPr/>
                </a:tc>
                <a:tc>
                  <a:txBody>
                    <a:bodyPr/>
                    <a:lstStyle/>
                    <a:p>
                      <a:r>
                        <a:rPr lang="en-US" b="1" dirty="0"/>
                        <a:t>$22.18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53B4-427E-EA03-96F0-1205BE858625}"/>
              </a:ext>
            </a:extLst>
          </p:cNvPr>
          <p:cNvSpPr>
            <a:spLocks noGrp="1"/>
          </p:cNvSpPr>
          <p:nvPr>
            <p:ph type="title"/>
          </p:nvPr>
        </p:nvSpPr>
        <p:spPr/>
        <p:txBody>
          <a:bodyPr/>
          <a:lstStyle/>
          <a:p>
            <a:r>
              <a:rPr lang="en-US" dirty="0"/>
              <a:t>Component Selection (Remove slide for submission)</a:t>
            </a:r>
          </a:p>
        </p:txBody>
      </p:sp>
      <p:sp>
        <p:nvSpPr>
          <p:cNvPr id="3" name="Content Placeholder 2">
            <a:extLst>
              <a:ext uri="{FF2B5EF4-FFF2-40B4-BE49-F238E27FC236}">
                <a16:creationId xmlns:a16="http://schemas.microsoft.com/office/drawing/2014/main" id="{B543A702-BE4B-FD4F-F718-52B4ADE0FE88}"/>
              </a:ext>
            </a:extLst>
          </p:cNvPr>
          <p:cNvSpPr>
            <a:spLocks noGrp="1"/>
          </p:cNvSpPr>
          <p:nvPr>
            <p:ph idx="1"/>
          </p:nvPr>
        </p:nvSpPr>
        <p:spPr/>
        <p:txBody>
          <a:bodyPr/>
          <a:lstStyle/>
          <a:p>
            <a:r>
              <a:rPr lang="en-US" dirty="0"/>
              <a:t>All components must be from either:  </a:t>
            </a:r>
            <a:r>
              <a:rPr lang="en-US" dirty="0">
                <a:hlinkClick r:id="rId2"/>
              </a:rPr>
              <a:t>Amazon</a:t>
            </a:r>
            <a:r>
              <a:rPr lang="en-US" dirty="0"/>
              <a:t>, </a:t>
            </a:r>
            <a:r>
              <a:rPr lang="en-US" dirty="0">
                <a:hlinkClick r:id="rId3"/>
              </a:rPr>
              <a:t>Adafruit</a:t>
            </a:r>
            <a:r>
              <a:rPr lang="en-US" dirty="0"/>
              <a:t>, </a:t>
            </a:r>
            <a:r>
              <a:rPr lang="en-US" dirty="0">
                <a:hlinkClick r:id="rId4"/>
              </a:rPr>
              <a:t>Sparkfun</a:t>
            </a:r>
            <a:r>
              <a:rPr lang="en-US" dirty="0"/>
              <a:t>, </a:t>
            </a:r>
            <a:r>
              <a:rPr lang="en-US" dirty="0">
                <a:hlinkClick r:id="rId5"/>
              </a:rPr>
              <a:t>Digi-Key</a:t>
            </a:r>
            <a:r>
              <a:rPr lang="en-US" dirty="0"/>
              <a:t>, or </a:t>
            </a:r>
            <a:r>
              <a:rPr lang="en-US" dirty="0">
                <a:hlinkClick r:id="rId6"/>
              </a:rPr>
              <a:t>Mouser</a:t>
            </a:r>
            <a:endParaRPr lang="en-US" dirty="0"/>
          </a:p>
          <a:p>
            <a:r>
              <a:rPr lang="en-US" dirty="0"/>
              <a:t>Select no more than two (2) components that are not on approved component spreadsheet</a:t>
            </a:r>
          </a:p>
          <a:p>
            <a:pPr lvl="1"/>
            <a:r>
              <a:rPr lang="en-US" dirty="0"/>
              <a:t>See Canvas </a:t>
            </a:r>
            <a:r>
              <a:rPr lang="en-US" dirty="0">
                <a:sym typeface="Wingdings" panose="05000000000000000000" pitchFamily="2" charset="2"/>
              </a:rPr>
              <a:t> Files  assignments  ENGI301_project_01_parts_list.xlsx</a:t>
            </a:r>
          </a:p>
          <a:p>
            <a:pPr lvl="1"/>
            <a:r>
              <a:rPr lang="en-US" dirty="0"/>
              <a:t>If there is a cheaper part that you would like to use, we can discuss in </a:t>
            </a:r>
            <a:r>
              <a:rPr lang="en-US"/>
              <a:t>the project meeting</a:t>
            </a:r>
            <a:endParaRPr lang="en-US" dirty="0"/>
          </a:p>
          <a:p>
            <a:r>
              <a:rPr lang="en-US" dirty="0"/>
              <a:t>All components needed for the project should be listed on Slide 5</a:t>
            </a:r>
          </a:p>
          <a:p>
            <a:r>
              <a:rPr lang="en-US" dirty="0"/>
              <a:t>All components should have links to the website where they can be purchased</a:t>
            </a:r>
          </a:p>
          <a:p>
            <a:pPr lvl="1"/>
            <a:r>
              <a:rPr lang="en-US" dirty="0"/>
              <a:t>Please trim URLs for links to Amazon</a:t>
            </a:r>
          </a:p>
          <a:p>
            <a:r>
              <a:rPr lang="en-US" dirty="0"/>
              <a:t>ENGI301 will supplement $25 to $35 dollars for components</a:t>
            </a:r>
          </a:p>
          <a:p>
            <a:pPr lvl="1"/>
            <a:r>
              <a:rPr lang="en-US" dirty="0"/>
              <a:t>Please indicate what components need to be purchased by ENGI301</a:t>
            </a:r>
          </a:p>
          <a:p>
            <a:endParaRPr lang="en-US" dirty="0"/>
          </a:p>
        </p:txBody>
      </p:sp>
      <p:sp>
        <p:nvSpPr>
          <p:cNvPr id="4" name="TextBox 3">
            <a:extLst>
              <a:ext uri="{FF2B5EF4-FFF2-40B4-BE49-F238E27FC236}">
                <a16:creationId xmlns:a16="http://schemas.microsoft.com/office/drawing/2014/main" id="{C59BE50F-C22E-20BE-3553-2BC61AE40EA1}"/>
              </a:ext>
            </a:extLst>
          </p:cNvPr>
          <p:cNvSpPr txBox="1"/>
          <p:nvPr/>
        </p:nvSpPr>
        <p:spPr>
          <a:xfrm>
            <a:off x="2590800" y="6286500"/>
            <a:ext cx="7083991" cy="369332"/>
          </a:xfrm>
          <a:prstGeom prst="rect">
            <a:avLst/>
          </a:prstGeom>
          <a:noFill/>
        </p:spPr>
        <p:txBody>
          <a:bodyPr wrap="none" rtlCol="0">
            <a:spAutoFit/>
          </a:bodyPr>
          <a:lstStyle/>
          <a:p>
            <a:r>
              <a:rPr lang="en-US" dirty="0"/>
              <a:t>If you have a special request, we can discuss in the project meeting</a:t>
            </a:r>
          </a:p>
        </p:txBody>
      </p:sp>
    </p:spTree>
    <p:extLst>
      <p:ext uri="{BB962C8B-B14F-4D97-AF65-F5344CB8AC3E}">
        <p14:creationId xmlns:p14="http://schemas.microsoft.com/office/powerpoint/2010/main" val="180418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10804</TotalTime>
  <Words>497</Words>
  <Application>Microsoft Office PowerPoint</Application>
  <PresentationFormat>Widescreen</PresentationFormat>
  <Paragraphs>55</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Wingdings</vt:lpstr>
      <vt:lpstr>Diamond Grid 16x9</vt:lpstr>
      <vt:lpstr>ENGI 301  Morse Code Decode  Project Proposal</vt:lpstr>
      <vt:lpstr>Background Information</vt:lpstr>
      <vt:lpstr>System Block Diagram</vt:lpstr>
      <vt:lpstr>Power Block Diagram</vt:lpstr>
      <vt:lpstr>Components / Budget</vt:lpstr>
      <vt:lpstr>Component Selection (Remove slide for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Mina Schepmann</cp:lastModifiedBy>
  <cp:revision>410</cp:revision>
  <dcterms:created xsi:type="dcterms:W3CDTF">2018-01-09T20:24:50Z</dcterms:created>
  <dcterms:modified xsi:type="dcterms:W3CDTF">2024-02-19T03:15:58Z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