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>
        <p:scale>
          <a:sx n="57" d="100"/>
          <a:sy n="57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mailto:michael.scheriger@gmail.com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hyperlink" Target="mailto:michael.scheriger@gmail.com" TargetMode="External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1B4E-1582-422E-B805-0CF6A460A2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682D17-7FEC-4E4B-957C-B0E747498AE8}">
      <dgm:prSet/>
      <dgm:spPr/>
      <dgm:t>
        <a:bodyPr/>
        <a:lstStyle/>
        <a:p>
          <a:r>
            <a:rPr lang="en-US"/>
            <a:t>Michael Scheriger</a:t>
          </a:r>
        </a:p>
      </dgm:t>
    </dgm:pt>
    <dgm:pt modelId="{97E0D112-BD03-4D9C-B14A-25535474B5CC}" type="parTrans" cxnId="{D4573645-BCC0-4306-8678-0AC6B8FD7329}">
      <dgm:prSet/>
      <dgm:spPr/>
      <dgm:t>
        <a:bodyPr/>
        <a:lstStyle/>
        <a:p>
          <a:endParaRPr lang="en-US"/>
        </a:p>
      </dgm:t>
    </dgm:pt>
    <dgm:pt modelId="{BBFE5072-2466-40ED-BC9D-4BF3FE60D9E9}" type="sibTrans" cxnId="{D4573645-BCC0-4306-8678-0AC6B8FD7329}">
      <dgm:prSet/>
      <dgm:spPr/>
      <dgm:t>
        <a:bodyPr/>
        <a:lstStyle/>
        <a:p>
          <a:endParaRPr lang="en-US"/>
        </a:p>
      </dgm:t>
    </dgm:pt>
    <dgm:pt modelId="{C8B79139-60D9-4267-804E-363795420B20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michael.scheriger@gmail.com</a:t>
          </a:r>
          <a:endParaRPr lang="en-US"/>
        </a:p>
      </dgm:t>
    </dgm:pt>
    <dgm:pt modelId="{3AFB051F-2005-4AD4-AAC3-182ECBBB590C}" type="parTrans" cxnId="{FE3DA596-80DA-4301-885B-74E212B58F94}">
      <dgm:prSet/>
      <dgm:spPr/>
      <dgm:t>
        <a:bodyPr/>
        <a:lstStyle/>
        <a:p>
          <a:endParaRPr lang="en-US"/>
        </a:p>
      </dgm:t>
    </dgm:pt>
    <dgm:pt modelId="{46D86C31-10BC-4B65-BECA-2D67DCD93CF7}" type="sibTrans" cxnId="{FE3DA596-80DA-4301-885B-74E212B58F94}">
      <dgm:prSet/>
      <dgm:spPr/>
      <dgm:t>
        <a:bodyPr/>
        <a:lstStyle/>
        <a:p>
          <a:endParaRPr lang="en-US"/>
        </a:p>
      </dgm:t>
    </dgm:pt>
    <dgm:pt modelId="{B0481EA6-9595-4EDC-8C05-EB2287F941FA}" type="pres">
      <dgm:prSet presAssocID="{2CDD1B4E-1582-422E-B805-0CF6A460A2BE}" presName="root" presStyleCnt="0">
        <dgm:presLayoutVars>
          <dgm:dir/>
          <dgm:resizeHandles val="exact"/>
        </dgm:presLayoutVars>
      </dgm:prSet>
      <dgm:spPr/>
    </dgm:pt>
    <dgm:pt modelId="{9248E4A7-E78B-4744-9E0D-E8E20173DA4B}" type="pres">
      <dgm:prSet presAssocID="{BC682D17-7FEC-4E4B-957C-B0E747498AE8}" presName="compNode" presStyleCnt="0"/>
      <dgm:spPr/>
    </dgm:pt>
    <dgm:pt modelId="{951C36B4-F3D1-43F1-B4A0-E18974BEE9A4}" type="pres">
      <dgm:prSet presAssocID="{BC682D17-7FEC-4E4B-957C-B0E747498AE8}" presName="bgRect" presStyleLbl="bgShp" presStyleIdx="0" presStyleCnt="2"/>
      <dgm:spPr/>
    </dgm:pt>
    <dgm:pt modelId="{36595A60-AC31-4BEC-8B05-8FA09E618A9A}" type="pres">
      <dgm:prSet presAssocID="{BC682D17-7FEC-4E4B-957C-B0E747498AE8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38F52D07-1AB5-4BE7-B360-C5291C960DF5}" type="pres">
      <dgm:prSet presAssocID="{BC682D17-7FEC-4E4B-957C-B0E747498AE8}" presName="spaceRect" presStyleCnt="0"/>
      <dgm:spPr/>
    </dgm:pt>
    <dgm:pt modelId="{6A37CA61-5A7B-4B5F-8CB4-5C135E7584BC}" type="pres">
      <dgm:prSet presAssocID="{BC682D17-7FEC-4E4B-957C-B0E747498AE8}" presName="parTx" presStyleLbl="revTx" presStyleIdx="0" presStyleCnt="2">
        <dgm:presLayoutVars>
          <dgm:chMax val="0"/>
          <dgm:chPref val="0"/>
        </dgm:presLayoutVars>
      </dgm:prSet>
      <dgm:spPr/>
    </dgm:pt>
    <dgm:pt modelId="{FBD2A01D-D037-43F1-907F-68F63357DBBC}" type="pres">
      <dgm:prSet presAssocID="{BBFE5072-2466-40ED-BC9D-4BF3FE60D9E9}" presName="sibTrans" presStyleCnt="0"/>
      <dgm:spPr/>
    </dgm:pt>
    <dgm:pt modelId="{A93F472B-9FC2-4BEF-A5F8-140D274EBCB1}" type="pres">
      <dgm:prSet presAssocID="{C8B79139-60D9-4267-804E-363795420B20}" presName="compNode" presStyleCnt="0"/>
      <dgm:spPr/>
    </dgm:pt>
    <dgm:pt modelId="{45184AFD-7F3F-42B4-9221-8BD322B78F3C}" type="pres">
      <dgm:prSet presAssocID="{C8B79139-60D9-4267-804E-363795420B20}" presName="bgRect" presStyleLbl="bgShp" presStyleIdx="1" presStyleCnt="2"/>
      <dgm:spPr/>
    </dgm:pt>
    <dgm:pt modelId="{64AB08F2-53B2-40C2-AF6F-932B15C2B7A7}" type="pres">
      <dgm:prSet presAssocID="{C8B79139-60D9-4267-804E-363795420B2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78E02BC-5F7C-4F02-A049-79AE741EFFCC}" type="pres">
      <dgm:prSet presAssocID="{C8B79139-60D9-4267-804E-363795420B20}" presName="spaceRect" presStyleCnt="0"/>
      <dgm:spPr/>
    </dgm:pt>
    <dgm:pt modelId="{07EBA793-17F6-406A-9C7D-62792BB2C845}" type="pres">
      <dgm:prSet presAssocID="{C8B79139-60D9-4267-804E-363795420B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C705D3F-B19E-4C47-82B1-EC2899346E46}" type="presOf" srcId="{BC682D17-7FEC-4E4B-957C-B0E747498AE8}" destId="{6A37CA61-5A7B-4B5F-8CB4-5C135E7584BC}" srcOrd="0" destOrd="0" presId="urn:microsoft.com/office/officeart/2018/2/layout/IconVerticalSolidList"/>
    <dgm:cxn modelId="{D4573645-BCC0-4306-8678-0AC6B8FD7329}" srcId="{2CDD1B4E-1582-422E-B805-0CF6A460A2BE}" destId="{BC682D17-7FEC-4E4B-957C-B0E747498AE8}" srcOrd="0" destOrd="0" parTransId="{97E0D112-BD03-4D9C-B14A-25535474B5CC}" sibTransId="{BBFE5072-2466-40ED-BC9D-4BF3FE60D9E9}"/>
    <dgm:cxn modelId="{932F637C-4BA7-436D-BF50-AC5F5E33433F}" type="presOf" srcId="{C8B79139-60D9-4267-804E-363795420B20}" destId="{07EBA793-17F6-406A-9C7D-62792BB2C845}" srcOrd="0" destOrd="0" presId="urn:microsoft.com/office/officeart/2018/2/layout/IconVerticalSolidList"/>
    <dgm:cxn modelId="{FE3DA596-80DA-4301-885B-74E212B58F94}" srcId="{2CDD1B4E-1582-422E-B805-0CF6A460A2BE}" destId="{C8B79139-60D9-4267-804E-363795420B20}" srcOrd="1" destOrd="0" parTransId="{3AFB051F-2005-4AD4-AAC3-182ECBBB590C}" sibTransId="{46D86C31-10BC-4B65-BECA-2D67DCD93CF7}"/>
    <dgm:cxn modelId="{AE75FBE6-63C0-4BB5-9996-671589BFE427}" type="presOf" srcId="{2CDD1B4E-1582-422E-B805-0CF6A460A2BE}" destId="{B0481EA6-9595-4EDC-8C05-EB2287F941FA}" srcOrd="0" destOrd="0" presId="urn:microsoft.com/office/officeart/2018/2/layout/IconVerticalSolidList"/>
    <dgm:cxn modelId="{859EB5C6-AE37-4020-9458-0660AB1C7CBA}" type="presParOf" srcId="{B0481EA6-9595-4EDC-8C05-EB2287F941FA}" destId="{9248E4A7-E78B-4744-9E0D-E8E20173DA4B}" srcOrd="0" destOrd="0" presId="urn:microsoft.com/office/officeart/2018/2/layout/IconVerticalSolidList"/>
    <dgm:cxn modelId="{67127374-D8CE-489A-B0B5-8ADD753C963B}" type="presParOf" srcId="{9248E4A7-E78B-4744-9E0D-E8E20173DA4B}" destId="{951C36B4-F3D1-43F1-B4A0-E18974BEE9A4}" srcOrd="0" destOrd="0" presId="urn:microsoft.com/office/officeart/2018/2/layout/IconVerticalSolidList"/>
    <dgm:cxn modelId="{D8ECDFF1-85A1-4860-99E8-5BF81D503C17}" type="presParOf" srcId="{9248E4A7-E78B-4744-9E0D-E8E20173DA4B}" destId="{36595A60-AC31-4BEC-8B05-8FA09E618A9A}" srcOrd="1" destOrd="0" presId="urn:microsoft.com/office/officeart/2018/2/layout/IconVerticalSolidList"/>
    <dgm:cxn modelId="{8222D258-F6A0-4AF6-A104-8CB0441D7A79}" type="presParOf" srcId="{9248E4A7-E78B-4744-9E0D-E8E20173DA4B}" destId="{38F52D07-1AB5-4BE7-B360-C5291C960DF5}" srcOrd="2" destOrd="0" presId="urn:microsoft.com/office/officeart/2018/2/layout/IconVerticalSolidList"/>
    <dgm:cxn modelId="{E94CE762-1A08-48C8-A4C3-B806BBC9A4CB}" type="presParOf" srcId="{9248E4A7-E78B-4744-9E0D-E8E20173DA4B}" destId="{6A37CA61-5A7B-4B5F-8CB4-5C135E7584BC}" srcOrd="3" destOrd="0" presId="urn:microsoft.com/office/officeart/2018/2/layout/IconVerticalSolidList"/>
    <dgm:cxn modelId="{15809DCF-3C3E-46E8-B050-A64978B058D2}" type="presParOf" srcId="{B0481EA6-9595-4EDC-8C05-EB2287F941FA}" destId="{FBD2A01D-D037-43F1-907F-68F63357DBBC}" srcOrd="1" destOrd="0" presId="urn:microsoft.com/office/officeart/2018/2/layout/IconVerticalSolidList"/>
    <dgm:cxn modelId="{7D4866D3-038B-4349-9161-B7C91EC1DA74}" type="presParOf" srcId="{B0481EA6-9595-4EDC-8C05-EB2287F941FA}" destId="{A93F472B-9FC2-4BEF-A5F8-140D274EBCB1}" srcOrd="2" destOrd="0" presId="urn:microsoft.com/office/officeart/2018/2/layout/IconVerticalSolidList"/>
    <dgm:cxn modelId="{5A1837E2-5155-4275-9555-12EF7538A98E}" type="presParOf" srcId="{A93F472B-9FC2-4BEF-A5F8-140D274EBCB1}" destId="{45184AFD-7F3F-42B4-9221-8BD322B78F3C}" srcOrd="0" destOrd="0" presId="urn:microsoft.com/office/officeart/2018/2/layout/IconVerticalSolidList"/>
    <dgm:cxn modelId="{8A4537C2-55B3-46E5-8046-1382B3ABCB13}" type="presParOf" srcId="{A93F472B-9FC2-4BEF-A5F8-140D274EBCB1}" destId="{64AB08F2-53B2-40C2-AF6F-932B15C2B7A7}" srcOrd="1" destOrd="0" presId="urn:microsoft.com/office/officeart/2018/2/layout/IconVerticalSolidList"/>
    <dgm:cxn modelId="{445E9264-C42E-4CB3-A14A-29DAA231AAB1}" type="presParOf" srcId="{A93F472B-9FC2-4BEF-A5F8-140D274EBCB1}" destId="{078E02BC-5F7C-4F02-A049-79AE741EFFCC}" srcOrd="2" destOrd="0" presId="urn:microsoft.com/office/officeart/2018/2/layout/IconVerticalSolidList"/>
    <dgm:cxn modelId="{255ABBFD-B792-4F2D-ABAB-DF2A216A6B4E}" type="presParOf" srcId="{A93F472B-9FC2-4BEF-A5F8-140D274EBCB1}" destId="{07EBA793-17F6-406A-9C7D-62792BB2C8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C36B4-F3D1-43F1-B4A0-E18974BEE9A4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95A60-AC31-4BEC-8B05-8FA09E618A9A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7CA61-5A7B-4B5F-8CB4-5C135E7584BC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Michael Scheriger</a:t>
          </a:r>
        </a:p>
      </dsp:txBody>
      <dsp:txXfrm>
        <a:off x="1631713" y="765233"/>
        <a:ext cx="5380656" cy="1412739"/>
      </dsp:txXfrm>
    </dsp:sp>
    <dsp:sp modelId="{45184AFD-7F3F-42B4-9221-8BD322B78F3C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B08F2-53B2-40C2-AF6F-932B15C2B7A7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BA793-17F6-406A-9C7D-62792BB2C845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5"/>
            </a:rPr>
            <a:t>michael.scheriger@gmail.com</a:t>
          </a:r>
          <a:endParaRPr lang="en-US" sz="2500" kern="120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59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European Soccer Predictions with </a:t>
            </a:r>
            <a:r>
              <a:rPr lang="en-US" sz="4800" dirty="0" err="1"/>
              <a:t>Fifa</a:t>
            </a:r>
            <a:r>
              <a:rPr lang="en-US" sz="4800" dirty="0"/>
              <a:t>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Can a simple model beat the bookies?</a:t>
            </a:r>
            <a:endParaRPr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45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18A0B39D-673D-47DB-AF94-2D15174D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BBAAC85-3967-456F-858E-A7B66007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6124464-57E5-400F-B084-340F5F0E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975B959-703A-4CBD-B6B4-87EFD5C4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FFB3542-839A-4F03-BEB3-5B5B0E47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93268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n-lt"/>
              </a:rPr>
              <a:t>Motivation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2481-A4EA-4F11-9006-FB76DB52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61B018-164F-4B61-95A3-AB3B4DCC2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75" y="2807206"/>
            <a:ext cx="5351432" cy="14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071E6A-6DEC-438D-BAC0-E8415C25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9236" y="1688145"/>
            <a:ext cx="3666695" cy="29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AEBD03-F24B-4206-A77B-47A650CF0EFC}"/>
              </a:ext>
            </a:extLst>
          </p:cNvPr>
          <p:cNvSpPr txBox="1"/>
          <p:nvPr/>
        </p:nvSpPr>
        <p:spPr>
          <a:xfrm>
            <a:off x="591875" y="5145567"/>
            <a:ext cx="996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supplementing a model with player ratings from the FIFA video games, can I make predictions better than professional gamblers? How much money would this strategy win (or lose)?</a:t>
            </a:r>
          </a:p>
        </p:txBody>
      </p:sp>
    </p:spTree>
    <p:extLst>
      <p:ext uri="{BB962C8B-B14F-4D97-AF65-F5344CB8AC3E}">
        <p14:creationId xmlns:p14="http://schemas.microsoft.com/office/powerpoint/2010/main" val="293277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25,979 matches from 2008 to 2016</a:t>
            </a:r>
          </a:p>
          <a:p>
            <a:pPr lvl="1"/>
            <a:r>
              <a:rPr lang="en-US" dirty="0"/>
              <a:t>Keep only matches in the Premier League, Bundesliga, La Liga, Ligue 1, and Serie A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Each player who started the game</a:t>
            </a:r>
          </a:p>
          <a:p>
            <a:pPr lvl="1"/>
            <a:r>
              <a:rPr lang="en-US" dirty="0"/>
              <a:t>Weekly ratings for each player</a:t>
            </a:r>
          </a:p>
          <a:p>
            <a:pPr lvl="1"/>
            <a:r>
              <a:rPr lang="en-US" dirty="0"/>
              <a:t>Date, Home/Away, Team Ratings</a:t>
            </a:r>
          </a:p>
          <a:p>
            <a:r>
              <a:rPr lang="en-US" dirty="0"/>
              <a:t>Also includes gambling lines from 10 different sites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6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Gambling sites correctly guess the outcome of each match 53% of the time – this constitutes success</a:t>
            </a:r>
          </a:p>
          <a:p>
            <a:pPr lvl="1"/>
            <a:r>
              <a:rPr lang="en-US" dirty="0"/>
              <a:t>Ultimately, would have been a success if we could turn a profit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Most important feature was an exponentially weighted moving average of previous outcomes</a:t>
            </a:r>
          </a:p>
        </p:txBody>
      </p:sp>
    </p:spTree>
    <p:extLst>
      <p:ext uri="{BB962C8B-B14F-4D97-AF65-F5344CB8AC3E}">
        <p14:creationId xmlns:p14="http://schemas.microsoft.com/office/powerpoint/2010/main" val="81633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Model is not too far away – Test accuracy is 50%</a:t>
            </a:r>
          </a:p>
          <a:p>
            <a:r>
              <a:rPr lang="en-US" dirty="0"/>
              <a:t>Are the differences between leagues significant?</a:t>
            </a:r>
          </a:p>
          <a:p>
            <a:r>
              <a:rPr lang="en-US" dirty="0"/>
              <a:t>Would a neural network perform better? Improvement in feature engineering?</a:t>
            </a:r>
          </a:p>
          <a:p>
            <a:r>
              <a:rPr lang="en-US" dirty="0"/>
              <a:t>FIFA Team ratings very significant – Offensive ratings seem to matter more</a:t>
            </a:r>
          </a:p>
          <a:p>
            <a:pPr marL="324000" lvl="1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54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EF16F4E-50A0-4AA0-BC94-30ACB5C6D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39979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82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European Soccer Predictions with Fifa Ratings</vt:lpstr>
      <vt:lpstr>Motivation</vt:lpstr>
      <vt:lpstr>Data</vt:lpstr>
      <vt:lpstr>Model</vt:lpstr>
      <vt:lpstr>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Predictions with Fifa Ratings</dc:title>
  <dc:creator>Michael Scheriger</dc:creator>
  <cp:lastModifiedBy>Michael Scheriger</cp:lastModifiedBy>
  <cp:revision>2</cp:revision>
  <dcterms:created xsi:type="dcterms:W3CDTF">2020-06-02T02:56:11Z</dcterms:created>
  <dcterms:modified xsi:type="dcterms:W3CDTF">2020-06-02T03:35:43Z</dcterms:modified>
</cp:coreProperties>
</file>