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B34C75C-A25F-4B3B-A2BF-281397C389FC}">
  <a:tblStyle styleName="Table_0" styleId="{DB34C75C-A25F-4B3B-A2BF-281397C389FC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mschilli/yapc2013/tree/master/yapc2013-cookbook" Type="http://schemas.openxmlformats.org/officeDocument/2006/relationships/hyperlink" TargetMode="External" Id="rId4"/><Relationship Target="https://github.com/mschilli/yapc2013" Type="http://schemas.openxmlformats.org/officeDocument/2006/relationships/hyperlink" TargetMode="External" Id="rId3"/><Relationship Target="http://docs.opscode.com/" Type="http://schemas.openxmlformats.org/officeDocument/2006/relationships/hyperlink" TargetMode="External" Id="rId6"/><Relationship Target="http://www.opscode.com/chef/" Type="http://schemas.openxmlformats.org/officeDocument/2006/relationships/hyperlink" TargetMode="External" Id="rId5"/><Relationship Target="https://github.com/sstephenson/bats" Type="http://schemas.openxmlformats.org/officeDocument/2006/relationships/hyperlink" TargetMode="External" Id="rId8"/><Relationship Target="https://github.com/opscode/test-kitchen" Type="http://schemas.openxmlformats.org/officeDocument/2006/relationships/hyperlink" TargetMode="External" Id="rId7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integrating </a:t>
            </a:r>
            <a:b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 projects </a:t>
            </a:r>
            <a:b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Vagrant 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Mike Schilli, Venkat Venkataraju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Yahoo!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YAPC 2013, Austin, TX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06/04/2013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machine setup in source control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One-command spin-up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VM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Provisions VM based on checked-in file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files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Services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user account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 - why?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 Infrastructure from scratch after catastrophic incidents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Guy doesn’t need to read documentation to get started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working development environment back right away after coming back to a project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VirtualBox and Vagrant</a:t>
            </a:r>
          </a:p>
        </p:txBody>
      </p:sp>
      <p:sp>
        <p:nvSpPr>
          <p:cNvPr id="165" name="Shape 165"/>
          <p:cNvSpPr/>
          <p:nvPr/>
        </p:nvSpPr>
        <p:spPr>
          <a:xfrm>
            <a:off y="1549395" x="3035985"/>
            <a:ext cy="962269" cx="32184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6" name="Shape 166"/>
          <p:cNvSpPr/>
          <p:nvPr/>
        </p:nvSpPr>
        <p:spPr>
          <a:xfrm>
            <a:off y="3657385" x="3035985"/>
            <a:ext cy="1995524" cx="330663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7" name="Shape 167"/>
          <p:cNvSpPr txBox="1"/>
          <p:nvPr/>
        </p:nvSpPr>
        <p:spPr>
          <a:xfrm>
            <a:off y="2833715" x="4431883"/>
            <a:ext cy="707886" cx="44014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4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top of VirtualBox</a:t>
            </a:r>
          </a:p>
        </p:txBody>
      </p:sp>
      <p:sp>
        <p:nvSpPr>
          <p:cNvPr id="173" name="Shape 173"/>
          <p:cNvSpPr/>
          <p:nvPr/>
        </p:nvSpPr>
        <p:spPr>
          <a:xfrm>
            <a:off y="2205149" x="457200"/>
            <a:ext cy="3316062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3038534" x="2789771"/>
            <a:ext cy="1095055" cx="37284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vagrant 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3125947" x="3010067"/>
            <a:ext cy="1095055" cx="34433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Vagrantfile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Vagrantfile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2286000" x="226900"/>
            <a:ext cy="3087899" cx="874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Vagrant::Config.run do |config|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 config.vm.box = "ubuntu2"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 config.vm.box_url = "http://files.vagrantup.com/precise64.box"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 Boxes For Download</a:t>
            </a:r>
          </a:p>
        </p:txBody>
      </p:sp>
      <p:sp>
        <p:nvSpPr>
          <p:cNvPr id="198" name="Shape 198"/>
          <p:cNvSpPr/>
          <p:nvPr/>
        </p:nvSpPr>
        <p:spPr>
          <a:xfrm>
            <a:off y="1600200" x="2444872"/>
            <a:ext cy="4525963" cx="42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Install</a:t>
            </a:r>
          </a:p>
        </p:txBody>
      </p:sp>
      <p:sp>
        <p:nvSpPr>
          <p:cNvPr id="204" name="Shape 204"/>
          <p:cNvSpPr/>
          <p:nvPr/>
        </p:nvSpPr>
        <p:spPr>
          <a:xfrm>
            <a:off y="1600200" x="2088685"/>
            <a:ext cy="4525963" cx="4966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Vagrant: Remote-controls VirtualBox</a:t>
            </a:r>
          </a:p>
        </p:txBody>
      </p:sp>
      <p:sp>
        <p:nvSpPr>
          <p:cNvPr id="210" name="Shape 210"/>
          <p:cNvSpPr/>
          <p:nvPr/>
        </p:nvSpPr>
        <p:spPr>
          <a:xfrm>
            <a:off y="1650817" x="457200"/>
            <a:ext cy="4424725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 vs. Integration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What’s Vagrant?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Tools (Puppet, Chef, Salt)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and Demo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 Mount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/vagrant in the VM maps to the start directory on the host system.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– Simple</a:t>
            </a:r>
          </a:p>
        </p:txBody>
      </p:sp>
      <p:sp>
        <p:nvSpPr>
          <p:cNvPr id="222" name="Shape 222"/>
          <p:cNvSpPr/>
          <p:nvPr/>
        </p:nvSpPr>
        <p:spPr>
          <a:xfrm>
            <a:off y="3028539" x="457200"/>
            <a:ext cy="1669282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Tests</a:t>
            </a:r>
          </a:p>
        </p:txBody>
      </p:sp>
      <p:sp>
        <p:nvSpPr>
          <p:cNvPr id="229" name="Shape 229"/>
          <p:cNvSpPr/>
          <p:nvPr/>
        </p:nvSpPr>
        <p:spPr>
          <a:xfrm>
            <a:off y="2147371" x="457200"/>
            <a:ext cy="3431618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 Suite</a:t>
            </a:r>
          </a:p>
        </p:txBody>
      </p:sp>
      <p:sp>
        <p:nvSpPr>
          <p:cNvPr id="236" name="Shape 236"/>
          <p:cNvSpPr/>
          <p:nvPr/>
        </p:nvSpPr>
        <p:spPr>
          <a:xfrm>
            <a:off y="1600200" x="1272716"/>
            <a:ext cy="4525962" cx="65985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4" name="Shape 244"/>
          <p:cNvSpPr/>
          <p:nvPr/>
        </p:nvSpPr>
        <p:spPr>
          <a:xfrm>
            <a:off y="3161741" x="660895"/>
            <a:ext cy="1593829" cx="5364910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t/Unit.t .. ok  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t/Live.t .. skipped: only with LIVE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tests successful.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Test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1" name="Shape 251"/>
          <p:cNvSpPr/>
          <p:nvPr/>
        </p:nvSpPr>
        <p:spPr>
          <a:xfrm>
            <a:off y="3161741" x="660895"/>
            <a:ext cy="1256921" cx="5351951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livetest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ssh –c ‘cd /vagrant; perl Makefile.PL; make test’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Test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8" name="Shape 258"/>
          <p:cNvSpPr/>
          <p:nvPr/>
        </p:nvSpPr>
        <p:spPr>
          <a:xfrm>
            <a:off y="3161741" x="660895"/>
            <a:ext cy="1712007" cx="3382226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livetest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ssh –c ‘cd /vagrant; …’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t/Live.t .. ok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t/Unit.t .. ok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y="3161741" x="4367089"/>
            <a:ext cy="1399459" cx="3897473"/>
          </a:xfrm>
          <a:prstGeom prst="flowChartProcess">
            <a:avLst/>
          </a:prstGeom>
          <a:gradFill>
            <a:gsLst>
              <a:gs pos="0">
                <a:srgbClr val="D23F3B"/>
              </a:gs>
              <a:gs pos="100000">
                <a:srgbClr val="FFC2BF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/vagrant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perl Makefile.PL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LIVE=1 make 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Cleanup</a:t>
            </a:r>
          </a:p>
        </p:txBody>
      </p:sp>
      <p:sp>
        <p:nvSpPr>
          <p:cNvPr id="271" name="Shape 271"/>
          <p:cNvSpPr/>
          <p:nvPr/>
        </p:nvSpPr>
        <p:spPr>
          <a:xfrm>
            <a:off y="2875523" x="457200"/>
            <a:ext cy="578807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600200" x="457200"/>
            <a:ext cy="3129454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Tools</a:t>
            </a:r>
          </a:p>
        </p:txBody>
      </p:sp>
      <p:graphicFrame>
        <p:nvGraphicFramePr>
          <p:cNvPr id="278" name="Shape 278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{DB34C75C-A25F-4B3B-A2BF-281397C389FC}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Tool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Client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Server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Config Format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Puppet (Puppet</a:t>
                      </a:r>
                      <a:r>
                        <a:rPr baseline="0" lang="en-US"/>
                        <a:t> Labs)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puppet-agent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Puppet master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DSL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 (Opscode)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chef-client &amp; knife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</a:t>
                      </a:r>
                      <a:r>
                        <a:rPr baseline="0" lang="en-US"/>
                        <a:t> s</a:t>
                      </a:r>
                      <a:r>
                        <a:rPr lang="en-US"/>
                        <a:t>olo, server or hosted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Ruby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Stack (saltstack.com)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minion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server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Python</a:t>
                      </a:r>
                      <a:r>
                        <a:rPr baseline="0" lang="en-US"/>
                        <a:t> + YAML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…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perl Makefile.PL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make 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t/Unit.t .. ok   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t/Live.t .. skipped: only with LIVE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tests successful.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Files=2, Tests=2,  0 wallclock secs ( 0.03 usr  0.01 sys +  0.03 cusr  0.00 csys =  0.07 CPU)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Result: PASS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84" name="Shape 284"/>
          <p:cNvSpPr/>
          <p:nvPr/>
        </p:nvSpPr>
        <p:spPr>
          <a:xfrm>
            <a:off y="1600200" x="2126585"/>
            <a:ext cy="4525963" cx="48908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91" name="Shape 291"/>
          <p:cNvSpPr/>
          <p:nvPr/>
        </p:nvSpPr>
        <p:spPr>
          <a:xfrm>
            <a:off y="2751522" x="457200"/>
            <a:ext cy="2223316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98" name="Shape 298"/>
          <p:cNvSpPr/>
          <p:nvPr/>
        </p:nvSpPr>
        <p:spPr>
          <a:xfrm>
            <a:off y="3580485" x="457200"/>
            <a:ext cy="565391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Chef, cookbooks and recipes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Chef - Infrastructure automation framework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Cookbooks/Recipe - Abstract definition for installing package(s) and configuring them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Recipes contain resource primitives that enable us to define any workflow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Little more about resources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3716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action </a:t>
            </a:r>
            <a:r>
              <a:rPr sz="2400" lang="en-US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:install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"Starting service"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command </a:t>
            </a:r>
            <a:r>
              <a:rPr sz="2400" lang="en-US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"svc -u /service/name"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cookbook_file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"/path/to/file"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source </a:t>
            </a:r>
            <a:r>
              <a:rPr sz="2400" lang="en-US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"/path/to/source/file"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Test kitchen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Integration test harness for Chef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Abstracts creation and provisioning of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Manage multiple VMs 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Easy to write YAML file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Beta software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Kitchen config (.kitchen.yml)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354550" x="1491025"/>
            <a:ext cy="4950900" cx="605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driver_plugin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vagrant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driver_config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800100"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require_chef_omnibus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centos-6.4</a:t>
            </a:r>
          </a:p>
          <a:p>
            <a:pPr rtl="0" lvl="0" indent="-222250" marL="80010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driver_config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1257300"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opscode-centos-6.4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suites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</a:p>
          <a:p>
            <a:pPr rtl="0" lvl="0" indent="-222250" marL="80010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run_list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800100"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"recipe[yapc2013-cookbook::default]"</a:t>
            </a:r>
          </a:p>
          <a:p>
            <a:pPr rtl="0" lvl="0" indent="-222250" marL="800100"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Test Kitchen (cont.)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600200" x="159800"/>
            <a:ext cy="4526100" cx="883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-US"/>
              <a:t>Supports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create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creates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converge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provisions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verify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runs test suite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destroy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deletes VMs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Bats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Bash automated testing system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TAP compliant test framework written in Bash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Can test any scripts or programs that run in Bash shell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Simple Bats test suite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bats</a:t>
            </a:r>
          </a:p>
          <a:p>
            <a:r>
              <a:t/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"Running make test"</a:t>
            </a: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4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make -C /path/to/Makefile/</a:t>
            </a: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test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 Limitations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“Works for me” syndrome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Tied to development box setup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about …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different OS?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a database?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people’s code?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Demo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Creates "centos-6.4" virtual machine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Installs "perl"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Installs cpan modules "Plack" and "Dancer"</a:t>
            </a:r>
          </a:p>
          <a:p>
            <a:pPr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Runs verification tests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42900" marL="342900"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Slides: </a:t>
            </a:r>
            <a:r>
              <a:rPr u="sng" sz="2000" lang="en-US">
                <a:solidFill>
                  <a:schemeClr val="hlink"/>
                </a:solidFill>
                <a:hlinkClick r:id="rId3"/>
              </a:rPr>
              <a:t>https://github.com/mschilli/yapc2013</a:t>
            </a:r>
          </a:p>
          <a:p>
            <a:pPr rtl="0" lvl="0" indent="-342900" marL="342900"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Demo code: </a:t>
            </a:r>
            <a:r>
              <a:rPr u="sng" sz="2000" lang="en-US">
                <a:solidFill>
                  <a:schemeClr val="hlink"/>
                </a:solidFill>
                <a:hlinkClick r:id="rId4"/>
              </a:rPr>
              <a:t>https://github.com/mschilli/yapc2013/tree/master/yapc2013-cookbook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Hütterman, “DevOps for Developers”, 2012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Nelson-Smith, “Test-driven Infrastructure with Chef”, 2011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Puppetlabs.com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Saltstack.com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sng" b="0" cap="none" baseline="0" sz="20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http://www.opscode.com/chef/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&amp; Chef Talk: http://www.youtube.com/watch?v=SYZ2GzYAw_Q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sz="2000" lang="en-US"/>
              <a:t>f Docs: </a:t>
            </a:r>
            <a:r>
              <a:rPr u="sng" sz="2000" lang="en-US">
                <a:solidFill>
                  <a:schemeClr val="hlink"/>
                </a:solidFill>
                <a:hlinkClick r:id="rId6"/>
              </a:rPr>
              <a:t>http://docs.opscode.com/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Test-Kitchen: </a:t>
            </a:r>
            <a:r>
              <a:rPr u="sng" sz="2000" lang="en-US">
                <a:solidFill>
                  <a:schemeClr val="hlink"/>
                </a:solidFill>
                <a:hlinkClick r:id="rId7"/>
              </a:rPr>
              <a:t>https://github.com/opscode/test-kitchen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Bash automated testing system: </a:t>
            </a:r>
            <a:r>
              <a:rPr u="sng" sz="2000" lang="en-US">
                <a:solidFill>
                  <a:schemeClr val="hlink"/>
                </a:solidFill>
                <a:hlinkClick r:id="rId8"/>
              </a:rPr>
              <a:t>https://github.com/sstephenson/bats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Pipeline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y="2954415" x="220298"/>
            <a:ext cy="842266" cx="1768865"/>
            <a:chOff y="2954415" x="220298"/>
            <a:chExt cy="842266" cx="1768865"/>
          </a:xfrm>
        </p:grpSpPr>
        <p:sp>
          <p:nvSpPr>
            <p:cNvPr id="106" name="Shape 106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08" name="Shape 108"/>
          <p:cNvGrpSpPr/>
          <p:nvPr/>
        </p:nvGrpSpPr>
        <p:grpSpPr>
          <a:xfrm>
            <a:off y="2950157" x="1989164"/>
            <a:ext cy="842266" cx="1768865"/>
            <a:chOff y="2954415" x="220298"/>
            <a:chExt cy="842266" cx="1768865"/>
          </a:xfrm>
        </p:grpSpPr>
        <p:sp>
          <p:nvSpPr>
            <p:cNvPr id="109" name="Shape 109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11" name="Shape 111"/>
          <p:cNvGrpSpPr/>
          <p:nvPr/>
        </p:nvGrpSpPr>
        <p:grpSpPr>
          <a:xfrm>
            <a:off y="2916600" x="3758029"/>
            <a:ext cy="842266" cx="1768865"/>
            <a:chOff y="2954415" x="220298"/>
            <a:chExt cy="842266" cx="1768865"/>
          </a:xfrm>
        </p:grpSpPr>
        <p:sp>
          <p:nvSpPr>
            <p:cNvPr id="112" name="Shape 112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Staging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14" name="Shape 114"/>
          <p:cNvSpPr txBox="1"/>
          <p:nvPr/>
        </p:nvSpPr>
        <p:spPr>
          <a:xfrm>
            <a:off y="2796355" x="6103558"/>
            <a:ext cy="769441" cx="5742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Pipeline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y="2954415" x="220298"/>
            <a:ext cy="842266" cx="1768865"/>
            <a:chOff y="2954415" x="220298"/>
            <a:chExt cy="842266" cx="1768865"/>
          </a:xfrm>
        </p:grpSpPr>
        <p:sp>
          <p:nvSpPr>
            <p:cNvPr id="121" name="Shape 121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3" name="Shape 123"/>
          <p:cNvGrpSpPr/>
          <p:nvPr/>
        </p:nvGrpSpPr>
        <p:grpSpPr>
          <a:xfrm>
            <a:off y="2950157" x="1989164"/>
            <a:ext cy="842266" cx="1768865"/>
            <a:chOff y="2954415" x="220298"/>
            <a:chExt cy="842266" cx="1768865"/>
          </a:xfrm>
        </p:grpSpPr>
        <p:sp>
          <p:nvSpPr>
            <p:cNvPr id="124" name="Shape 124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6" name="Shape 126"/>
          <p:cNvGrpSpPr/>
          <p:nvPr/>
        </p:nvGrpSpPr>
        <p:grpSpPr>
          <a:xfrm>
            <a:off y="2916600" x="3758029"/>
            <a:ext cy="842266" cx="1768865"/>
            <a:chOff y="2954415" x="220298"/>
            <a:chExt cy="842266" cx="1768865"/>
          </a:xfrm>
        </p:grpSpPr>
        <p:sp>
          <p:nvSpPr>
            <p:cNvPr id="127" name="Shape 127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Staging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9" name="Shape 129"/>
          <p:cNvSpPr txBox="1"/>
          <p:nvPr/>
        </p:nvSpPr>
        <p:spPr>
          <a:xfrm>
            <a:off y="2796355" x="6103558"/>
            <a:ext cy="769441" cx="5742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application stack installed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early, integrate often, integrate continuously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Can’t configure your devbox for many different project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need to integrate with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supporting package releases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people’s code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changes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spin up on many platforms to set up integration environments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setting up the application stack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manual work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documented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slows down potential contributors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