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0B37E31-44FF-4073-BB39-1599D8AB99F1}">
  <a:tblStyle styleName="Table_0" styleId="{30B37E31-44FF-4073-BB39-1599D8AB99F1}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2" name="Shape 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opscode.com/chef/" Type="http://schemas.openxmlformats.org/officeDocument/2006/relationships/hyperlink" TargetMode="External" Id="rId4"/><Relationship Target="https://github.com/mschilli/yapc2013/tree/master/yapc2013-cookbook" Type="http://schemas.openxmlformats.org/officeDocument/2006/relationships/hyperlink" TargetMode="External" Id="rId3"/><Relationship Target="https://github.com/opscode/test-kitchen" Type="http://schemas.openxmlformats.org/officeDocument/2006/relationships/hyperlink" TargetMode="External" Id="rId6"/><Relationship Target="http://docs.opscode.com/" Type="http://schemas.openxmlformats.org/officeDocument/2006/relationships/hyperlink" TargetMode="External" Id="rId5"/><Relationship Target="https://github.com/sstephenson/bats" Type="http://schemas.openxmlformats.org/officeDocument/2006/relationships/hyperlink" TargetMode="External" Id="rId7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Continuously integrating </a:t>
            </a:r>
            <a:br>
              <a:rPr strike="noStrike" u="none" b="1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1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Perl projects </a:t>
            </a:r>
            <a:br>
              <a:rPr strike="noStrike" u="none" b="1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1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Vagrant 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27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Mike Schilli, Venkat Venkataraju</a:t>
            </a:r>
          </a:p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27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Yahoo!</a:t>
            </a:r>
          </a:p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27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YAPC 2013, Austin, TX</a:t>
            </a:r>
          </a:p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27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06/04/2013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as Code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machine setup in source control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One-command spin-up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VM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Provisions VM based on checked-in file</a:t>
            </a:r>
          </a:p>
          <a:p>
            <a:pPr algn="l" rtl="0" lvl="2" marR="0" indent="-228600" marL="1143000">
              <a:spcBef>
                <a:spcPts val="480"/>
              </a:spcBef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</a:t>
            </a:r>
          </a:p>
          <a:p>
            <a:pPr algn="l" rtl="0" lvl="2" marR="0" indent="-228600" marL="1143000">
              <a:spcBef>
                <a:spcPts val="480"/>
              </a:spcBef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files</a:t>
            </a:r>
          </a:p>
          <a:p>
            <a:pPr algn="l" rtl="0" lvl="2" marR="0" indent="-228600" marL="1143000">
              <a:spcBef>
                <a:spcPts val="480"/>
              </a:spcBef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Services</a:t>
            </a:r>
          </a:p>
          <a:p>
            <a:pPr algn="l" rtl="0" lvl="2" marR="0" indent="-228600" marL="1143000">
              <a:spcBef>
                <a:spcPts val="480"/>
              </a:spcBef>
              <a:buClr>
                <a:schemeClr val="dk1"/>
              </a:buClr>
              <a:buSzPct val="100694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user account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as code - why?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88541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
</a:t>
            </a: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Restore Infrastructure from scratch after catastrophic incidents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Guy doesn’t need to read documentation to get started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 working development environment back right away after coming back to a project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VirtualBox and Vagrant</a:t>
            </a:r>
          </a:p>
        </p:txBody>
      </p:sp>
      <p:sp>
        <p:nvSpPr>
          <p:cNvPr id="165" name="Shape 165"/>
          <p:cNvSpPr/>
          <p:nvPr/>
        </p:nvSpPr>
        <p:spPr>
          <a:xfrm>
            <a:off y="1549395" x="3035985"/>
            <a:ext cy="962269" cx="321844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6" name="Shape 166"/>
          <p:cNvSpPr/>
          <p:nvPr/>
        </p:nvSpPr>
        <p:spPr>
          <a:xfrm>
            <a:off y="3657385" x="3035985"/>
            <a:ext cy="1995524" cx="330663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67" name="Shape 167"/>
          <p:cNvSpPr txBox="1"/>
          <p:nvPr/>
        </p:nvSpPr>
        <p:spPr>
          <a:xfrm>
            <a:off y="2833715" x="4431883"/>
            <a:ext cy="707886" cx="44014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4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top of VirtualBox</a:t>
            </a:r>
          </a:p>
        </p:txBody>
      </p:sp>
      <p:sp>
        <p:nvSpPr>
          <p:cNvPr id="173" name="Shape 173"/>
          <p:cNvSpPr/>
          <p:nvPr/>
        </p:nvSpPr>
        <p:spPr>
          <a:xfrm>
            <a:off y="2205149" x="457200"/>
            <a:ext cy="3316062" cx="8229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3038534" x="2789771"/>
            <a:ext cy="1095055" cx="372846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vagrant up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3125947" x="3010067"/>
            <a:ext cy="1095055" cx="344337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Vagrantfile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Vagrantfile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2286000" x="226900"/>
            <a:ext cy="3087899" cx="8741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2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Vagrant::Config.run do |config|</a:t>
            </a:r>
          </a:p>
          <a:p>
            <a:pPr algn="l" rtl="0" lvl="0" marR="0" indent="0" marL="0">
              <a:spcBef>
                <a:spcPts val="2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  config.vm.box = "ubuntu2"</a:t>
            </a:r>
          </a:p>
          <a:p>
            <a:pPr algn="l" rtl="0" lvl="0" marR="0" indent="0" marL="0">
              <a:spcBef>
                <a:spcPts val="2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  config.vm.box_url = "http://files.vagrantup.com/precise64.box"</a:t>
            </a:r>
          </a:p>
          <a:p>
            <a:pPr algn="l" rtl="0" lvl="0" marR="0" indent="0" marL="0">
              <a:spcBef>
                <a:spcPts val="2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Vagrant: Remote-controls VirtualBox</a:t>
            </a:r>
          </a:p>
        </p:txBody>
      </p:sp>
      <p:sp>
        <p:nvSpPr>
          <p:cNvPr id="198" name="Shape 198"/>
          <p:cNvSpPr/>
          <p:nvPr/>
        </p:nvSpPr>
        <p:spPr>
          <a:xfrm>
            <a:off y="1650817" x="457200"/>
            <a:ext cy="4424725" cx="8229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Vagrant Boxes For Download</a:t>
            </a:r>
          </a:p>
        </p:txBody>
      </p:sp>
      <p:sp>
        <p:nvSpPr>
          <p:cNvPr id="204" name="Shape 204"/>
          <p:cNvSpPr/>
          <p:nvPr/>
        </p:nvSpPr>
        <p:spPr>
          <a:xfrm>
            <a:off y="1600200" x="2444872"/>
            <a:ext cy="4525963" cx="42542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Install</a:t>
            </a:r>
          </a:p>
        </p:txBody>
      </p:sp>
      <p:sp>
        <p:nvSpPr>
          <p:cNvPr id="210" name="Shape 210"/>
          <p:cNvSpPr/>
          <p:nvPr/>
        </p:nvSpPr>
        <p:spPr>
          <a:xfrm>
            <a:off y="1600200" x="2088685"/>
            <a:ext cy="4525963" cx="49666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Tests vs. Integration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as Code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/>
              <a:t>What’s Vagrant?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Provisioning Tools (Puppet, Chef, Salt)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and Demo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Magic Mount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/vagrant in the VM maps to the start directory on the host system.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Networking – Simple</a:t>
            </a:r>
          </a:p>
        </p:txBody>
      </p:sp>
      <p:sp>
        <p:nvSpPr>
          <p:cNvPr id="222" name="Shape 222"/>
          <p:cNvSpPr/>
          <p:nvPr/>
        </p:nvSpPr>
        <p:spPr>
          <a:xfrm>
            <a:off y="3028539" x="457200"/>
            <a:ext cy="1669282" cx="8229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Tests</a:t>
            </a:r>
          </a:p>
        </p:txBody>
      </p:sp>
      <p:sp>
        <p:nvSpPr>
          <p:cNvPr id="229" name="Shape 229"/>
          <p:cNvSpPr/>
          <p:nvPr/>
        </p:nvSpPr>
        <p:spPr>
          <a:xfrm>
            <a:off y="2147371" x="457200"/>
            <a:ext cy="3431618" cx="8229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Test Suite</a:t>
            </a:r>
          </a:p>
        </p:txBody>
      </p:sp>
      <p:sp>
        <p:nvSpPr>
          <p:cNvPr id="236" name="Shape 236"/>
          <p:cNvSpPr/>
          <p:nvPr/>
        </p:nvSpPr>
        <p:spPr>
          <a:xfrm>
            <a:off y="1600200" x="1272716"/>
            <a:ext cy="4525962" cx="659856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44" name="Shape 244"/>
          <p:cNvSpPr/>
          <p:nvPr/>
        </p:nvSpPr>
        <p:spPr>
          <a:xfrm>
            <a:off y="3161741" x="660895"/>
            <a:ext cy="1593829" cx="5364910"/>
          </a:xfrm>
          <a:prstGeom prst="flowChartProcess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make test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t/Unit.t .. ok   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t/Live.t .. skipped: only with LIVE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 tests successful.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Test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51" name="Shape 251"/>
          <p:cNvSpPr/>
          <p:nvPr/>
        </p:nvSpPr>
        <p:spPr>
          <a:xfrm>
            <a:off y="3161741" x="660895"/>
            <a:ext cy="1256921" cx="5351951"/>
          </a:xfrm>
          <a:prstGeom prst="flowChartProcess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make livetest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vagrant ssh –c ‘cd /vagrant; perl Makefile.PL; make test’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Test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58" name="Shape 258"/>
          <p:cNvSpPr/>
          <p:nvPr/>
        </p:nvSpPr>
        <p:spPr>
          <a:xfrm>
            <a:off y="3161741" x="660895"/>
            <a:ext cy="1712007" cx="3382226"/>
          </a:xfrm>
          <a:prstGeom prst="flowChartProcess">
            <a:avLst/>
          </a:prstGeom>
          <a:gradFill>
            <a:gsLst>
              <a:gs pos="0">
                <a:srgbClr val="3E7FCE"/>
              </a:gs>
              <a:gs pos="100000">
                <a:srgbClr val="BFDCFF"/>
              </a:gs>
            </a:gsLst>
            <a:lin ang="16200000" scaled="0"/>
          </a:gra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make livetest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vagrant ssh –c ‘cd /vagrant; …’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t/Live.t .. ok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t/Unit.t .. ok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59" name="Shape 259"/>
          <p:cNvSpPr/>
          <p:nvPr/>
        </p:nvSpPr>
        <p:spPr>
          <a:xfrm>
            <a:off y="3161741" x="4367089"/>
            <a:ext cy="1399459" cx="3897473"/>
          </a:xfrm>
          <a:prstGeom prst="flowChartProcess">
            <a:avLst/>
          </a:prstGeom>
          <a:gradFill>
            <a:gsLst>
              <a:gs pos="0">
                <a:srgbClr val="D23F3B"/>
              </a:gs>
              <a:gs pos="100000">
                <a:srgbClr val="FFC2BF"/>
              </a:gs>
            </a:gsLst>
            <a:lin ang="16200000" scaled="0"/>
          </a:gradFill>
          <a:ln w="9525" cap="flat">
            <a:solidFill>
              <a:srgbClr val="BE4B4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/vagrant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perl Makefile.PL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LIVE=1 make test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As Code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Cleanup</a:t>
            </a:r>
          </a:p>
        </p:txBody>
      </p:sp>
      <p:sp>
        <p:nvSpPr>
          <p:cNvPr id="271" name="Shape 271"/>
          <p:cNvSpPr/>
          <p:nvPr/>
        </p:nvSpPr>
        <p:spPr>
          <a:xfrm>
            <a:off y="2875523" x="457200"/>
            <a:ext cy="578807" cx="8229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1600200" x="457200"/>
            <a:ext cy="3129454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Provisioning Tools</a:t>
            </a:r>
          </a:p>
        </p:txBody>
      </p:sp>
      <p:graphicFrame>
        <p:nvGraphicFramePr>
          <p:cNvPr id="278" name="Shape 278"/>
          <p:cNvGraphicFramePr/>
          <p:nvPr/>
        </p:nvGraphicFramePr>
        <p:xfrm>
          <a:off y="1600200" x="457200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{30B37E31-44FF-4073-BB39-1599D8AB99F1}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32225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Tool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Client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Server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Config Format</a:t>
                      </a:r>
                    </a:p>
                  </a:txBody>
                  <a:tcPr marR="91450" marB="45725" marT="45725" marL="91450"/>
                </a:tc>
              </a:tr>
              <a:tr h="732225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Puppet (Puppet</a:t>
                      </a:r>
                      <a:r>
                        <a:rPr baseline="0" lang="en-US"/>
                        <a:t> Labs)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puppet-agent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/>
                        <a:t>Puppet master</a:t>
                      </a:r>
                    </a:p>
                    <a:p>
                      <a:r>
                        <a:t/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DSL</a:t>
                      </a:r>
                    </a:p>
                  </a:txBody>
                  <a:tcPr marR="91450" marB="45725" marT="45725" marL="91450"/>
                </a:tc>
              </a:tr>
              <a:tr h="732225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Chef (Opscode)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chef-client &amp; knife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Chef</a:t>
                      </a:r>
                      <a:r>
                        <a:rPr baseline="0" lang="en-US"/>
                        <a:t> s</a:t>
                      </a:r>
                      <a:r>
                        <a:rPr lang="en-US"/>
                        <a:t>olo, server or hosted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Ruby</a:t>
                      </a:r>
                    </a:p>
                  </a:txBody>
                  <a:tcPr marR="91450" marB="45725" marT="45725" marL="91450"/>
                </a:tc>
              </a:tr>
              <a:tr h="732225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Salt Stack (saltstack.com)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Salt minion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Salt server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Python</a:t>
                      </a:r>
                      <a:r>
                        <a:rPr baseline="0" lang="en-US"/>
                        <a:t> + YAML</a:t>
                      </a:r>
                    </a:p>
                  </a:txBody>
                  <a:tcPr marR="91450" marB="45725" marT="45725" marL="91450"/>
                </a:tc>
              </a:tr>
              <a:tr h="732225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…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52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$ perl Makefile.PL</a:t>
            </a:r>
          </a:p>
          <a:p>
            <a:pPr algn="l" rtl="0" lvl="0" marR="0" indent="0" marL="0">
              <a:spcBef>
                <a:spcPts val="52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$ make </a:t>
            </a:r>
          </a:p>
          <a:p>
            <a:pPr algn="l" rtl="0" lvl="0" marR="0" indent="0" marL="0">
              <a:spcBef>
                <a:spcPts val="52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$ make test</a:t>
            </a:r>
          </a:p>
          <a:p>
            <a:pPr algn="l" rtl="0" lvl="0" marR="0" indent="0" marL="0">
              <a:spcBef>
                <a:spcPts val="52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t/Unit.t .. ok   </a:t>
            </a:r>
          </a:p>
          <a:p>
            <a:pPr algn="l" rtl="0" lvl="0" marR="0" indent="0" marL="0">
              <a:spcBef>
                <a:spcPts val="52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t/Live.t .. skipped: only with LIVE</a:t>
            </a:r>
          </a:p>
          <a:p>
            <a:pPr algn="l" rtl="0" lvl="0" marR="0" indent="0" marL="0">
              <a:spcBef>
                <a:spcPts val="52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 tests successful.</a:t>
            </a:r>
          </a:p>
          <a:p>
            <a:pPr algn="l" rtl="0" lvl="0" marR="0" indent="0" marL="0">
              <a:spcBef>
                <a:spcPts val="52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Files=2, Tests=2,  0 wallclock secs ( 0.03 usr  0.01 sys +  0.03 cusr  0.00 csys =  0.07 CPU)</a:t>
            </a:r>
          </a:p>
          <a:p>
            <a:pPr algn="l" rtl="0" lvl="0" marR="0" indent="0" marL="0">
              <a:spcBef>
                <a:spcPts val="520"/>
              </a:spcBef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Result: PASS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Provisioning with Puppet</a:t>
            </a:r>
          </a:p>
        </p:txBody>
      </p:sp>
      <p:sp>
        <p:nvSpPr>
          <p:cNvPr id="284" name="Shape 284"/>
          <p:cNvSpPr/>
          <p:nvPr/>
        </p:nvSpPr>
        <p:spPr>
          <a:xfrm>
            <a:off y="1600200" x="2126585"/>
            <a:ext cy="4525963" cx="48908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Provisioning with Puppet</a:t>
            </a:r>
          </a:p>
        </p:txBody>
      </p:sp>
      <p:sp>
        <p:nvSpPr>
          <p:cNvPr id="291" name="Shape 291"/>
          <p:cNvSpPr/>
          <p:nvPr/>
        </p:nvSpPr>
        <p:spPr>
          <a:xfrm>
            <a:off y="2751522" x="457200"/>
            <a:ext cy="2223316" cx="8229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Provisioning with Puppet</a:t>
            </a:r>
          </a:p>
        </p:txBody>
      </p:sp>
      <p:sp>
        <p:nvSpPr>
          <p:cNvPr id="298" name="Shape 298"/>
          <p:cNvSpPr/>
          <p:nvPr/>
        </p:nvSpPr>
        <p:spPr>
          <a:xfrm>
            <a:off y="3580485" x="457200"/>
            <a:ext cy="565391" cx="82295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Chef, cookbooks and recipes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Chef - Infrastructure automation framework</a:t>
            </a:r>
          </a:p>
          <a:p>
            <a:r>
              <a:t/>
            </a:r>
          </a:p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Cookbooks/Recipe - Abstract definition for installing package(s) and configuring them</a:t>
            </a:r>
          </a:p>
          <a:p>
            <a:r>
              <a:t/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/>
              <a:t>Recipes contain resource primitives that enable us to define any workflow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US"/>
              <a:t>Little more about resources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13716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sz="2400"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en-US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en-US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rtl="0" lvl="0" indent="0" marL="0"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	action </a:t>
            </a:r>
            <a:r>
              <a:rPr sz="2400" lang="en-US">
                <a:solidFill>
                  <a:srgbClr val="134F5C"/>
                </a:solidFill>
                <a:latin typeface="Consolas"/>
                <a:ea typeface="Consolas"/>
                <a:cs typeface="Consolas"/>
                <a:sym typeface="Consolas"/>
              </a:rPr>
              <a:t>:install</a:t>
            </a:r>
          </a:p>
          <a:p>
            <a:pPr rtl="0" lvl="0" indent="0" marL="0">
              <a:buNone/>
            </a:pPr>
            <a:r>
              <a:rPr sz="2400" lang="en-US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sz="2400"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en-US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"Starting service"</a:t>
            </a: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en-US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rtl="0" lvl="0" indent="0" marL="0"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	command </a:t>
            </a:r>
            <a:r>
              <a:rPr sz="2400" lang="en-US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"svc -u /service/name"</a:t>
            </a:r>
          </a:p>
          <a:p>
            <a:pPr rtl="0" lvl="0" indent="0" marL="0">
              <a:buNone/>
            </a:pPr>
            <a:r>
              <a:rPr sz="2400" lang="en-US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sz="2400" lang="en-US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cookbook_file</a:t>
            </a: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en-US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"/path/to/file"</a:t>
            </a: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lang="en-US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rtl="0" lvl="0" indent="0" marL="0">
              <a:buNone/>
            </a:pPr>
            <a:r>
              <a:rPr sz="2400" lang="en-US">
                <a:latin typeface="Consolas"/>
                <a:ea typeface="Consolas"/>
                <a:cs typeface="Consolas"/>
                <a:sym typeface="Consolas"/>
              </a:rPr>
              <a:t>	source </a:t>
            </a:r>
            <a:r>
              <a:rPr sz="2400" lang="en-US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"/path/to/source/file"</a:t>
            </a:r>
          </a:p>
          <a:p>
            <a:pPr rtl="0" lvl="0" indent="0" marL="0">
              <a:buNone/>
            </a:pPr>
            <a:r>
              <a:rPr sz="2400" lang="en-US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US"/>
              <a:t>Test kitchen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/>
              <a:t>Integration test harness for Chef</a:t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/>
              <a:t>Abstracts creation and provisioning of VMs</a:t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/>
              <a:t>Manage multiple VMs </a:t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/>
              <a:t>Easy to write YAML file</a:t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lang="en-US"/>
              <a:t>Beta software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US"/>
              <a:t>Kitchen config (.kitchen.yml)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1354550" x="1491025"/>
            <a:ext cy="4950900" cx="6054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---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driver_plugin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18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vagrant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driver_config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 lvl="0" indent="-222250" marL="800100">
              <a:buNone/>
            </a:pP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require_chef_omnibus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18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platforms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18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centos-6.4</a:t>
            </a:r>
          </a:p>
          <a:p>
            <a:pPr rtl="0" lvl="0" indent="-222250" marL="80010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driver_config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 lvl="0" indent="-222250" marL="1257300">
              <a:buNone/>
            </a:pP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box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18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opscode-centos-6.4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suites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18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</a:p>
          <a:p>
            <a:pPr rtl="0" lvl="0" indent="-222250" marL="80010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run_list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 lvl="0" indent="-222250" marL="800100"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sz="18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"recipe[yapc2013-cookbook::default]"</a:t>
            </a:r>
          </a:p>
          <a:p>
            <a:pPr rtl="0" lvl="0" indent="-222250" marL="800100">
              <a:buNone/>
            </a:pP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8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attributes</a:t>
            </a:r>
            <a:r>
              <a:rPr b="1" sz="1800" lang="en-US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sz="18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US"/>
              <a:t>Test Kitchen (cont.)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1600200" x="159800"/>
            <a:ext cy="4526100" cx="8831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4375"/>
              <a:buFont typeface="Arial"/>
              <a:buNone/>
            </a:pPr>
            <a:r>
              <a:rPr lang="en-US"/>
              <a:t>Supports</a:t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kitchen create </a:t>
            </a:r>
            <a:r>
              <a:rPr b="1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- creates VMs</a:t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kitchen converge </a:t>
            </a:r>
            <a:r>
              <a:rPr b="1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- provisions VMs</a:t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kitchen verify </a:t>
            </a:r>
            <a:r>
              <a:rPr b="1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- runs test suite</a:t>
            </a:r>
          </a:p>
          <a:p>
            <a:pPr rtl="0" lvl="0" indent="-298450" marL="457200">
              <a:buClr>
                <a:srgbClr val="000000"/>
              </a:buClr>
              <a:buSzPct val="57291"/>
              <a:buFont typeface="Arial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kitchen destroy </a:t>
            </a:r>
            <a:r>
              <a:rPr b="1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- deletes VMs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US"/>
              <a:t>Bats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Bash automated testing system</a:t>
            </a:r>
          </a:p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TAP compliant test framework written in Bash</a:t>
            </a:r>
          </a:p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Can test any scripts or programs that run in Bash shell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US"/>
              <a:t>Simple Bats test suite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24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#!/usr/bin/env bats</a:t>
            </a:r>
          </a:p>
          <a:p>
            <a:r>
              <a:t/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sz="2400"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sz="24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4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"Running make test"</a:t>
            </a:r>
            <a:r>
              <a:rPr b="1" sz="24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sz="2400"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make -C /path/to/Makefile/</a:t>
            </a:r>
            <a:r>
              <a:rPr b="1" sz="2400"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test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 Limitations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“Works for me” syndrome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Tied to development box setup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what about …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different OS?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with a database?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people’s code?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US"/>
              <a:t>Demo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Creates "centos-6.4" virtual machine</a:t>
            </a:r>
          </a:p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Installs "perl"</a:t>
            </a:r>
          </a:p>
          <a:p>
            <a:pPr rtl="0"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Installs cpan modules "Plack" and "Dancer"</a:t>
            </a:r>
          </a:p>
          <a:p>
            <a:pPr lvl="0" indent="-317500" marL="457200">
              <a:buClr>
                <a:schemeClr val="dk1"/>
              </a:buClr>
              <a:buSzPct val="72916"/>
              <a:buFont typeface="Arial"/>
              <a:buChar char="•"/>
            </a:pPr>
            <a:r>
              <a:rPr lang="en-US"/>
              <a:t>Runs verification tests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342900" marL="342900">
              <a:buClr>
                <a:schemeClr val="dk1"/>
              </a:buClr>
              <a:buSzPct val="158333"/>
              <a:buFont typeface="Arial"/>
              <a:buChar char="•"/>
            </a:pPr>
            <a:r>
              <a:rPr sz="2000" lang="en-US"/>
              <a:t>Demo code: </a:t>
            </a:r>
            <a:r>
              <a:rPr u="sng" sz="2000" lang="en-US">
                <a:solidFill>
                  <a:schemeClr val="hlink"/>
                </a:solidFill>
                <a:hlinkClick r:id="rId3"/>
              </a:rPr>
              <a:t>https://github.com/mschilli/yapc2013/tree/master/yapc2013-cookbook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Hütterman, “DevOps for Developers”, 2012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Stephen Nelson-Smith, “Test-driven Infrastructure with Chef”, 2011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Puppetlabs.com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Saltstack.com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trike="noStrike" u="sng" b="0" cap="none" baseline="0" sz="20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http://www.opscode.com/chef/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 &amp; Chef Talk: http://www.youtube.com/watch?v=SYZ2GzYAw_Q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sz="2000" lang="en-US"/>
              <a:t>f Docs: </a:t>
            </a:r>
            <a:r>
              <a:rPr u="sng" sz="2000" lang="en-US">
                <a:solidFill>
                  <a:schemeClr val="hlink"/>
                </a:solidFill>
                <a:hlinkClick r:id="rId5"/>
              </a:rPr>
              <a:t>http://docs.opscode.com/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z="2000" lang="en-US"/>
              <a:t>Test-Kitchen: </a:t>
            </a:r>
            <a:r>
              <a:rPr u="sng" sz="2000" lang="en-US">
                <a:solidFill>
                  <a:schemeClr val="hlink"/>
                </a:solidFill>
                <a:hlinkClick r:id="rId6"/>
              </a:rPr>
              <a:t>https://github.com/opscode/test-kitchen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58333"/>
              <a:buFont typeface="Arial"/>
              <a:buChar char="•"/>
            </a:pPr>
            <a:r>
              <a:rPr sz="2000" lang="en-US"/>
              <a:t>Bash automated testing system: </a:t>
            </a:r>
            <a:r>
              <a:rPr u="sng" sz="2000" lang="en-US">
                <a:solidFill>
                  <a:schemeClr val="hlink"/>
                </a:solidFill>
                <a:hlinkClick r:id="rId7"/>
              </a:rPr>
              <a:t>https://github.com/sstephenson/bats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 Pipeline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y="2954415" x="220298"/>
            <a:ext cy="842266" cx="1768865"/>
            <a:chOff y="2954415" x="220298"/>
            <a:chExt cy="842266" cx="1768865"/>
          </a:xfrm>
        </p:grpSpPr>
        <p:sp>
          <p:nvSpPr>
            <p:cNvPr id="106" name="Shape 106"/>
            <p:cNvSpPr/>
            <p:nvPr/>
          </p:nvSpPr>
          <p:spPr>
            <a:xfrm>
              <a:off y="2954415" x="220298"/>
              <a:ext cy="842266" cx="1360666"/>
            </a:xfrm>
            <a:prstGeom prst="flowChartProcess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y="3218891" x="1587444"/>
              <a:ext cy="210384" cx="40171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108" name="Shape 108"/>
          <p:cNvGrpSpPr/>
          <p:nvPr/>
        </p:nvGrpSpPr>
        <p:grpSpPr>
          <a:xfrm>
            <a:off y="2950157" x="1989164"/>
            <a:ext cy="842266" cx="1768865"/>
            <a:chOff y="2954415" x="220298"/>
            <a:chExt cy="842266" cx="1768865"/>
          </a:xfrm>
        </p:grpSpPr>
        <p:sp>
          <p:nvSpPr>
            <p:cNvPr id="109" name="Shape 109"/>
            <p:cNvSpPr/>
            <p:nvPr/>
          </p:nvSpPr>
          <p:spPr>
            <a:xfrm>
              <a:off y="2954415" x="220298"/>
              <a:ext cy="842266" cx="1360666"/>
            </a:xfrm>
            <a:prstGeom prst="flowChartProcess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Integration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y="3218891" x="1587444"/>
              <a:ext cy="210384" cx="40171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111" name="Shape 111"/>
          <p:cNvGrpSpPr/>
          <p:nvPr/>
        </p:nvGrpSpPr>
        <p:grpSpPr>
          <a:xfrm>
            <a:off y="2916600" x="3758029"/>
            <a:ext cy="842266" cx="1768865"/>
            <a:chOff y="2954415" x="220298"/>
            <a:chExt cy="842266" cx="1768865"/>
          </a:xfrm>
        </p:grpSpPr>
        <p:sp>
          <p:nvSpPr>
            <p:cNvPr id="112" name="Shape 112"/>
            <p:cNvSpPr/>
            <p:nvPr/>
          </p:nvSpPr>
          <p:spPr>
            <a:xfrm>
              <a:off y="2954415" x="220298"/>
              <a:ext cy="842266" cx="1360666"/>
            </a:xfrm>
            <a:prstGeom prst="flowChartProcess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Staging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y="3218891" x="1587444"/>
              <a:ext cy="210384" cx="40171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14" name="Shape 114"/>
          <p:cNvSpPr txBox="1"/>
          <p:nvPr/>
        </p:nvSpPr>
        <p:spPr>
          <a:xfrm>
            <a:off y="2796355" x="6103558"/>
            <a:ext cy="769441" cx="57424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 Pipeline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y="2954415" x="220298"/>
            <a:ext cy="842266" cx="1768865"/>
            <a:chOff y="2954415" x="220298"/>
            <a:chExt cy="842266" cx="1768865"/>
          </a:xfrm>
        </p:grpSpPr>
        <p:sp>
          <p:nvSpPr>
            <p:cNvPr id="121" name="Shape 121"/>
            <p:cNvSpPr/>
            <p:nvPr/>
          </p:nvSpPr>
          <p:spPr>
            <a:xfrm>
              <a:off y="2954415" x="220298"/>
              <a:ext cy="842266" cx="1360666"/>
            </a:xfrm>
            <a:prstGeom prst="flowChartProcess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Dev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y="3218891" x="1587444"/>
              <a:ext cy="210384" cx="40171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123" name="Shape 123"/>
          <p:cNvGrpSpPr/>
          <p:nvPr/>
        </p:nvGrpSpPr>
        <p:grpSpPr>
          <a:xfrm>
            <a:off y="2950157" x="1989164"/>
            <a:ext cy="842266" cx="1768865"/>
            <a:chOff y="2954415" x="220298"/>
            <a:chExt cy="842266" cx="1768865"/>
          </a:xfrm>
        </p:grpSpPr>
        <p:sp>
          <p:nvSpPr>
            <p:cNvPr id="124" name="Shape 124"/>
            <p:cNvSpPr/>
            <p:nvPr/>
          </p:nvSpPr>
          <p:spPr>
            <a:xfrm>
              <a:off y="2954415" x="220298"/>
              <a:ext cy="842266" cx="1360666"/>
            </a:xfrm>
            <a:prstGeom prst="flowChartProcess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Integration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y="3218891" x="1587444"/>
              <a:ext cy="210384" cx="40171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126" name="Shape 126"/>
          <p:cNvGrpSpPr/>
          <p:nvPr/>
        </p:nvGrpSpPr>
        <p:grpSpPr>
          <a:xfrm>
            <a:off y="2916600" x="3758029"/>
            <a:ext cy="842266" cx="1768865"/>
            <a:chOff y="2954415" x="220298"/>
            <a:chExt cy="842266" cx="1768865"/>
          </a:xfrm>
        </p:grpSpPr>
        <p:sp>
          <p:nvSpPr>
            <p:cNvPr id="127" name="Shape 127"/>
            <p:cNvSpPr/>
            <p:nvPr/>
          </p:nvSpPr>
          <p:spPr>
            <a:xfrm>
              <a:off y="2954415" x="220298"/>
              <a:ext cy="842266" cx="1360666"/>
            </a:xfrm>
            <a:prstGeom prst="flowChartProcess">
              <a:avLst/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Staging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y="3218891" x="1587444"/>
              <a:ext cy="210384" cx="40171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E7FCE"/>
                </a:gs>
                <a:gs pos="100000">
                  <a:srgbClr val="BFDCFF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29" name="Shape 129"/>
          <p:cNvSpPr txBox="1"/>
          <p:nvPr/>
        </p:nvSpPr>
        <p:spPr>
          <a:xfrm>
            <a:off y="2796355" x="6103558"/>
            <a:ext cy="769441" cx="57424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Tests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application stack installed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early, integrate often, integrate continuously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Can’t configure your devbox for many different project environments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you need to integrate with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supporting package releases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people’s code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 changes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Systems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Machines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spin up on many platforms to set up integration environments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setting up the application stack 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manual work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to be documented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slows down potential contributors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