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5143500" cx="9144000"/>
  <p:notesSz cx="6858000" cy="9144000"/>
  <p:embeddedFontLst>
    <p:embeddedFont>
      <p:font typeface="Raleway"/>
      <p:regular r:id="rId42"/>
      <p:bold r:id="rId43"/>
      <p:italic r:id="rId44"/>
      <p:boldItalic r:id="rId45"/>
    </p:embeddedFont>
    <p:embeddedFont>
      <p:font typeface="Merriweather"/>
      <p:regular r:id="rId46"/>
      <p:bold r:id="rId47"/>
      <p:italic r:id="rId48"/>
      <p:boldItalic r:id="rId49"/>
    </p:embeddedFont>
    <p:embeddedFont>
      <p:font typeface="Source Sans Pro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font" Target="fonts/Raleway-regular.fntdata"/><Relationship Id="rId41" Type="http://schemas.openxmlformats.org/officeDocument/2006/relationships/slide" Target="slides/slide36.xml"/><Relationship Id="rId44" Type="http://schemas.openxmlformats.org/officeDocument/2006/relationships/font" Target="fonts/Raleway-italic.fntdata"/><Relationship Id="rId43" Type="http://schemas.openxmlformats.org/officeDocument/2006/relationships/font" Target="fonts/Raleway-bold.fntdata"/><Relationship Id="rId46" Type="http://schemas.openxmlformats.org/officeDocument/2006/relationships/font" Target="fonts/Merriweather-regular.fntdata"/><Relationship Id="rId45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Merriweather-italic.fntdata"/><Relationship Id="rId47" Type="http://schemas.openxmlformats.org/officeDocument/2006/relationships/font" Target="fonts/Merriweather-bold.fntdata"/><Relationship Id="rId49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SourceSansPro-bold.fntdata"/><Relationship Id="rId50" Type="http://schemas.openxmlformats.org/officeDocument/2006/relationships/font" Target="fonts/SourceSansPro-regular.fntdata"/><Relationship Id="rId53" Type="http://schemas.openxmlformats.org/officeDocument/2006/relationships/font" Target="fonts/SourceSansPro-boldItalic.fntdata"/><Relationship Id="rId52" Type="http://schemas.openxmlformats.org/officeDocument/2006/relationships/font" Target="fonts/SourceSansPr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c6f9544c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c6f9544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e58d5d207_0_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e58d5d20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e58d5d207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e58d5d20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e58d5d207_0_5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e58d5d20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6f9544c1_0_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c6f9544c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e58d5d207_0_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e58d5d20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e58d5d207_0_6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e58d5d207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e58d5d207_0_6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e58d5d207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e58d5d207_0_7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e58d5d20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e58d5d207_0_7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e58d5d20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e58d5d207_0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e58d5d207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6f9544c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6f9544c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e58d5d207_0_8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e58d5d207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e58d5d207_0_1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e58d5d207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e58d5d207_0_1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e58d5d207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e58d5d207_0_14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5e58d5d207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e58d5d207_0_1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5e58d5d207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5e58d5d207_0_1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5e58d5d207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5e58d5d207_0_17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5e58d5d207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e58d5d207_0_18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e58d5d207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5e58d5d207_0_2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5e58d5d207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5e58d5d207_0_19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5e58d5d207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9544c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9544c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5e58d5d207_0_19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5e58d5d207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5e58d5d207_0_20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5e58d5d207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e58d5d207_0_2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e58d5d207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5e58d5d207_0_2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5e58d5d207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5e58d5d207_0_25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5e58d5d207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5e58d5d207_0_25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5e58d5d207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5e58d5d207_0_2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5e58d5d207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6f9544c1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6f9544c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6f9544c1_0_4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6f9544c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6f9544c1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6f9544c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e58d5d207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e58d5d20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e58d5d207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e58d5d20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e58d5d207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e58d5d20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jp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jpg"/><Relationship Id="rId4" Type="http://schemas.openxmlformats.org/officeDocument/2006/relationships/image" Target="../media/image2.png"/><Relationship Id="rId5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jpg"/><Relationship Id="rId4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jpg"/><Relationship Id="rId4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jp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jpg"/><Relationship Id="rId4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jpg"/><Relationship Id="rId4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jpg"/><Relationship Id="rId4" Type="http://schemas.openxmlformats.org/officeDocument/2006/relationships/image" Target="../media/image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jpg"/><Relationship Id="rId4" Type="http://schemas.openxmlformats.org/officeDocument/2006/relationships/image" Target="../media/image1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Chaos Engineering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Princípios e principais ferramentas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265500" y="1678650"/>
            <a:ext cx="4045200" cy="178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Tenha um estado padrão para o sistema</a:t>
            </a:r>
            <a:endParaRPr b="0" sz="800"/>
          </a:p>
        </p:txBody>
      </p:sp>
      <p:sp>
        <p:nvSpPr>
          <p:cNvPr id="147" name="Google Shape;147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b="1" lang="pt-BR"/>
              <a:t>Saídas determinadas;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b="1" lang="pt-BR"/>
              <a:t>Estabelecido por um tempo;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b="1" lang="pt-BR"/>
              <a:t>Métricas apropriadas.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265500" y="1678650"/>
            <a:ext cx="4045200" cy="178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Crie hipóteses plausíveis</a:t>
            </a:r>
            <a:endParaRPr b="0" sz="800"/>
          </a:p>
        </p:txBody>
      </p:sp>
      <p:sp>
        <p:nvSpPr>
          <p:cNvPr id="153" name="Google Shape;153;p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b="1" lang="pt-BR"/>
              <a:t>Queda de uma instância;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b="1" lang="pt-BR"/>
              <a:t>Uma entrada incorreta;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b="1" lang="pt-BR"/>
              <a:t>Latência entre serviços;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b="1" lang="pt-BR"/>
              <a:t>Queda de uma região.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265500" y="1678650"/>
            <a:ext cx="4045200" cy="178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Faça testes em produção</a:t>
            </a:r>
            <a:endParaRPr b="0" sz="800"/>
          </a:p>
        </p:txBody>
      </p:sp>
      <p:sp>
        <p:nvSpPr>
          <p:cNvPr id="159" name="Google Shape;159;p2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b="1" lang="pt-BR"/>
              <a:t>É impossível determinar todas as entradas e saídas de um sistema;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b="1" lang="pt-BR"/>
              <a:t>Quanto mais testes, mais erros.</a:t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Canary Deployment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5" name="Google Shape;165;p2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2"/>
                </a:solidFill>
              </a:rPr>
              <a:t>Exportamos uma nova versão ao ambiente de produção.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2"/>
                </a:solidFill>
              </a:rPr>
              <a:t>Mas somente 5%(ou um valor menor) receberá essa atualização.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2"/>
                </a:solidFill>
              </a:rPr>
              <a:t>Por métricas definidas, </a:t>
            </a:r>
            <a:r>
              <a:rPr lang="pt-BR" sz="1600">
                <a:solidFill>
                  <a:schemeClr val="dk2"/>
                </a:solidFill>
              </a:rPr>
              <a:t>sabemos</a:t>
            </a:r>
            <a:r>
              <a:rPr lang="pt-BR" sz="1600">
                <a:solidFill>
                  <a:schemeClr val="dk2"/>
                </a:solidFill>
              </a:rPr>
              <a:t> se devemos ou não atualizar</a:t>
            </a:r>
            <a:endParaRPr sz="1600">
              <a:solidFill>
                <a:schemeClr val="dk2"/>
              </a:solidFill>
            </a:endParaRPr>
          </a:p>
        </p:txBody>
      </p:sp>
      <p:pic>
        <p:nvPicPr>
          <p:cNvPr id="166" name="Google Shape;166;p25" title="Foto de baixo para cima da ponte Golden Gate com fundo de céu azul"/>
          <p:cNvPicPr preferRelativeResize="0"/>
          <p:nvPr/>
        </p:nvPicPr>
        <p:blipFill rotWithShape="1">
          <a:blip r:embed="rId3">
            <a:alphaModFix/>
          </a:blip>
          <a:srcRect b="0" l="19071" r="4853" t="9"/>
          <a:stretch/>
        </p:blipFill>
        <p:spPr>
          <a:xfrm>
            <a:off x="3274676" y="0"/>
            <a:ext cx="5869325" cy="5143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4675" y="0"/>
            <a:ext cx="586932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265500" y="1678650"/>
            <a:ext cx="4045200" cy="178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Experimente sempre</a:t>
            </a:r>
            <a:endParaRPr b="0" sz="800"/>
          </a:p>
        </p:txBody>
      </p:sp>
      <p:sp>
        <p:nvSpPr>
          <p:cNvPr id="173" name="Google Shape;173;p2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b="1" lang="pt-BR"/>
              <a:t>Os experimentos de Chaos devem rodar continuamente;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b="1" lang="pt-BR"/>
              <a:t>Em diversos horários e sob diversas condições.</a:t>
            </a:r>
            <a:endParaRPr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type="title"/>
          </p:nvPr>
        </p:nvSpPr>
        <p:spPr>
          <a:xfrm>
            <a:off x="265500" y="1678650"/>
            <a:ext cx="4045200" cy="178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Minimize o impacto</a:t>
            </a:r>
            <a:endParaRPr b="0" sz="800"/>
          </a:p>
        </p:txBody>
      </p:sp>
      <p:sp>
        <p:nvSpPr>
          <p:cNvPr id="179" name="Google Shape;179;p2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b="1" lang="pt-BR"/>
              <a:t>O cliente não deve sentir os experimentos;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b="1" lang="pt-BR"/>
              <a:t>Saber quando fazer o fallback de algo errado.</a:t>
            </a:r>
            <a:endParaRPr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490250" y="526350"/>
            <a:ext cx="6085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Pré-requisitos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>
            <a:off x="265500" y="1678650"/>
            <a:ext cx="4045200" cy="178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Uma cultura que não visa encontrar um culpado</a:t>
            </a:r>
            <a:endParaRPr b="0" sz="800"/>
          </a:p>
        </p:txBody>
      </p:sp>
      <p:sp>
        <p:nvSpPr>
          <p:cNvPr id="190" name="Google Shape;190;p2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b="1" lang="pt-BR"/>
              <a:t>Todos erram. E todos devem aprender com os erros;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b="1" lang="pt-BR"/>
              <a:t>Alguém com medo de errar nunca vai fazer o experimento necessário.</a:t>
            </a:r>
            <a:endParaRPr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title"/>
          </p:nvPr>
        </p:nvSpPr>
        <p:spPr>
          <a:xfrm>
            <a:off x="265500" y="1678650"/>
            <a:ext cx="4045200" cy="178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Tenha </a:t>
            </a:r>
            <a:r>
              <a:rPr lang="pt-BR"/>
              <a:t>hipóteses</a:t>
            </a:r>
            <a:r>
              <a:rPr lang="pt-BR"/>
              <a:t> pequenas</a:t>
            </a:r>
            <a:endParaRPr b="0" sz="800"/>
          </a:p>
        </p:txBody>
      </p:sp>
      <p:sp>
        <p:nvSpPr>
          <p:cNvPr id="196" name="Google Shape;196;p3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b="1" lang="pt-BR"/>
              <a:t>No caso do Netflix percebemos que sempre tratavam dessa forma;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b="1" lang="pt-BR"/>
              <a:t>Apesar de pequenas, os objetivos eram grandes.</a:t>
            </a:r>
            <a:endParaRPr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/>
          <p:nvPr>
            <p:ph type="title"/>
          </p:nvPr>
        </p:nvSpPr>
        <p:spPr>
          <a:xfrm>
            <a:off x="265500" y="1678650"/>
            <a:ext cx="4045200" cy="178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Confiança nos times</a:t>
            </a:r>
            <a:endParaRPr b="0" sz="800"/>
          </a:p>
        </p:txBody>
      </p:sp>
      <p:sp>
        <p:nvSpPr>
          <p:cNvPr id="202" name="Google Shape;202;p3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b="1" lang="pt-BR"/>
              <a:t>Confiança no seu time;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b="1" lang="pt-BR"/>
              <a:t>Confiança nos outros times.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Olá! Eu sou o Marcelo!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Caso você queira me encontrar nas redes sociais: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400" y="2123750"/>
            <a:ext cx="896000" cy="8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1748800" y="2189700"/>
            <a:ext cx="4888500" cy="76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Merriweather"/>
                <a:ea typeface="Merriweather"/>
                <a:cs typeface="Merriweather"/>
                <a:sym typeface="Merriweather"/>
              </a:rPr>
              <a:t>linkedin.com/in/mschirbel</a:t>
            </a:r>
            <a:endParaRPr b="1" sz="24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399" y="3342951"/>
            <a:ext cx="896000" cy="8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1877125" y="3408900"/>
            <a:ext cx="4888500" cy="76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Merriweather"/>
                <a:ea typeface="Merriweather"/>
                <a:cs typeface="Merriweather"/>
                <a:sym typeface="Merriweather"/>
              </a:rPr>
              <a:t>  medium.com/@mschirbel</a:t>
            </a:r>
            <a:endParaRPr b="1" sz="24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type="title"/>
          </p:nvPr>
        </p:nvSpPr>
        <p:spPr>
          <a:xfrm>
            <a:off x="490250" y="526350"/>
            <a:ext cx="6085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Ferramentas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Simian Army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3" name="Google Shape;213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2"/>
                </a:solidFill>
              </a:rPr>
              <a:t>Simian significa macaco.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2"/>
                </a:solidFill>
              </a:rPr>
              <a:t>Coleção de ferramentas de C.E. em código aberto.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2"/>
                </a:solidFill>
              </a:rPr>
              <a:t>A maioria delas foi descontinuada.</a:t>
            </a:r>
            <a:endParaRPr sz="1600">
              <a:solidFill>
                <a:schemeClr val="dk2"/>
              </a:solidFill>
            </a:endParaRPr>
          </a:p>
        </p:txBody>
      </p:sp>
      <p:pic>
        <p:nvPicPr>
          <p:cNvPr id="214" name="Google Shape;214;p33" title="Foto de baixo para cima da ponte Golden Gate com fundo de céu azul"/>
          <p:cNvPicPr preferRelativeResize="0"/>
          <p:nvPr/>
        </p:nvPicPr>
        <p:blipFill rotWithShape="1">
          <a:blip r:embed="rId3">
            <a:alphaModFix/>
          </a:blip>
          <a:srcRect b="0" l="19071" r="4853" t="9"/>
          <a:stretch/>
        </p:blipFill>
        <p:spPr>
          <a:xfrm>
            <a:off x="3274676" y="0"/>
            <a:ext cx="5869325" cy="5143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4676" y="0"/>
            <a:ext cx="586932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74682" y="0"/>
            <a:ext cx="586932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Chaos Monkey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2" name="Google Shape;222;p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2"/>
                </a:solidFill>
              </a:rPr>
              <a:t>Primeira ferramenta a ser produzida.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2"/>
                </a:solidFill>
              </a:rPr>
              <a:t>Hoje está em código aberto e fora da Simian Army.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2"/>
                </a:solidFill>
              </a:rPr>
              <a:t>Derruba instâncias na AWS, desde que integrado com o Spinnaker.</a:t>
            </a:r>
            <a:endParaRPr sz="1600">
              <a:solidFill>
                <a:schemeClr val="dk2"/>
              </a:solidFill>
            </a:endParaRPr>
          </a:p>
        </p:txBody>
      </p:sp>
      <p:pic>
        <p:nvPicPr>
          <p:cNvPr id="223" name="Google Shape;223;p34" title="Foto de baixo para cima da ponte Golden Gate com fundo de céu azul"/>
          <p:cNvPicPr preferRelativeResize="0"/>
          <p:nvPr/>
        </p:nvPicPr>
        <p:blipFill rotWithShape="1">
          <a:blip r:embed="rId3">
            <a:alphaModFix/>
          </a:blip>
          <a:srcRect b="0" l="19071" r="4853" t="9"/>
          <a:stretch/>
        </p:blipFill>
        <p:spPr>
          <a:xfrm>
            <a:off x="3274676" y="0"/>
            <a:ext cx="5869325" cy="5143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4676" y="0"/>
            <a:ext cx="58693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Chaos Gorilla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0" name="Google Shape;230;p3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2"/>
                </a:solidFill>
              </a:rPr>
              <a:t>Foi descontinuada.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2"/>
                </a:solidFill>
              </a:rPr>
              <a:t>Simular a queda de uma Zona de Disponibilidade da AWS.</a:t>
            </a:r>
            <a:endParaRPr sz="1600">
              <a:solidFill>
                <a:schemeClr val="dk2"/>
              </a:solidFill>
            </a:endParaRPr>
          </a:p>
        </p:txBody>
      </p:sp>
      <p:pic>
        <p:nvPicPr>
          <p:cNvPr id="231" name="Google Shape;231;p35" title="Foto de baixo para cima da ponte Golden Gate com fundo de céu azul"/>
          <p:cNvPicPr preferRelativeResize="0"/>
          <p:nvPr/>
        </p:nvPicPr>
        <p:blipFill rotWithShape="1">
          <a:blip r:embed="rId3">
            <a:alphaModFix/>
          </a:blip>
          <a:srcRect b="0" l="19071" r="4853" t="9"/>
          <a:stretch/>
        </p:blipFill>
        <p:spPr>
          <a:xfrm>
            <a:off x="3274676" y="0"/>
            <a:ext cx="5869325" cy="5143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4677" y="0"/>
            <a:ext cx="586932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Chaos Kong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8" name="Google Shape;238;p3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2"/>
                </a:solidFill>
              </a:rPr>
              <a:t>Foi descontinuada na versão standalone.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2"/>
                </a:solidFill>
              </a:rPr>
              <a:t>Migrada para outra ferramenta.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2"/>
                </a:solidFill>
              </a:rPr>
              <a:t>Simular a queda de uma região inteira na AWS.</a:t>
            </a:r>
            <a:endParaRPr sz="1600">
              <a:solidFill>
                <a:schemeClr val="dk2"/>
              </a:solidFill>
            </a:endParaRPr>
          </a:p>
        </p:txBody>
      </p:sp>
      <p:pic>
        <p:nvPicPr>
          <p:cNvPr id="239" name="Google Shape;239;p36" title="Foto de baixo para cima da ponte Golden Gate com fundo de céu azul"/>
          <p:cNvPicPr preferRelativeResize="0"/>
          <p:nvPr/>
        </p:nvPicPr>
        <p:blipFill rotWithShape="1">
          <a:blip r:embed="rId3">
            <a:alphaModFix/>
          </a:blip>
          <a:srcRect b="0" l="19071" r="4853" t="9"/>
          <a:stretch/>
        </p:blipFill>
        <p:spPr>
          <a:xfrm>
            <a:off x="3274676" y="0"/>
            <a:ext cx="5869325" cy="5143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4677" y="0"/>
            <a:ext cx="5869324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74675" y="0"/>
            <a:ext cx="58693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Chaos Kube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7" name="Google Shape;247;p3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2"/>
                </a:solidFill>
              </a:rPr>
              <a:t>Ferramenta muito simples.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2"/>
                </a:solidFill>
              </a:rPr>
              <a:t>Derruba algum Pod do Kubernetes, aleatoriamente.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2"/>
                </a:solidFill>
              </a:rPr>
              <a:t>Usamos aqui na Nexa!</a:t>
            </a:r>
            <a:endParaRPr sz="1600">
              <a:solidFill>
                <a:schemeClr val="dk2"/>
              </a:solidFill>
            </a:endParaRPr>
          </a:p>
        </p:txBody>
      </p:sp>
      <p:pic>
        <p:nvPicPr>
          <p:cNvPr id="248" name="Google Shape;248;p37" title="Foto de baixo para cima da ponte Golden Gate com fundo de céu azul"/>
          <p:cNvPicPr preferRelativeResize="0"/>
          <p:nvPr/>
        </p:nvPicPr>
        <p:blipFill rotWithShape="1">
          <a:blip r:embed="rId3">
            <a:alphaModFix/>
          </a:blip>
          <a:srcRect b="0" l="19071" r="4853" t="9"/>
          <a:stretch/>
        </p:blipFill>
        <p:spPr>
          <a:xfrm>
            <a:off x="3319525" y="0"/>
            <a:ext cx="5824470" cy="5143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9525" y="0"/>
            <a:ext cx="5824473" cy="5143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Chaos Blade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5" name="Google Shape;255;p3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2"/>
                </a:solidFill>
              </a:rPr>
              <a:t>Chaos Monkey da Alibaba.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2"/>
                </a:solidFill>
              </a:rPr>
              <a:t>Funciona em diversos sistemas.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2"/>
                </a:solidFill>
              </a:rPr>
              <a:t>Pode ser usado por linha de comando.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2"/>
                </a:solidFill>
              </a:rPr>
              <a:t>Parte das docs estavam todas em chinês :/</a:t>
            </a:r>
            <a:endParaRPr sz="1600">
              <a:solidFill>
                <a:schemeClr val="dk2"/>
              </a:solidFill>
            </a:endParaRPr>
          </a:p>
        </p:txBody>
      </p:sp>
      <p:pic>
        <p:nvPicPr>
          <p:cNvPr id="256" name="Google Shape;256;p38" title="Foto de baixo para cima da ponte Golden Gate com fundo de céu azul"/>
          <p:cNvPicPr preferRelativeResize="0"/>
          <p:nvPr/>
        </p:nvPicPr>
        <p:blipFill rotWithShape="1">
          <a:blip r:embed="rId3">
            <a:alphaModFix/>
          </a:blip>
          <a:srcRect b="0" l="19071" r="4853" t="9"/>
          <a:stretch/>
        </p:blipFill>
        <p:spPr>
          <a:xfrm>
            <a:off x="3319525" y="0"/>
            <a:ext cx="5824470" cy="5143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9525" y="0"/>
            <a:ext cx="58244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Chaos Blade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3" name="Google Shape;263;p3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2"/>
                </a:solidFill>
              </a:rPr>
              <a:t>Chaos Monkey da Alibaba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2"/>
                </a:solidFill>
              </a:rPr>
              <a:t>Funciona em diversos sistemas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2"/>
                </a:solidFill>
              </a:rPr>
              <a:t>Pode ser usado por linha de comando.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2"/>
                </a:solidFill>
              </a:rPr>
              <a:t>Parte das docs estavam em chinês :/</a:t>
            </a:r>
            <a:endParaRPr sz="1600">
              <a:solidFill>
                <a:schemeClr val="dk2"/>
              </a:solidFill>
            </a:endParaRPr>
          </a:p>
        </p:txBody>
      </p:sp>
      <p:pic>
        <p:nvPicPr>
          <p:cNvPr id="264" name="Google Shape;264;p39" title="Foto de baixo para cima da ponte Golden Gate com fundo de céu azul"/>
          <p:cNvPicPr preferRelativeResize="0"/>
          <p:nvPr/>
        </p:nvPicPr>
        <p:blipFill rotWithShape="1">
          <a:blip r:embed="rId3">
            <a:alphaModFix/>
          </a:blip>
          <a:srcRect b="0" l="19071" r="4853" t="9"/>
          <a:stretch/>
        </p:blipFill>
        <p:spPr>
          <a:xfrm>
            <a:off x="3319525" y="0"/>
            <a:ext cx="5824470" cy="5143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9525" y="0"/>
            <a:ext cx="582447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Netflix ChAP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1" name="Google Shape;271;p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2"/>
                </a:solidFill>
              </a:rPr>
              <a:t>Chaos Automated Plataform.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2"/>
                </a:solidFill>
              </a:rPr>
              <a:t>Código ainda não divulgado.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2"/>
                </a:solidFill>
              </a:rPr>
              <a:t>Pelo blog, parece ser muito completo.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2"/>
                </a:solidFill>
              </a:rPr>
              <a:t>Capaz de realizar múltiplos experimentos</a:t>
            </a:r>
            <a:endParaRPr sz="1600">
              <a:solidFill>
                <a:schemeClr val="dk2"/>
              </a:solidFill>
            </a:endParaRPr>
          </a:p>
        </p:txBody>
      </p:sp>
      <p:pic>
        <p:nvPicPr>
          <p:cNvPr id="272" name="Google Shape;272;p40" title="Foto de baixo para cima da ponte Golden Gate com fundo de céu azul"/>
          <p:cNvPicPr preferRelativeResize="0"/>
          <p:nvPr/>
        </p:nvPicPr>
        <p:blipFill rotWithShape="1">
          <a:blip r:embed="rId3">
            <a:alphaModFix/>
          </a:blip>
          <a:srcRect b="0" l="19071" r="4853" t="9"/>
          <a:stretch/>
        </p:blipFill>
        <p:spPr>
          <a:xfrm>
            <a:off x="3319525" y="0"/>
            <a:ext cx="5824470" cy="5143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9525" y="0"/>
            <a:ext cx="58244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Gremlin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9" name="Google Shape;279;p4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2"/>
                </a:solidFill>
              </a:rPr>
              <a:t>Dashboard para controle de experimentos de Chaos Engineering.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2"/>
                </a:solidFill>
              </a:rPr>
              <a:t>Suporta múltiplas plataformas.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2"/>
                </a:solidFill>
              </a:rPr>
              <a:t>Muito intuitivo.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2"/>
                </a:solidFill>
              </a:rPr>
              <a:t>Tem uma versão paga.</a:t>
            </a:r>
            <a:endParaRPr sz="1600">
              <a:solidFill>
                <a:schemeClr val="dk2"/>
              </a:solidFill>
            </a:endParaRPr>
          </a:p>
        </p:txBody>
      </p:sp>
      <p:pic>
        <p:nvPicPr>
          <p:cNvPr id="280" name="Google Shape;28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0373" y="628238"/>
            <a:ext cx="5591476" cy="3887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265500" y="1678650"/>
            <a:ext cx="4045200" cy="178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Considerações iniciais</a:t>
            </a:r>
            <a:endParaRPr/>
          </a:p>
        </p:txBody>
      </p:sp>
      <p:sp>
        <p:nvSpPr>
          <p:cNvPr id="75" name="Google Shape;75;p15"/>
          <p:cNvSpPr txBox="1"/>
          <p:nvPr>
            <p:ph idx="2" type="body"/>
          </p:nvPr>
        </p:nvSpPr>
        <p:spPr>
          <a:xfrm>
            <a:off x="4939500" y="724200"/>
            <a:ext cx="39435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b="1" lang="pt-BR"/>
              <a:t>Todo o material está disponível no GitHub</a:t>
            </a:r>
            <a:br>
              <a:rPr b="1" lang="pt-BR"/>
            </a:br>
            <a:r>
              <a:rPr b="1" lang="pt-BR"/>
              <a:t>github.com/mschirbel/cursos;</a:t>
            </a:r>
            <a:br>
              <a:rPr b="1" lang="pt-BR"/>
            </a:br>
            <a:br>
              <a:rPr b="1" lang="pt-BR"/>
            </a:br>
            <a:endParaRPr b="1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b="1" lang="pt-BR"/>
              <a:t>Podem fazer perguntas sempre que quiserem!</a:t>
            </a:r>
            <a:endParaRPr sz="21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Gremlin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6" name="Google Shape;286;p4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2"/>
                </a:solidFill>
              </a:rPr>
              <a:t>Dashboard para controle de experimentos de Chaos Engineering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2"/>
                </a:solidFill>
              </a:rPr>
              <a:t>Suporta múltiplas plataformas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2"/>
                </a:solidFill>
              </a:rPr>
              <a:t>Muito intuitivo</a:t>
            </a:r>
            <a:endParaRPr sz="1600">
              <a:solidFill>
                <a:schemeClr val="dk2"/>
              </a:solidFill>
            </a:endParaRPr>
          </a:p>
        </p:txBody>
      </p:sp>
      <p:pic>
        <p:nvPicPr>
          <p:cNvPr id="287" name="Google Shape;28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0373" y="628238"/>
            <a:ext cx="5591476" cy="388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02025"/>
            <a:ext cx="9144000" cy="41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Gremlin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4" name="Google Shape;294;p4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2"/>
                </a:solidFill>
              </a:rPr>
              <a:t>Dashboard para controle de experimentos de Chaos Engineering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2"/>
                </a:solidFill>
              </a:rPr>
              <a:t>Suporta múltiplas plataformas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2"/>
                </a:solidFill>
              </a:rPr>
              <a:t>Muito intuitivo</a:t>
            </a:r>
            <a:endParaRPr sz="1600">
              <a:solidFill>
                <a:schemeClr val="dk2"/>
              </a:solidFill>
            </a:endParaRPr>
          </a:p>
        </p:txBody>
      </p:sp>
      <p:pic>
        <p:nvPicPr>
          <p:cNvPr id="295" name="Google Shape;29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0373" y="628238"/>
            <a:ext cx="5591476" cy="388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02026"/>
            <a:ext cx="9144001" cy="41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4"/>
          <p:cNvSpPr txBox="1"/>
          <p:nvPr>
            <p:ph type="title"/>
          </p:nvPr>
        </p:nvSpPr>
        <p:spPr>
          <a:xfrm>
            <a:off x="490250" y="526350"/>
            <a:ext cx="6085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Conteúdo sobre Chaos Engineering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Netflix Tech Blog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7" name="Google Shape;307;p4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2"/>
                </a:solidFill>
              </a:rPr>
              <a:t>Experimentos realizados no Netflix</a:t>
            </a:r>
            <a:r>
              <a:rPr lang="pt-BR" sz="1600">
                <a:solidFill>
                  <a:schemeClr val="dk2"/>
                </a:solidFill>
              </a:rPr>
              <a:t>.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2"/>
                </a:solidFill>
              </a:rPr>
              <a:t>Resultados e predições.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2"/>
                </a:solidFill>
              </a:rPr>
              <a:t>Área somente sobre Chaos Engineering.</a:t>
            </a:r>
            <a:endParaRPr sz="1600">
              <a:solidFill>
                <a:schemeClr val="dk2"/>
              </a:solidFill>
            </a:endParaRPr>
          </a:p>
        </p:txBody>
      </p:sp>
      <p:pic>
        <p:nvPicPr>
          <p:cNvPr id="308" name="Google Shape;30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9525" y="0"/>
            <a:ext cx="58244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Gremlin Tutorials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4" name="Google Shape;314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2"/>
                </a:solidFill>
              </a:rPr>
              <a:t>Diversos tutoriais sobre diversas ferramentas.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2"/>
                </a:solidFill>
              </a:rPr>
              <a:t>Comunidade muito presente.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2"/>
                </a:solidFill>
              </a:rPr>
              <a:t>Canal do Slack bem ativo.</a:t>
            </a:r>
            <a:endParaRPr sz="1600">
              <a:solidFill>
                <a:schemeClr val="dk2"/>
              </a:solidFill>
            </a:endParaRPr>
          </a:p>
        </p:txBody>
      </p:sp>
      <p:pic>
        <p:nvPicPr>
          <p:cNvPr id="315" name="Google Shape;31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1983" y="0"/>
            <a:ext cx="579955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Pavlos Ratis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21" name="Google Shape;321;p4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2"/>
                </a:solidFill>
              </a:rPr>
              <a:t>Lista de conteúdo sobre Chaos Engineering.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2"/>
                </a:solidFill>
              </a:rPr>
              <a:t>Livros, E-books, Podcasts, Apresentações, Artigos e Pessoas.</a:t>
            </a:r>
            <a:endParaRPr sz="1600">
              <a:solidFill>
                <a:schemeClr val="dk2"/>
              </a:solidFill>
            </a:endParaRPr>
          </a:p>
        </p:txBody>
      </p:sp>
      <p:pic>
        <p:nvPicPr>
          <p:cNvPr id="322" name="Google Shape;32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9525" y="0"/>
            <a:ext cx="582447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8"/>
          <p:cNvSpPr txBox="1"/>
          <p:nvPr>
            <p:ph type="title"/>
          </p:nvPr>
        </p:nvSpPr>
        <p:spPr>
          <a:xfrm>
            <a:off x="490250" y="526350"/>
            <a:ext cx="6085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Alguma dúvida?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 o que falaremos hoje</a:t>
            </a: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420075" y="2790116"/>
            <a:ext cx="8336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grpSp>
        <p:nvGrpSpPr>
          <p:cNvPr id="82" name="Google Shape;82;p16"/>
          <p:cNvGrpSpPr/>
          <p:nvPr/>
        </p:nvGrpSpPr>
        <p:grpSpPr>
          <a:xfrm>
            <a:off x="648675" y="1581271"/>
            <a:ext cx="196200" cy="1306800"/>
            <a:chOff x="648675" y="1657471"/>
            <a:chExt cx="196200" cy="1306800"/>
          </a:xfrm>
        </p:grpSpPr>
        <p:sp>
          <p:nvSpPr>
            <p:cNvPr id="83" name="Google Shape;83;p16"/>
            <p:cNvSpPr/>
            <p:nvPr/>
          </p:nvSpPr>
          <p:spPr>
            <a:xfrm>
              <a:off x="648675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4" name="Google Shape;84;p16"/>
            <p:cNvCxnSpPr>
              <a:stCxn id="83" idx="0"/>
            </p:cNvCxnSpPr>
            <p:nvPr/>
          </p:nvCxnSpPr>
          <p:spPr>
            <a:xfrm rot="10800000">
              <a:off x="746775" y="1657471"/>
              <a:ext cx="0" cy="11109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sp>
        <p:nvSpPr>
          <p:cNvPr id="85" name="Google Shape;85;p16"/>
          <p:cNvSpPr txBox="1"/>
          <p:nvPr>
            <p:ph idx="4294967295" type="body"/>
          </p:nvPr>
        </p:nvSpPr>
        <p:spPr>
          <a:xfrm>
            <a:off x="835849" y="1299975"/>
            <a:ext cx="2938800" cy="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2"/>
                </a:solidFill>
              </a:rPr>
              <a:t>Definições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400"/>
              <a:t>Alguns conceitos que são importantes.</a:t>
            </a:r>
            <a:endParaRPr b="1">
              <a:solidFill>
                <a:schemeClr val="dk2"/>
              </a:solidFill>
            </a:endParaRPr>
          </a:p>
        </p:txBody>
      </p:sp>
      <p:grpSp>
        <p:nvGrpSpPr>
          <p:cNvPr id="86" name="Google Shape;86;p16"/>
          <p:cNvGrpSpPr/>
          <p:nvPr/>
        </p:nvGrpSpPr>
        <p:grpSpPr>
          <a:xfrm>
            <a:off x="2512925" y="2692171"/>
            <a:ext cx="196200" cy="1404905"/>
            <a:chOff x="2512925" y="2768371"/>
            <a:chExt cx="196200" cy="1404905"/>
          </a:xfrm>
        </p:grpSpPr>
        <p:cxnSp>
          <p:nvCxnSpPr>
            <p:cNvPr id="87" name="Google Shape;87;p16"/>
            <p:cNvCxnSpPr/>
            <p:nvPr/>
          </p:nvCxnSpPr>
          <p:spPr>
            <a:xfrm>
              <a:off x="2611025" y="2964276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88" name="Google Shape;88;p16"/>
            <p:cNvSpPr/>
            <p:nvPr/>
          </p:nvSpPr>
          <p:spPr>
            <a:xfrm>
              <a:off x="2512925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16"/>
          <p:cNvSpPr txBox="1"/>
          <p:nvPr>
            <p:ph idx="4294967295" type="body"/>
          </p:nvPr>
        </p:nvSpPr>
        <p:spPr>
          <a:xfrm>
            <a:off x="2693150" y="3854675"/>
            <a:ext cx="2662200" cy="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2"/>
                </a:solidFill>
              </a:rPr>
              <a:t>Princípios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400"/>
              <a:t>Fundamentos do Chaos Engineering</a:t>
            </a:r>
            <a:endParaRPr sz="1400"/>
          </a:p>
        </p:txBody>
      </p:sp>
      <p:grpSp>
        <p:nvGrpSpPr>
          <p:cNvPr id="90" name="Google Shape;90;p16"/>
          <p:cNvGrpSpPr/>
          <p:nvPr/>
        </p:nvGrpSpPr>
        <p:grpSpPr>
          <a:xfrm>
            <a:off x="4279200" y="1483171"/>
            <a:ext cx="196200" cy="1404900"/>
            <a:chOff x="4279200" y="1559371"/>
            <a:chExt cx="196200" cy="1404900"/>
          </a:xfrm>
        </p:grpSpPr>
        <p:cxnSp>
          <p:nvCxnSpPr>
            <p:cNvPr id="91" name="Google Shape;91;p16"/>
            <p:cNvCxnSpPr>
              <a:stCxn id="92" idx="0"/>
            </p:cNvCxnSpPr>
            <p:nvPr/>
          </p:nvCxnSpPr>
          <p:spPr>
            <a:xfrm rot="10800000">
              <a:off x="4377300" y="1559371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92" name="Google Shape;92;p16"/>
            <p:cNvSpPr/>
            <p:nvPr/>
          </p:nvSpPr>
          <p:spPr>
            <a:xfrm>
              <a:off x="4279200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16"/>
          <p:cNvSpPr txBox="1"/>
          <p:nvPr>
            <p:ph idx="4294967295" type="body"/>
          </p:nvPr>
        </p:nvSpPr>
        <p:spPr>
          <a:xfrm>
            <a:off x="4454450" y="1299975"/>
            <a:ext cx="3031500" cy="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2"/>
                </a:solidFill>
              </a:rPr>
              <a:t>Pré requisitos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Como dividir e aplicar o Chaos Engineering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94" name="Google Shape;94;p16"/>
          <p:cNvGrpSpPr/>
          <p:nvPr/>
        </p:nvGrpSpPr>
        <p:grpSpPr>
          <a:xfrm>
            <a:off x="6045475" y="2692171"/>
            <a:ext cx="196200" cy="1404905"/>
            <a:chOff x="6045475" y="2768371"/>
            <a:chExt cx="196200" cy="1404905"/>
          </a:xfrm>
        </p:grpSpPr>
        <p:cxnSp>
          <p:nvCxnSpPr>
            <p:cNvPr id="95" name="Google Shape;95;p16"/>
            <p:cNvCxnSpPr/>
            <p:nvPr/>
          </p:nvCxnSpPr>
          <p:spPr>
            <a:xfrm>
              <a:off x="6143575" y="2964276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96" name="Google Shape;96;p16"/>
            <p:cNvSpPr/>
            <p:nvPr/>
          </p:nvSpPr>
          <p:spPr>
            <a:xfrm>
              <a:off x="6045475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6"/>
          <p:cNvSpPr txBox="1"/>
          <p:nvPr>
            <p:ph idx="4294967295" type="body"/>
          </p:nvPr>
        </p:nvSpPr>
        <p:spPr>
          <a:xfrm>
            <a:off x="6225725" y="3854675"/>
            <a:ext cx="2883000" cy="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2"/>
                </a:solidFill>
              </a:rPr>
              <a:t>Ferramentas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400"/>
              <a:t>Algumas ferramentas que chamam atenção no mercado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490250" y="526350"/>
            <a:ext cx="6085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Definições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265500" y="1678650"/>
            <a:ext cx="4045200" cy="178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Chaos Engineering?</a:t>
            </a:r>
            <a:endParaRPr/>
          </a:p>
        </p:txBody>
      </p:sp>
      <p:sp>
        <p:nvSpPr>
          <p:cNvPr id="108" name="Google Shape;108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b="1" lang="pt-BR"/>
              <a:t>Caos vem do grego </a:t>
            </a:r>
            <a:r>
              <a:rPr b="1" lang="pt-BR"/>
              <a:t>χάος;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b="1" lang="pt-BR"/>
              <a:t>Afetar um sistema determinístico com comportamentos aleatórios;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b="1" lang="pt-BR"/>
              <a:t>Experimentos que revelam fraquezas de sistemas.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História do Chaos Engineering</a:t>
            </a:r>
            <a:endParaRPr/>
          </a:p>
        </p:txBody>
      </p:sp>
      <p:cxnSp>
        <p:nvCxnSpPr>
          <p:cNvPr id="114" name="Google Shape;114;p19"/>
          <p:cNvCxnSpPr/>
          <p:nvPr/>
        </p:nvCxnSpPr>
        <p:spPr>
          <a:xfrm>
            <a:off x="420075" y="2790116"/>
            <a:ext cx="8336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grpSp>
        <p:nvGrpSpPr>
          <p:cNvPr id="115" name="Google Shape;115;p19"/>
          <p:cNvGrpSpPr/>
          <p:nvPr/>
        </p:nvGrpSpPr>
        <p:grpSpPr>
          <a:xfrm>
            <a:off x="648675" y="1581271"/>
            <a:ext cx="196200" cy="1306800"/>
            <a:chOff x="648675" y="1657471"/>
            <a:chExt cx="196200" cy="1306800"/>
          </a:xfrm>
        </p:grpSpPr>
        <p:sp>
          <p:nvSpPr>
            <p:cNvPr id="116" name="Google Shape;116;p19"/>
            <p:cNvSpPr/>
            <p:nvPr/>
          </p:nvSpPr>
          <p:spPr>
            <a:xfrm>
              <a:off x="648675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7" name="Google Shape;117;p19"/>
            <p:cNvCxnSpPr>
              <a:stCxn id="116" idx="0"/>
            </p:cNvCxnSpPr>
            <p:nvPr/>
          </p:nvCxnSpPr>
          <p:spPr>
            <a:xfrm rot="10800000">
              <a:off x="746775" y="1657471"/>
              <a:ext cx="0" cy="11109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sp>
        <p:nvSpPr>
          <p:cNvPr id="118" name="Google Shape;118;p19"/>
          <p:cNvSpPr txBox="1"/>
          <p:nvPr>
            <p:ph idx="4294967295" type="body"/>
          </p:nvPr>
        </p:nvSpPr>
        <p:spPr>
          <a:xfrm>
            <a:off x="835849" y="1299975"/>
            <a:ext cx="2938800" cy="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2"/>
                </a:solidFill>
              </a:rPr>
              <a:t>2008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1400"/>
              <a:t>Downtime de 3 dias no Netflix</a:t>
            </a:r>
            <a:endParaRPr b="1">
              <a:solidFill>
                <a:schemeClr val="dk2"/>
              </a:solidFill>
            </a:endParaRPr>
          </a:p>
        </p:txBody>
      </p:sp>
      <p:grpSp>
        <p:nvGrpSpPr>
          <p:cNvPr id="119" name="Google Shape;119;p19"/>
          <p:cNvGrpSpPr/>
          <p:nvPr/>
        </p:nvGrpSpPr>
        <p:grpSpPr>
          <a:xfrm>
            <a:off x="2512925" y="2692171"/>
            <a:ext cx="196200" cy="1404905"/>
            <a:chOff x="2512925" y="2768371"/>
            <a:chExt cx="196200" cy="1404905"/>
          </a:xfrm>
        </p:grpSpPr>
        <p:cxnSp>
          <p:nvCxnSpPr>
            <p:cNvPr id="120" name="Google Shape;120;p19"/>
            <p:cNvCxnSpPr/>
            <p:nvPr/>
          </p:nvCxnSpPr>
          <p:spPr>
            <a:xfrm>
              <a:off x="2611025" y="2964276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121" name="Google Shape;121;p19"/>
            <p:cNvSpPr/>
            <p:nvPr/>
          </p:nvSpPr>
          <p:spPr>
            <a:xfrm>
              <a:off x="2512925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19"/>
          <p:cNvSpPr txBox="1"/>
          <p:nvPr>
            <p:ph idx="4294967295" type="body"/>
          </p:nvPr>
        </p:nvSpPr>
        <p:spPr>
          <a:xfrm>
            <a:off x="2693150" y="3854675"/>
            <a:ext cx="2662200" cy="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2"/>
                </a:solidFill>
              </a:rPr>
              <a:t>2010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1400"/>
              <a:t>Netflix cria o Chaos Monkey, que só será aberto em 2012.</a:t>
            </a:r>
            <a:endParaRPr b="1">
              <a:solidFill>
                <a:schemeClr val="dk2"/>
              </a:solidFill>
            </a:endParaRPr>
          </a:p>
        </p:txBody>
      </p:sp>
      <p:grpSp>
        <p:nvGrpSpPr>
          <p:cNvPr id="123" name="Google Shape;123;p19"/>
          <p:cNvGrpSpPr/>
          <p:nvPr/>
        </p:nvGrpSpPr>
        <p:grpSpPr>
          <a:xfrm>
            <a:off x="4279200" y="1483171"/>
            <a:ext cx="196200" cy="1404900"/>
            <a:chOff x="4279200" y="1559371"/>
            <a:chExt cx="196200" cy="1404900"/>
          </a:xfrm>
        </p:grpSpPr>
        <p:cxnSp>
          <p:nvCxnSpPr>
            <p:cNvPr id="124" name="Google Shape;124;p19"/>
            <p:cNvCxnSpPr>
              <a:stCxn id="125" idx="0"/>
            </p:cNvCxnSpPr>
            <p:nvPr/>
          </p:nvCxnSpPr>
          <p:spPr>
            <a:xfrm rot="10800000">
              <a:off x="4377300" y="1559371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125" name="Google Shape;125;p19"/>
            <p:cNvSpPr/>
            <p:nvPr/>
          </p:nvSpPr>
          <p:spPr>
            <a:xfrm>
              <a:off x="4279200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19"/>
          <p:cNvSpPr txBox="1"/>
          <p:nvPr>
            <p:ph idx="4294967295" type="body"/>
          </p:nvPr>
        </p:nvSpPr>
        <p:spPr>
          <a:xfrm>
            <a:off x="4454450" y="1299975"/>
            <a:ext cx="3031500" cy="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2"/>
                </a:solidFill>
              </a:rPr>
              <a:t>2011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Lançada a Simian Army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127" name="Google Shape;127;p19"/>
          <p:cNvGrpSpPr/>
          <p:nvPr/>
        </p:nvGrpSpPr>
        <p:grpSpPr>
          <a:xfrm>
            <a:off x="6045475" y="2692171"/>
            <a:ext cx="196200" cy="1404905"/>
            <a:chOff x="6045475" y="2768371"/>
            <a:chExt cx="196200" cy="1404905"/>
          </a:xfrm>
        </p:grpSpPr>
        <p:cxnSp>
          <p:nvCxnSpPr>
            <p:cNvPr id="128" name="Google Shape;128;p19"/>
            <p:cNvCxnSpPr/>
            <p:nvPr/>
          </p:nvCxnSpPr>
          <p:spPr>
            <a:xfrm>
              <a:off x="6143575" y="2964276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129" name="Google Shape;129;p19"/>
            <p:cNvSpPr/>
            <p:nvPr/>
          </p:nvSpPr>
          <p:spPr>
            <a:xfrm>
              <a:off x="6045475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" name="Google Shape;130;p19"/>
          <p:cNvSpPr txBox="1"/>
          <p:nvPr>
            <p:ph idx="4294967295" type="body"/>
          </p:nvPr>
        </p:nvSpPr>
        <p:spPr>
          <a:xfrm>
            <a:off x="6225725" y="3854675"/>
            <a:ext cx="2883000" cy="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2"/>
                </a:solidFill>
              </a:rPr>
              <a:t>2019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400"/>
              <a:t>Grandes empresas e Cloud providers estão lançando seus serviços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265500" y="1678650"/>
            <a:ext cx="4045200" cy="178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Conway’s Law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800"/>
              <a:t>(não é o do Jogo da Vida)</a:t>
            </a:r>
            <a:endParaRPr b="0" sz="800"/>
          </a:p>
        </p:txBody>
      </p:sp>
      <p:sp>
        <p:nvSpPr>
          <p:cNvPr id="136" name="Google Shape;136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/>
              <a:t>Afirma que organizações que projetam sistemas são constrangidos a produzir projetos que são cópias das estruturas de comunicação dessas organizações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490250" y="526350"/>
            <a:ext cx="6085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Princípios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