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306" r:id="rId3"/>
    <p:sldId id="307" r:id="rId4"/>
    <p:sldId id="312" r:id="rId5"/>
    <p:sldId id="308" r:id="rId6"/>
    <p:sldId id="313" r:id="rId7"/>
    <p:sldId id="309" r:id="rId8"/>
    <p:sldId id="310" r:id="rId9"/>
    <p:sldId id="314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81304-AC4F-4BE7-98E2-DCE3775F992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8EE0-6AEA-4EDA-B82E-B6B1EE8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BA16-F9BB-4A41-9365-FBBBA722DF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5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CCD1-2C4C-4DEA-A758-F8C54E0E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F5377-41B0-48F4-9765-C7A53A43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81C2-9C31-4568-B495-CA79292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D890-FE02-4DD9-B78F-0D7C297F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45B6-D71C-4E14-A439-6D6E03E8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B671-E475-4901-A9E3-ABA76467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DCFF5-2666-4719-AD3B-5B51CFF9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253F-0D7E-4EDB-A2BD-F1D91496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92D4-B37C-4871-9A62-D9C29095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1095-2706-42BE-824A-C6DE261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542F8-4ADB-459B-B4E7-5648A22A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3EBF-0760-4142-A1BE-52DFCF13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CB52-F3DE-4A09-9EC1-AE0343DB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AD1B-C6A6-42E6-9B56-9D870D8B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E6D-BF9E-41A7-B2BE-A2A1CA4B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6C2-BD8A-4C5D-9234-2BA89F23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ADAC-4836-409A-9013-E4B7884C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ABC6-C1EB-4CC1-9F8D-F243E6CE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2C89-56C7-4849-8F94-06C8A76C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D35-1439-41D4-BB79-E169CF8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55E5-5E17-4CC5-A6C5-427BA1D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11D70-A5D4-4003-9CF8-913D048A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2DB-27AC-45E4-A65B-31EAA92E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4AE3-6C98-4764-900E-A08673E6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B0C1-96E2-461F-9E03-927A1216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CC0D-20AC-4200-9985-4C24CCC7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33F3-5213-4D25-92EA-B64F50840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C0AC-9CAC-4DEC-971B-F43AE8E1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669E-C4D1-483B-BF99-37829C2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7A8B-F70B-42E8-8AAA-387F3B02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FA87-BC81-408F-85F0-508DA3B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8FF8-1DCD-485E-8998-A60C68D1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AA7FA-3B25-43A4-BFB5-4874202C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8D44C-876A-4D16-9E75-35293CAC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8EAD-A244-4EAB-90D0-9119B5E45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8383D-5225-4236-A8BE-462125E2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F021A-6B91-430F-B2F2-E5B21C56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AC0EA-42F1-4095-BB87-BF1273C5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C2650-6B95-4ECC-BEBD-3524EA98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C4D-6B27-4EAF-92AC-E768CA1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44252-7C53-4CDF-8247-23A9799E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9AD48-E17B-4799-A8BF-54FF79E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0DCEC-E8A2-4AC4-8E39-CF6B94DF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F198-C9E7-4B9B-814C-D6AC4F41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7F9F8-EE2D-4D5A-8909-FD3661BF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72F68-0A79-46AE-BD5E-9EEB94A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109A-6CCC-4C75-9A46-165BF646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9FF6-ABAD-45F1-8914-2DE822F4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97776-00D2-4DA3-918F-A5B5575F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CD0F-D414-452E-85AE-27A8C331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AF30-1B2F-48F6-B08B-99962B9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9E3C-F60D-4601-A67E-A46752B6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9D6-1C22-4747-9D83-FDCE156C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DFD7D-5827-4D85-8DCF-BBCBB6B07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B171-FE01-4DB6-8F1D-4FB115B8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1C253-4F89-4A65-81E0-35A2366B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DD875-2DA8-420C-8C95-21DEE329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770F-7A04-403F-A2F2-CCB66C4C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67D86-2DEA-49EA-B4B1-AA0C5B6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F922-F656-4A4E-9471-1E895E83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DA39-DFEE-45F7-9B02-70670EFCE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A3B3-597C-4186-AFED-D1D80EC4080B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8CBC-E201-44D9-9EB9-2B8F331E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7E86-6B45-4491-8017-ACD629783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0B43-6D8B-46DA-8F5B-2DF95D2B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CFF38-2D23-4DE8-B14F-F118E005A0CB}"/>
              </a:ext>
            </a:extLst>
          </p:cNvPr>
          <p:cNvSpPr/>
          <p:nvPr/>
        </p:nvSpPr>
        <p:spPr>
          <a:xfrm>
            <a:off x="0" y="-41564"/>
            <a:ext cx="3503815" cy="6936701"/>
          </a:xfrm>
          <a:prstGeom prst="rect">
            <a:avLst/>
          </a:prstGeom>
          <a:solidFill>
            <a:srgbClr val="2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CDAA5-F64F-4E0B-96BB-FC2AFBBB10C9}"/>
              </a:ext>
            </a:extLst>
          </p:cNvPr>
          <p:cNvSpPr txBox="1"/>
          <p:nvPr/>
        </p:nvSpPr>
        <p:spPr>
          <a:xfrm>
            <a:off x="4167963" y="1655303"/>
            <a:ext cx="58630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Hello! We’ll be starting soon.</a:t>
            </a:r>
          </a:p>
          <a:p>
            <a:pPr>
              <a:spcAft>
                <a:spcPts val="600"/>
              </a:spcAft>
            </a:pPr>
            <a:endParaRPr lang="en-US" sz="2000" b="1" dirty="0"/>
          </a:p>
          <a:p>
            <a:pPr>
              <a:spcAft>
                <a:spcPts val="600"/>
              </a:spcAft>
            </a:pPr>
            <a:endParaRPr lang="en-US" sz="2000" b="1" dirty="0"/>
          </a:p>
          <a:p>
            <a:pPr>
              <a:spcAft>
                <a:spcPts val="600"/>
              </a:spcAft>
            </a:pPr>
            <a:r>
              <a:rPr lang="en-US" sz="2000" dirty="0"/>
              <a:t>Today we will be discussing: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/>
              <a:t>joining tables </a:t>
            </a:r>
            <a:r>
              <a:rPr lang="en-US" sz="2000" dirty="0"/>
              <a:t>and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the mid-semester assignment.</a:t>
            </a:r>
            <a:endParaRPr lang="en-US" sz="2000"/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endParaRPr lang="en-US" sz="20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17D8F-92C9-4FF3-B568-04C44886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3" y="86453"/>
            <a:ext cx="3070233" cy="2008162"/>
          </a:xfrm>
        </p:spPr>
        <p:txBody>
          <a:bodyPr>
            <a:no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</a:rPr>
              <a:t>Data Science for Agent-Based Transport Simulations</a:t>
            </a:r>
            <a:endParaRPr lang="de-DE" sz="2800" b="1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234180-E269-4729-AE03-5A8E31B87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78" y="2142497"/>
            <a:ext cx="4236874" cy="363600"/>
          </a:xfrm>
        </p:spPr>
        <p:txBody>
          <a:bodyPr>
            <a:normAutofit/>
          </a:bodyPr>
          <a:lstStyle/>
          <a:p>
            <a:r>
              <a:rPr lang="en-US" sz="1800" i="1" noProof="1">
                <a:solidFill>
                  <a:schemeClr val="bg1"/>
                </a:solidFill>
              </a:rPr>
              <a:t>WiSe 20/21</a:t>
            </a:r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FC69ACE-BF5B-4B17-8C86-576A4C644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8" y="2992875"/>
            <a:ext cx="1268270" cy="1240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3A64B-A624-4816-A106-F62F9FB1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442" y="1"/>
            <a:ext cx="2250558" cy="1655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20A17-147C-4238-8DA3-1854438FBF8E}"/>
              </a:ext>
            </a:extLst>
          </p:cNvPr>
          <p:cNvSpPr txBox="1"/>
          <p:nvPr/>
        </p:nvSpPr>
        <p:spPr>
          <a:xfrm>
            <a:off x="350981" y="4645205"/>
            <a:ext cx="288460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 b="1">
                <a:solidFill>
                  <a:schemeClr val="bg1"/>
                </a:solidFill>
              </a:rPr>
              <a:t>William (Billy) Charlton</a:t>
            </a:r>
            <a:br>
              <a:rPr lang="en-US" sz="1600" b="1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charlton@vsp.tu-berlin.de</a:t>
            </a:r>
          </a:p>
          <a:p>
            <a:pPr algn="r">
              <a:spcAft>
                <a:spcPts val="600"/>
              </a:spcAft>
            </a:pPr>
            <a:endParaRPr lang="en-US" sz="1600" b="1">
              <a:solidFill>
                <a:schemeClr val="bg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Scientific Researcher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Transport Systems Planning and Transport Telematics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Technische Universität Berlin</a:t>
            </a:r>
          </a:p>
          <a:p>
            <a:pPr algn="r">
              <a:spcAft>
                <a:spcPts val="600"/>
              </a:spcAft>
            </a:pPr>
            <a:br>
              <a:rPr lang="en-US" sz="1600">
                <a:solidFill>
                  <a:schemeClr val="bg1"/>
                </a:solidFill>
              </a:rPr>
            </a:b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Quickstart: Shapefiles and maps using </a:t>
            </a:r>
            <a:r>
              <a:rPr lang="en-US" sz="3600" b="1">
                <a:solidFill>
                  <a:srgbClr val="C00000"/>
                </a:solidFill>
              </a:rPr>
              <a:t>sf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3600" b="1">
                <a:solidFill>
                  <a:srgbClr val="C00000"/>
                </a:solidFill>
              </a:rPr>
              <a:t>tmap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r>
              <a:rPr lang="en-US" sz="4000" b="1">
                <a:solidFill>
                  <a:srgbClr val="C00000"/>
                </a:solidFill>
              </a:rPr>
              <a:t>sf: </a:t>
            </a:r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“simple features” – a geographic data format</a:t>
            </a:r>
          </a:p>
          <a:p>
            <a:r>
              <a:rPr lang="en-US" sz="4000" b="1">
                <a:solidFill>
                  <a:srgbClr val="C00000"/>
                </a:solidFill>
              </a:rPr>
              <a:t>tmap: </a:t>
            </a:r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a tiny interactive map library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r>
              <a:rPr lang="en-US" sz="2800">
                <a:cs typeface="Consolas" panose="020B0609020204030204" pitchFamily="49" charset="0"/>
              </a:rPr>
              <a:t>install.packages(c(‘sf’, ’tmap’))</a:t>
            </a:r>
          </a:p>
          <a:p>
            <a:endParaRPr lang="en-US" sz="2800">
              <a:cs typeface="Consolas" panose="020B0609020204030204" pitchFamily="49" charset="0"/>
            </a:endParaRPr>
          </a:p>
          <a:p>
            <a:r>
              <a:rPr lang="en-US" sz="2800"/>
              <a:t>berlin &lt;- st_read('week06/berlin-bezirke/bezirke_berlin.shp')</a:t>
            </a:r>
          </a:p>
          <a:p>
            <a:endParaRPr lang="en-US" sz="2800"/>
          </a:p>
          <a:p>
            <a:r>
              <a:rPr lang="en-US" sz="2800"/>
              <a:t>tm_shape(berlin) </a:t>
            </a:r>
          </a:p>
          <a:p>
            <a:r>
              <a:rPr lang="en-US" sz="2800"/>
              <a:t>	+ tm_borders()</a:t>
            </a:r>
          </a:p>
          <a:p>
            <a:r>
              <a:rPr lang="en-US" sz="2800"/>
              <a:t>)</a:t>
            </a:r>
          </a:p>
          <a:p>
            <a:endParaRPr lang="en-US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23955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Relational data: Joining tables together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endParaRPr lang="en-US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It’s rare that a data analysis involves only a single table of data. </a:t>
            </a:r>
            <a:br>
              <a:rPr lang="en-US" sz="2800"/>
            </a:b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Typically you have many tables of data, and you must combine them to answer the questions that you’re interested in. </a:t>
            </a:r>
            <a:br>
              <a:rPr lang="en-US" sz="2800"/>
            </a:b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Collectively, multiple tables of data are called </a:t>
            </a:r>
            <a:r>
              <a:rPr lang="en-US" sz="2800" b="1"/>
              <a:t>relational data</a:t>
            </a:r>
            <a:r>
              <a:rPr lang="en-US" sz="2800"/>
              <a:t> because it is the relations, not just the individual datasets, that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14403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library(nycflights13)</a:t>
            </a:r>
          </a:p>
          <a:p>
            <a:endParaRPr lang="en-US" sz="4000" b="1">
              <a:solidFill>
                <a:srgbClr val="C00000"/>
              </a:solidFill>
            </a:endParaRPr>
          </a:p>
        </p:txBody>
      </p:sp>
      <p:pic>
        <p:nvPicPr>
          <p:cNvPr id="1028" name="Picture 4" descr="https://d33wubrfki0l68.cloudfront.net/245292d1ea724f6c3fd8a92063dcd7bfb9758d02/5751b/diagrams/relational-nycflights.png">
            <a:extLst>
              <a:ext uri="{FF2B5EF4-FFF2-40B4-BE49-F238E27FC236}">
                <a16:creationId xmlns:a16="http://schemas.microsoft.com/office/drawing/2014/main" id="{3C3A3CCF-880A-AD44-A137-08277607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06" y="1266390"/>
            <a:ext cx="8127761" cy="5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0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C00000"/>
                </a:solidFill>
              </a:rPr>
              <a:t>Join tables using KEY variables – </a:t>
            </a:r>
            <a:br>
              <a:rPr lang="en-US" sz="4000" b="1">
                <a:solidFill>
                  <a:srgbClr val="C00000"/>
                </a:solidFill>
              </a:rPr>
            </a:br>
            <a:r>
              <a:rPr lang="en-US" sz="4000" b="1">
                <a:solidFill>
                  <a:srgbClr val="C00000"/>
                </a:solidFill>
              </a:rPr>
              <a:t>the unique link between them.</a:t>
            </a:r>
          </a:p>
          <a:p>
            <a:endParaRPr lang="en-US" sz="4000" b="1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4AB02-BB5A-824E-A1CB-7D945BCF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7" y="1969545"/>
            <a:ext cx="10915887" cy="39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mutating joins: match using keys, then copy variables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r>
              <a:rPr lang="en-US" sz="3200" b="1"/>
              <a:t>when joining tables tables </a:t>
            </a:r>
            <a:r>
              <a:rPr lang="en-US" sz="3200" b="1">
                <a:solidFill>
                  <a:srgbClr val="C00000"/>
                </a:solidFill>
              </a:rPr>
              <a:t>x</a:t>
            </a:r>
            <a:r>
              <a:rPr lang="en-US" sz="3200" b="1"/>
              <a:t> and </a:t>
            </a:r>
            <a:r>
              <a:rPr lang="en-US" sz="3200" b="1">
                <a:solidFill>
                  <a:srgbClr val="C00000"/>
                </a:solidFill>
              </a:rPr>
              <a:t>y</a:t>
            </a:r>
            <a:r>
              <a:rPr lang="en-US" sz="3200" b="1"/>
              <a:t>:</a:t>
            </a:r>
          </a:p>
          <a:p>
            <a:endParaRPr lang="en-US" sz="3200" b="1"/>
          </a:p>
          <a:p>
            <a:endParaRPr lang="en-US" sz="3200" b="1"/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b="1"/>
              <a:t>		keep all rows in </a:t>
            </a:r>
            <a:r>
              <a:rPr lang="en-US" sz="3200" b="1">
                <a:solidFill>
                  <a:srgbClr val="C00000"/>
                </a:solidFill>
              </a:rPr>
              <a:t>x</a:t>
            </a:r>
          </a:p>
          <a:p>
            <a:endParaRPr lang="en-US" sz="3200" b="1">
              <a:solidFill>
                <a:srgbClr val="C00000"/>
              </a:solidFill>
            </a:endParaRPr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z="3200" b="1"/>
              <a:t>	keep all rows in </a:t>
            </a:r>
            <a:r>
              <a:rPr lang="en-US" sz="3200" b="1">
                <a:solidFill>
                  <a:srgbClr val="C00000"/>
                </a:solidFill>
              </a:rPr>
              <a:t>y</a:t>
            </a:r>
          </a:p>
          <a:p>
            <a:endParaRPr lang="en-US" sz="3200" b="1">
              <a:solidFill>
                <a:srgbClr val="C00000"/>
              </a:solidFill>
            </a:endParaRPr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b="1"/>
              <a:t>		only keep rows that are in </a:t>
            </a:r>
            <a:r>
              <a:rPr lang="en-US" sz="3200" b="1" u="sng">
                <a:solidFill>
                  <a:srgbClr val="C00000"/>
                </a:solidFill>
              </a:rPr>
              <a:t>both</a:t>
            </a:r>
            <a:r>
              <a:rPr lang="en-US" sz="3200" b="1"/>
              <a:t> </a:t>
            </a:r>
            <a:r>
              <a:rPr lang="en-US" sz="3200" b="1">
                <a:solidFill>
                  <a:srgbClr val="C00000"/>
                </a:solidFill>
              </a:rPr>
              <a:t>x and y</a:t>
            </a:r>
          </a:p>
          <a:p>
            <a:endParaRPr lang="en-US" sz="3200" b="1">
              <a:solidFill>
                <a:srgbClr val="C00000"/>
              </a:solidFill>
            </a:endParaRPr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b="1"/>
              <a:t>		keep all observations that are in </a:t>
            </a:r>
            <a:r>
              <a:rPr lang="en-US" sz="3200" b="1" u="sng">
                <a:solidFill>
                  <a:srgbClr val="C00000"/>
                </a:solidFill>
              </a:rPr>
              <a:t>either</a:t>
            </a:r>
            <a:r>
              <a:rPr lang="en-US" sz="3200" b="1">
                <a:solidFill>
                  <a:srgbClr val="C00000"/>
                </a:solidFill>
              </a:rPr>
              <a:t> x or y</a:t>
            </a:r>
          </a:p>
          <a:p>
            <a:endParaRPr lang="en-US" sz="3200" b="1"/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7390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Maybe this graphic </a:t>
            </a:r>
            <a:b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will help?</a:t>
            </a:r>
          </a:p>
          <a:p>
            <a:endParaRPr lang="en-US" sz="4000" b="1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7E171-2C2A-034B-BAA1-0933DD26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20" y="256251"/>
            <a:ext cx="5981700" cy="629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DC250-CAC0-ED41-8322-9EECE712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29" y="2675181"/>
            <a:ext cx="2947631" cy="18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mutating joins: match using keys, then copy variables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r>
              <a:rPr lang="en-US" sz="3200" b="1"/>
              <a:t>when joining tables tables </a:t>
            </a:r>
            <a:r>
              <a:rPr lang="en-US" sz="3200" b="1">
                <a:solidFill>
                  <a:srgbClr val="C00000"/>
                </a:solidFill>
              </a:rPr>
              <a:t>x</a:t>
            </a:r>
            <a:r>
              <a:rPr lang="en-US" sz="3200" b="1"/>
              <a:t> and </a:t>
            </a:r>
            <a:r>
              <a:rPr lang="en-US" sz="3200" b="1">
                <a:solidFill>
                  <a:srgbClr val="C00000"/>
                </a:solidFill>
              </a:rPr>
              <a:t>y</a:t>
            </a:r>
            <a:r>
              <a:rPr lang="en-US" sz="3200" b="1"/>
              <a:t>:</a:t>
            </a:r>
          </a:p>
          <a:p>
            <a:endParaRPr lang="en-US" sz="3200" b="1"/>
          </a:p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4000" b="1">
                <a:solidFill>
                  <a:schemeClr val="accent6">
                    <a:lumMod val="75000"/>
                  </a:schemeClr>
                </a:solidFill>
              </a:rPr>
              <a:t>:		keep all rows in x</a:t>
            </a:r>
          </a:p>
          <a:p>
            <a:endParaRPr lang="en-US" sz="3200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b="1"/>
              <a:t>right_join:		keep all rows in y</a:t>
            </a:r>
          </a:p>
          <a:p>
            <a:r>
              <a:rPr lang="en-US" sz="3200" b="1"/>
              <a:t>inner_join:	keep rows that are in </a:t>
            </a:r>
            <a:r>
              <a:rPr lang="en-US" sz="3200" b="1" u="sng"/>
              <a:t>both</a:t>
            </a:r>
            <a:r>
              <a:rPr lang="en-US" sz="3200" b="1"/>
              <a:t> x and y</a:t>
            </a:r>
          </a:p>
          <a:p>
            <a:r>
              <a:rPr lang="en-US" sz="3200" b="1"/>
              <a:t>full_join:		keep all rows that are in </a:t>
            </a:r>
            <a:r>
              <a:rPr lang="en-US" sz="3200" b="1" u="sng"/>
              <a:t>either</a:t>
            </a:r>
            <a:r>
              <a:rPr lang="en-US" sz="3200" b="1"/>
              <a:t> x or y</a:t>
            </a:r>
          </a:p>
          <a:p>
            <a:endParaRPr lang="en-US" sz="3200" b="1"/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9873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C00000"/>
                </a:solidFill>
              </a:rPr>
              <a:t>filtering joins: match using keys, then </a:t>
            </a:r>
            <a:r>
              <a:rPr lang="en-US" sz="3600" b="1" u="sng">
                <a:solidFill>
                  <a:srgbClr val="C00000"/>
                </a:solidFill>
              </a:rPr>
              <a:t>drop</a:t>
            </a:r>
            <a:r>
              <a:rPr lang="en-US" sz="3600" b="1">
                <a:solidFill>
                  <a:srgbClr val="C00000"/>
                </a:solidFill>
              </a:rPr>
              <a:t> some rows</a:t>
            </a:r>
          </a:p>
          <a:p>
            <a:endParaRPr lang="en-US" sz="4000" b="1">
              <a:solidFill>
                <a:srgbClr val="C00000"/>
              </a:solidFill>
            </a:endParaRPr>
          </a:p>
          <a:p>
            <a:r>
              <a:rPr lang="en-US" sz="3200" b="1"/>
              <a:t>when joining tables tables </a:t>
            </a:r>
            <a:r>
              <a:rPr lang="en-US" sz="3200" b="1">
                <a:solidFill>
                  <a:srgbClr val="C00000"/>
                </a:solidFill>
              </a:rPr>
              <a:t>x</a:t>
            </a:r>
            <a:r>
              <a:rPr lang="en-US" sz="3200" b="1"/>
              <a:t> and </a:t>
            </a:r>
            <a:r>
              <a:rPr lang="en-US" sz="3200" b="1">
                <a:solidFill>
                  <a:srgbClr val="C00000"/>
                </a:solidFill>
              </a:rPr>
              <a:t>y</a:t>
            </a:r>
            <a:r>
              <a:rPr lang="en-US" sz="3200" b="1"/>
              <a:t>:</a:t>
            </a:r>
          </a:p>
          <a:p>
            <a:endParaRPr lang="en-US" sz="3200" b="1"/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semi_join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b="1"/>
              <a:t>		keep all rows in x that have a match in y</a:t>
            </a:r>
          </a:p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anti_join</a:t>
            </a:r>
            <a:r>
              <a:rPr lang="en-US" sz="3200" b="1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z="3200" b="1"/>
              <a:t>	drop all rows in x that have a match in y</a:t>
            </a:r>
          </a:p>
          <a:p>
            <a:endParaRPr lang="en-US" sz="3200" b="1"/>
          </a:p>
          <a:p>
            <a:endParaRPr lang="en-US" sz="3200" b="1"/>
          </a:p>
          <a:p>
            <a:r>
              <a:rPr lang="en-US" sz="3200" b="1"/>
              <a:t>	</a:t>
            </a:r>
            <a:r>
              <a:rPr lang="en-US" sz="3200" b="1">
                <a:sym typeface="Wingdings" pitchFamily="2" charset="2"/>
              </a:rPr>
              <a:t>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semi_join </a:t>
            </a:r>
            <a:r>
              <a:rPr lang="en-US" sz="3200" b="1">
                <a:sym typeface="Wingdings" pitchFamily="2" charset="2"/>
              </a:rPr>
              <a:t>is useful for filtering on multiple variables</a:t>
            </a:r>
          </a:p>
          <a:p>
            <a:r>
              <a:rPr lang="en-US" sz="3200" b="1">
                <a:sym typeface="Wingdings" pitchFamily="2" charset="2"/>
              </a:rPr>
              <a:t>	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anti_join </a:t>
            </a:r>
            <a:r>
              <a:rPr lang="en-US" sz="3200" b="1">
                <a:sym typeface="Wingdings" pitchFamily="2" charset="2"/>
              </a:rPr>
              <a:t>is useful for debugging join mismatches  </a:t>
            </a:r>
            <a:endParaRPr lang="en-US" sz="3200" b="1"/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0605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997EE-1157-C64E-9356-29DABD951DDF}"/>
              </a:ext>
            </a:extLst>
          </p:cNvPr>
          <p:cNvSpPr txBox="1"/>
          <p:nvPr/>
        </p:nvSpPr>
        <p:spPr>
          <a:xfrm>
            <a:off x="238539" y="132522"/>
            <a:ext cx="113698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Exercise 6-1</a:t>
            </a:r>
            <a:endParaRPr lang="en-US" sz="3600" b="1">
              <a:solidFill>
                <a:srgbClr val="C00000"/>
              </a:solidFill>
            </a:endParaRPr>
          </a:p>
          <a:p>
            <a:endParaRPr lang="en-US" sz="4000" b="1">
              <a:solidFill>
                <a:srgbClr val="C00000"/>
              </a:solidFill>
            </a:endParaRPr>
          </a:p>
          <a:p>
            <a:endParaRPr lang="en-US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67396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437</Words>
  <Application>Microsoft Macintosh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Data Science for Agent-Based Transport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 Nutshell </dc:title>
  <dc:creator>Billy</dc:creator>
  <cp:lastModifiedBy>Microsoft Office User</cp:lastModifiedBy>
  <cp:revision>69</cp:revision>
  <dcterms:created xsi:type="dcterms:W3CDTF">2020-11-08T14:38:22Z</dcterms:created>
  <dcterms:modified xsi:type="dcterms:W3CDTF">2020-12-14T15:04:44Z</dcterms:modified>
</cp:coreProperties>
</file>