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0D7EE-AFD0-49FB-94CD-3D802D1BB73D}" type="datetimeFigureOut">
              <a:rPr lang="de-DE" smtClean="0"/>
              <a:t>17.03.2017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3C3F6-6532-491A-9C79-3033F67B7F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1258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627D-0C86-4C4A-9762-11D9A002D850}" type="datetime1">
              <a:rPr lang="de-DE" smtClean="0"/>
              <a:t>17.03.2017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partylive Service Definition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189B-FC70-467B-8D46-305D7B7199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135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978E-2D2B-4EDD-846D-ED7008B002C2}" type="datetime1">
              <a:rPr lang="de-DE" smtClean="0"/>
              <a:t>17.03.2017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partylive Service Definition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189B-FC70-467B-8D46-305D7B7199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78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0FA9-9C28-40AF-86E5-2885AC9B7AC1}" type="datetime1">
              <a:rPr lang="de-DE" smtClean="0"/>
              <a:t>17.03.2017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partylive Service Definition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189B-FC70-467B-8D46-305D7B7199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53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5B5E-30C0-469B-A5DC-BC71A6865C54}" type="datetime1">
              <a:rPr lang="de-DE" smtClean="0"/>
              <a:t>17.03.2017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partylive Service Definition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189B-FC70-467B-8D46-305D7B7199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79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6320-2F59-43CE-A831-744C71F7906D}" type="datetime1">
              <a:rPr lang="de-DE" smtClean="0"/>
              <a:t>17.03.2017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partylive Service Definition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189B-FC70-467B-8D46-305D7B7199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33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7D4C-852F-496C-9A6A-F371F5D8458A}" type="datetime1">
              <a:rPr lang="de-DE" smtClean="0"/>
              <a:t>17.03.2017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partylive Service Definition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189B-FC70-467B-8D46-305D7B7199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38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2AD5-EF1C-4E2C-AD4B-C7649A3F07A0}" type="datetime1">
              <a:rPr lang="de-DE" smtClean="0"/>
              <a:t>17.03.2017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partylive Service Definition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189B-FC70-467B-8D46-305D7B7199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78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F6E7-8C2A-4BD9-9F8D-EF2465710DE9}" type="datetime1">
              <a:rPr lang="de-DE" smtClean="0"/>
              <a:t>17.03.2017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partylive Service Definition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189B-FC70-467B-8D46-305D7B7199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44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03AC1-6E94-473F-8725-6AFC431A2E43}" type="datetime1">
              <a:rPr lang="de-DE" smtClean="0"/>
              <a:t>17.03.2017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partylive Service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189B-FC70-467B-8D46-305D7B7199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8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04B60-B1B3-4C00-9663-CCC99849B0A4}" type="datetime1">
              <a:rPr lang="de-DE" smtClean="0"/>
              <a:t>17.03.2017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partylive Service Definition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189B-FC70-467B-8D46-305D7B7199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56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83C0-4028-41F8-89BA-875EA675BADE}" type="datetime1">
              <a:rPr lang="de-DE" smtClean="0"/>
              <a:t>17.03.2017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partylive Service Definition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189B-FC70-467B-8D46-305D7B7199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01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7DD8A-51DA-40BF-BD1B-2932476B6BCA}" type="datetime1">
              <a:rPr lang="de-DE" smtClean="0"/>
              <a:t>17.03.2017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partylive Service Definition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D189B-FC70-467B-8D46-305D7B7199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450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partylive Service Definition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189B-FC70-467B-8D46-305D7B719983}" type="slidenum">
              <a:rPr lang="de-DE" smtClean="0"/>
              <a:t>1</a:t>
            </a:fld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833514" y="674703"/>
            <a:ext cx="6675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Service Definition </a:t>
            </a:r>
            <a:r>
              <a:rPr lang="de-DE" sz="2400" dirty="0" err="1"/>
              <a:t>Overview</a:t>
            </a:r>
            <a:r>
              <a:rPr lang="de-DE" sz="2400" dirty="0"/>
              <a:t>:  </a:t>
            </a:r>
            <a:r>
              <a:rPr lang="de-DE" sz="3200" dirty="0">
                <a:solidFill>
                  <a:schemeClr val="accent2">
                    <a:lumMod val="75000"/>
                  </a:schemeClr>
                </a:solidFill>
              </a:rPr>
              <a:t>207.154.218.165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281003"/>
              </p:ext>
            </p:extLst>
          </p:nvPr>
        </p:nvGraphicFramePr>
        <p:xfrm>
          <a:off x="835857" y="2131215"/>
          <a:ext cx="1052028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057">
                  <a:extLst>
                    <a:ext uri="{9D8B030D-6E8A-4147-A177-3AD203B41FA5}">
                      <a16:colId xmlns:a16="http://schemas.microsoft.com/office/drawing/2014/main" val="2704125389"/>
                    </a:ext>
                  </a:extLst>
                </a:gridCol>
                <a:gridCol w="2104057">
                  <a:extLst>
                    <a:ext uri="{9D8B030D-6E8A-4147-A177-3AD203B41FA5}">
                      <a16:colId xmlns:a16="http://schemas.microsoft.com/office/drawing/2014/main" val="666628110"/>
                    </a:ext>
                  </a:extLst>
                </a:gridCol>
                <a:gridCol w="2104057">
                  <a:extLst>
                    <a:ext uri="{9D8B030D-6E8A-4147-A177-3AD203B41FA5}">
                      <a16:colId xmlns:a16="http://schemas.microsoft.com/office/drawing/2014/main" val="3200629299"/>
                    </a:ext>
                  </a:extLst>
                </a:gridCol>
                <a:gridCol w="2104057">
                  <a:extLst>
                    <a:ext uri="{9D8B030D-6E8A-4147-A177-3AD203B41FA5}">
                      <a16:colId xmlns:a16="http://schemas.microsoft.com/office/drawing/2014/main" val="2635870529"/>
                    </a:ext>
                  </a:extLst>
                </a:gridCol>
                <a:gridCol w="2104057">
                  <a:extLst>
                    <a:ext uri="{9D8B030D-6E8A-4147-A177-3AD203B41FA5}">
                      <a16:colId xmlns:a16="http://schemas.microsoft.com/office/drawing/2014/main" val="3235653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de-DE" dirty="0" err="1">
                          <a:solidFill>
                            <a:sysClr val="windowText" lastClr="000000"/>
                          </a:solidFill>
                        </a:rPr>
                        <a:t>auth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de-DE" dirty="0" err="1">
                          <a:solidFill>
                            <a:sysClr val="windowText" lastClr="000000"/>
                          </a:solidFill>
                        </a:rPr>
                        <a:t>login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C00000"/>
                          </a:solidFill>
                        </a:rPr>
                        <a:t>POST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204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de-DE" b="1" dirty="0" err="1">
                          <a:solidFill>
                            <a:sysClr val="windowText" lastClr="000000"/>
                          </a:solidFill>
                        </a:rPr>
                        <a:t>success</a:t>
                      </a:r>
                      <a:endParaRPr lang="de-DE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accent6"/>
                          </a:solidFill>
                        </a:rPr>
                        <a:t>GET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460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de-DE" b="1" dirty="0" err="1">
                          <a:solidFill>
                            <a:sysClr val="windowText" lastClr="000000"/>
                          </a:solidFill>
                        </a:rPr>
                        <a:t>fail</a:t>
                      </a:r>
                      <a:endParaRPr lang="de-DE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accent6"/>
                          </a:solidFill>
                        </a:rPr>
                        <a:t>GET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2226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de-DE" b="1" dirty="0" err="1">
                          <a:solidFill>
                            <a:sysClr val="windowText" lastClr="000000"/>
                          </a:solidFill>
                        </a:rPr>
                        <a:t>testAuth</a:t>
                      </a:r>
                      <a:endParaRPr lang="de-DE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accent6"/>
                          </a:solidFill>
                        </a:rPr>
                        <a:t>GET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25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de-DE" b="1" dirty="0" err="1">
                          <a:solidFill>
                            <a:sysClr val="windowText" lastClr="000000"/>
                          </a:solidFill>
                        </a:rPr>
                        <a:t>register</a:t>
                      </a:r>
                      <a:endParaRPr lang="de-DE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rgbClr val="C00000"/>
                          </a:solidFill>
                        </a:rPr>
                        <a:t>POST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50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0116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13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partylive Service Definition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189B-FC70-467B-8D46-305D7B719983}" type="slidenum">
              <a:rPr lang="de-DE" smtClean="0"/>
              <a:t>2</a:t>
            </a:fld>
            <a:endParaRPr lang="de-DE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444826"/>
              </p:ext>
            </p:extLst>
          </p:nvPr>
        </p:nvGraphicFramePr>
        <p:xfrm>
          <a:off x="833515" y="622008"/>
          <a:ext cx="10520286" cy="4615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988">
                  <a:extLst>
                    <a:ext uri="{9D8B030D-6E8A-4147-A177-3AD203B41FA5}">
                      <a16:colId xmlns:a16="http://schemas.microsoft.com/office/drawing/2014/main" val="2704125389"/>
                    </a:ext>
                  </a:extLst>
                </a:gridCol>
                <a:gridCol w="1757779">
                  <a:extLst>
                    <a:ext uri="{9D8B030D-6E8A-4147-A177-3AD203B41FA5}">
                      <a16:colId xmlns:a16="http://schemas.microsoft.com/office/drawing/2014/main" val="2832046579"/>
                    </a:ext>
                  </a:extLst>
                </a:gridCol>
                <a:gridCol w="284085">
                  <a:extLst>
                    <a:ext uri="{9D8B030D-6E8A-4147-A177-3AD203B41FA5}">
                      <a16:colId xmlns:a16="http://schemas.microsoft.com/office/drawing/2014/main" val="3622771183"/>
                    </a:ext>
                  </a:extLst>
                </a:gridCol>
                <a:gridCol w="2929632">
                  <a:extLst>
                    <a:ext uri="{9D8B030D-6E8A-4147-A177-3AD203B41FA5}">
                      <a16:colId xmlns:a16="http://schemas.microsoft.com/office/drawing/2014/main" val="1359834070"/>
                    </a:ext>
                  </a:extLst>
                </a:gridCol>
                <a:gridCol w="1774745">
                  <a:extLst>
                    <a:ext uri="{9D8B030D-6E8A-4147-A177-3AD203B41FA5}">
                      <a16:colId xmlns:a16="http://schemas.microsoft.com/office/drawing/2014/main" val="2635870529"/>
                    </a:ext>
                  </a:extLst>
                </a:gridCol>
                <a:gridCol w="2104057">
                  <a:extLst>
                    <a:ext uri="{9D8B030D-6E8A-4147-A177-3AD203B41FA5}">
                      <a16:colId xmlns:a16="http://schemas.microsoft.com/office/drawing/2014/main" val="3235653632"/>
                    </a:ext>
                  </a:extLst>
                </a:gridCol>
              </a:tblGrid>
              <a:tr h="887196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ysClr val="windowText" lastClr="000000"/>
                          </a:solidFill>
                        </a:rPr>
                        <a:t>SERVICE: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2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/</a:t>
                      </a:r>
                      <a:r>
                        <a:rPr lang="de-DE" sz="2800" dirty="0" err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auth</a:t>
                      </a:r>
                      <a:r>
                        <a:rPr lang="de-DE" sz="2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/</a:t>
                      </a:r>
                      <a:r>
                        <a:rPr lang="de-DE" sz="2800" dirty="0" err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login</a:t>
                      </a:r>
                      <a:endParaRPr lang="de-DE" sz="28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 dirty="0">
                          <a:solidFill>
                            <a:srgbClr val="00B0F0"/>
                          </a:solidFill>
                        </a:rPr>
                        <a:t>/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ysClr val="windowText" lastClr="000000"/>
                          </a:solidFill>
                        </a:rPr>
                        <a:t>HTTP METHOD: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POST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204381"/>
                  </a:ext>
                </a:extLst>
              </a:tr>
              <a:tr h="93206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ysClr val="windowText" lastClr="000000"/>
                          </a:solidFill>
                        </a:rPr>
                        <a:t>Function</a:t>
                      </a:r>
                      <a:r>
                        <a:rPr lang="de-DE" dirty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r>
                        <a:rPr lang="de-DE" dirty="0"/>
                        <a:t>User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login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and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establish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session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through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cookie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119621"/>
                  </a:ext>
                </a:extLst>
              </a:tr>
              <a:tr h="93206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ysClr val="windowText" lastClr="000000"/>
                          </a:solidFill>
                        </a:rPr>
                        <a:t>Request</a:t>
                      </a:r>
                      <a:r>
                        <a:rPr lang="de-DE" baseline="0" dirty="0">
                          <a:solidFill>
                            <a:sysClr val="windowText" lastClr="000000"/>
                          </a:solidFill>
                        </a:rPr>
                        <a:t> Body: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r>
                        <a:rPr lang="de-DE" dirty="0"/>
                        <a:t>{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de-DE" dirty="0" err="1"/>
                        <a:t>username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de-DE" dirty="0"/>
                        <a:t>: </a:t>
                      </a:r>
                      <a:r>
                        <a:rPr lang="de-DE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String</a:t>
                      </a:r>
                      <a:r>
                        <a:rPr lang="de-DE" dirty="0"/>
                        <a:t>,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de-DE" dirty="0" err="1"/>
                        <a:t>password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de-DE" dirty="0"/>
                        <a:t>: </a:t>
                      </a:r>
                      <a:r>
                        <a:rPr lang="de-DE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String </a:t>
                      </a:r>
                      <a:r>
                        <a:rPr lang="de-DE" dirty="0"/>
                        <a:t>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460748"/>
                  </a:ext>
                </a:extLst>
              </a:tr>
              <a:tr h="93206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ysClr val="windowText" lastClr="000000"/>
                          </a:solidFill>
                        </a:rPr>
                        <a:t>Response: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F94DE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*temp*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Forward to /success or /fail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822959"/>
                  </a:ext>
                </a:extLst>
              </a:tr>
              <a:tr h="932060">
                <a:tc>
                  <a:txBody>
                    <a:bodyPr/>
                    <a:lstStyle/>
                    <a:p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de-DE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Login </a:t>
                      </a:r>
                      <a:r>
                        <a:rPr lang="de-DE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failed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76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89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partylive Service Definition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189B-FC70-467B-8D46-305D7B719983}" type="slidenum">
              <a:rPr lang="de-DE" smtClean="0"/>
              <a:t>3</a:t>
            </a:fld>
            <a:endParaRPr lang="de-DE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637190"/>
              </p:ext>
            </p:extLst>
          </p:nvPr>
        </p:nvGraphicFramePr>
        <p:xfrm>
          <a:off x="833515" y="622008"/>
          <a:ext cx="10520286" cy="4615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988">
                  <a:extLst>
                    <a:ext uri="{9D8B030D-6E8A-4147-A177-3AD203B41FA5}">
                      <a16:colId xmlns:a16="http://schemas.microsoft.com/office/drawing/2014/main" val="2704125389"/>
                    </a:ext>
                  </a:extLst>
                </a:gridCol>
                <a:gridCol w="1757779">
                  <a:extLst>
                    <a:ext uri="{9D8B030D-6E8A-4147-A177-3AD203B41FA5}">
                      <a16:colId xmlns:a16="http://schemas.microsoft.com/office/drawing/2014/main" val="2832046579"/>
                    </a:ext>
                  </a:extLst>
                </a:gridCol>
                <a:gridCol w="523782">
                  <a:extLst>
                    <a:ext uri="{9D8B030D-6E8A-4147-A177-3AD203B41FA5}">
                      <a16:colId xmlns:a16="http://schemas.microsoft.com/office/drawing/2014/main" val="3622771183"/>
                    </a:ext>
                  </a:extLst>
                </a:gridCol>
                <a:gridCol w="2689935">
                  <a:extLst>
                    <a:ext uri="{9D8B030D-6E8A-4147-A177-3AD203B41FA5}">
                      <a16:colId xmlns:a16="http://schemas.microsoft.com/office/drawing/2014/main" val="1359834070"/>
                    </a:ext>
                  </a:extLst>
                </a:gridCol>
                <a:gridCol w="1774745">
                  <a:extLst>
                    <a:ext uri="{9D8B030D-6E8A-4147-A177-3AD203B41FA5}">
                      <a16:colId xmlns:a16="http://schemas.microsoft.com/office/drawing/2014/main" val="2635870529"/>
                    </a:ext>
                  </a:extLst>
                </a:gridCol>
                <a:gridCol w="2104057">
                  <a:extLst>
                    <a:ext uri="{9D8B030D-6E8A-4147-A177-3AD203B41FA5}">
                      <a16:colId xmlns:a16="http://schemas.microsoft.com/office/drawing/2014/main" val="3235653632"/>
                    </a:ext>
                  </a:extLst>
                </a:gridCol>
              </a:tblGrid>
              <a:tr h="887196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ysClr val="windowText" lastClr="000000"/>
                          </a:solidFill>
                        </a:rPr>
                        <a:t>SERVICE: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2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/</a:t>
                      </a:r>
                      <a:r>
                        <a:rPr lang="de-DE" sz="2800" dirty="0" err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auth</a:t>
                      </a:r>
                      <a:r>
                        <a:rPr lang="de-DE" sz="2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/</a:t>
                      </a:r>
                      <a:r>
                        <a:rPr lang="de-DE" sz="2800" dirty="0" err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register</a:t>
                      </a:r>
                      <a:endParaRPr lang="de-DE" sz="28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 dirty="0">
                          <a:solidFill>
                            <a:srgbClr val="00B0F0"/>
                          </a:solidFill>
                        </a:rPr>
                        <a:t>/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ysClr val="windowText" lastClr="000000"/>
                          </a:solidFill>
                        </a:rPr>
                        <a:t>HTTP METHOD: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POST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204381"/>
                  </a:ext>
                </a:extLst>
              </a:tr>
              <a:tr h="93206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ysClr val="windowText" lastClr="000000"/>
                          </a:solidFill>
                        </a:rPr>
                        <a:t>Function</a:t>
                      </a:r>
                      <a:r>
                        <a:rPr lang="de-DE" dirty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r>
                        <a:rPr lang="de-DE" dirty="0"/>
                        <a:t>Register </a:t>
                      </a:r>
                      <a:r>
                        <a:rPr lang="de-DE" dirty="0" err="1"/>
                        <a:t>user</a:t>
                      </a:r>
                      <a:r>
                        <a:rPr lang="de-DE" dirty="0"/>
                        <a:t>, </a:t>
                      </a:r>
                      <a:r>
                        <a:rPr lang="de-DE" baseline="0" dirty="0" err="1"/>
                        <a:t>login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and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establish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session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through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cookie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119621"/>
                  </a:ext>
                </a:extLst>
              </a:tr>
              <a:tr h="93206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ysClr val="windowText" lastClr="000000"/>
                          </a:solidFill>
                        </a:rPr>
                        <a:t>Request</a:t>
                      </a:r>
                      <a:r>
                        <a:rPr lang="de-DE" baseline="0" dirty="0">
                          <a:solidFill>
                            <a:sysClr val="windowText" lastClr="000000"/>
                          </a:solidFill>
                        </a:rPr>
                        <a:t> Body: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r>
                        <a:rPr lang="de-DE" dirty="0"/>
                        <a:t>{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de-DE" dirty="0" err="1"/>
                        <a:t>username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de-DE" dirty="0"/>
                        <a:t>: </a:t>
                      </a:r>
                      <a:r>
                        <a:rPr lang="de-DE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String</a:t>
                      </a:r>
                      <a:r>
                        <a:rPr lang="de-DE" dirty="0"/>
                        <a:t>,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de-DE" dirty="0" err="1"/>
                        <a:t>password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de-DE" dirty="0"/>
                        <a:t>: </a:t>
                      </a:r>
                      <a:r>
                        <a:rPr lang="de-DE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String </a:t>
                      </a:r>
                      <a:r>
                        <a:rPr lang="de-DE" dirty="0"/>
                        <a:t>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460748"/>
                  </a:ext>
                </a:extLst>
              </a:tr>
              <a:tr h="93206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ysClr val="windowText" lastClr="000000"/>
                          </a:solidFill>
                        </a:rPr>
                        <a:t>Response: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status":"You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registered the user </a:t>
                      </a:r>
                      <a:r>
                        <a:rPr lang="en-US" sz="1800" b="0" i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$Username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"}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822959"/>
                  </a:ext>
                </a:extLst>
              </a:tr>
              <a:tr h="932060">
                <a:tc>
                  <a:txBody>
                    <a:bodyPr/>
                    <a:lstStyle/>
                    <a:p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UserExistsError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":"A user with the given username is already registered"}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76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730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partylive Service Definition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189B-FC70-467B-8D46-305D7B719983}" type="slidenum">
              <a:rPr lang="de-DE" smtClean="0"/>
              <a:t>4</a:t>
            </a:fld>
            <a:endParaRPr lang="de-DE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185724"/>
              </p:ext>
            </p:extLst>
          </p:nvPr>
        </p:nvGraphicFramePr>
        <p:xfrm>
          <a:off x="833515" y="622008"/>
          <a:ext cx="10520286" cy="3683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988">
                  <a:extLst>
                    <a:ext uri="{9D8B030D-6E8A-4147-A177-3AD203B41FA5}">
                      <a16:colId xmlns:a16="http://schemas.microsoft.com/office/drawing/2014/main" val="2704125389"/>
                    </a:ext>
                  </a:extLst>
                </a:gridCol>
                <a:gridCol w="1757779">
                  <a:extLst>
                    <a:ext uri="{9D8B030D-6E8A-4147-A177-3AD203B41FA5}">
                      <a16:colId xmlns:a16="http://schemas.microsoft.com/office/drawing/2014/main" val="2832046579"/>
                    </a:ext>
                  </a:extLst>
                </a:gridCol>
                <a:gridCol w="399495">
                  <a:extLst>
                    <a:ext uri="{9D8B030D-6E8A-4147-A177-3AD203B41FA5}">
                      <a16:colId xmlns:a16="http://schemas.microsoft.com/office/drawing/2014/main" val="3622771183"/>
                    </a:ext>
                  </a:extLst>
                </a:gridCol>
                <a:gridCol w="2814222">
                  <a:extLst>
                    <a:ext uri="{9D8B030D-6E8A-4147-A177-3AD203B41FA5}">
                      <a16:colId xmlns:a16="http://schemas.microsoft.com/office/drawing/2014/main" val="1359834070"/>
                    </a:ext>
                  </a:extLst>
                </a:gridCol>
                <a:gridCol w="1774745">
                  <a:extLst>
                    <a:ext uri="{9D8B030D-6E8A-4147-A177-3AD203B41FA5}">
                      <a16:colId xmlns:a16="http://schemas.microsoft.com/office/drawing/2014/main" val="2635870529"/>
                    </a:ext>
                  </a:extLst>
                </a:gridCol>
                <a:gridCol w="2104057">
                  <a:extLst>
                    <a:ext uri="{9D8B030D-6E8A-4147-A177-3AD203B41FA5}">
                      <a16:colId xmlns:a16="http://schemas.microsoft.com/office/drawing/2014/main" val="3235653632"/>
                    </a:ext>
                  </a:extLst>
                </a:gridCol>
              </a:tblGrid>
              <a:tr h="887196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ysClr val="windowText" lastClr="000000"/>
                          </a:solidFill>
                        </a:rPr>
                        <a:t>SERVICE: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2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/</a:t>
                      </a:r>
                      <a:r>
                        <a:rPr lang="de-DE" sz="2800" dirty="0" err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auth</a:t>
                      </a:r>
                      <a:r>
                        <a:rPr lang="de-DE" sz="2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/</a:t>
                      </a:r>
                      <a:r>
                        <a:rPr lang="de-DE" sz="2800" dirty="0" err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login</a:t>
                      </a:r>
                      <a:endParaRPr lang="de-DE" sz="28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 dirty="0">
                          <a:solidFill>
                            <a:srgbClr val="00B0F0"/>
                          </a:solidFill>
                        </a:rPr>
                        <a:t>/</a:t>
                      </a:r>
                      <a:r>
                        <a:rPr lang="de-DE" sz="2800" dirty="0" err="1">
                          <a:solidFill>
                            <a:srgbClr val="00B0F0"/>
                          </a:solidFill>
                        </a:rPr>
                        <a:t>testAuth</a:t>
                      </a:r>
                      <a:endParaRPr lang="de-DE" sz="28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ysClr val="windowText" lastClr="000000"/>
                          </a:solidFill>
                        </a:rPr>
                        <a:t>HTTP METHOD: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204381"/>
                  </a:ext>
                </a:extLst>
              </a:tr>
              <a:tr h="93206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ysClr val="windowText" lastClr="000000"/>
                          </a:solidFill>
                        </a:rPr>
                        <a:t>Function</a:t>
                      </a:r>
                      <a:r>
                        <a:rPr lang="de-DE" dirty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r>
                        <a:rPr lang="de-DE" dirty="0"/>
                        <a:t>Checks </a:t>
                      </a:r>
                      <a:r>
                        <a:rPr lang="de-DE" dirty="0" err="1"/>
                        <a:t>if</a:t>
                      </a:r>
                      <a:r>
                        <a:rPr lang="de-DE" dirty="0"/>
                        <a:t> a </a:t>
                      </a:r>
                      <a:r>
                        <a:rPr lang="de-DE" dirty="0" err="1"/>
                        <a:t>user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logged</a:t>
                      </a:r>
                      <a:r>
                        <a:rPr lang="de-DE" dirty="0"/>
                        <a:t> in.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119621"/>
                  </a:ext>
                </a:extLst>
              </a:tr>
              <a:tr h="93206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ysClr val="windowText" lastClr="000000"/>
                          </a:solidFill>
                        </a:rPr>
                        <a:t>Response: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status":"A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User is logged in"}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822959"/>
                  </a:ext>
                </a:extLst>
              </a:tr>
              <a:tr h="932060">
                <a:tc>
                  <a:txBody>
                    <a:bodyPr/>
                    <a:lstStyle/>
                    <a:p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status":"No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user is logged in"}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76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319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partylive Service Definition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189B-FC70-467B-8D46-305D7B719983}" type="slidenum">
              <a:rPr lang="de-DE" smtClean="0"/>
              <a:t>5</a:t>
            </a:fld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833514" y="674703"/>
            <a:ext cx="6675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Service Definition </a:t>
            </a:r>
            <a:r>
              <a:rPr lang="de-DE" sz="2400" dirty="0" err="1"/>
              <a:t>Overview</a:t>
            </a:r>
            <a:r>
              <a:rPr lang="de-DE" sz="2400" dirty="0"/>
              <a:t>:  </a:t>
            </a:r>
            <a:r>
              <a:rPr lang="de-DE" sz="3200" dirty="0">
                <a:solidFill>
                  <a:schemeClr val="accent2">
                    <a:lumMod val="75000"/>
                  </a:schemeClr>
                </a:solidFill>
              </a:rPr>
              <a:t>207.154.218.165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043547"/>
              </p:ext>
            </p:extLst>
          </p:nvPr>
        </p:nvGraphicFramePr>
        <p:xfrm>
          <a:off x="835857" y="2131215"/>
          <a:ext cx="1052028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057">
                  <a:extLst>
                    <a:ext uri="{9D8B030D-6E8A-4147-A177-3AD203B41FA5}">
                      <a16:colId xmlns:a16="http://schemas.microsoft.com/office/drawing/2014/main" val="2704125389"/>
                    </a:ext>
                  </a:extLst>
                </a:gridCol>
                <a:gridCol w="2104057">
                  <a:extLst>
                    <a:ext uri="{9D8B030D-6E8A-4147-A177-3AD203B41FA5}">
                      <a16:colId xmlns:a16="http://schemas.microsoft.com/office/drawing/2014/main" val="666628110"/>
                    </a:ext>
                  </a:extLst>
                </a:gridCol>
                <a:gridCol w="2104057">
                  <a:extLst>
                    <a:ext uri="{9D8B030D-6E8A-4147-A177-3AD203B41FA5}">
                      <a16:colId xmlns:a16="http://schemas.microsoft.com/office/drawing/2014/main" val="3200629299"/>
                    </a:ext>
                  </a:extLst>
                </a:gridCol>
                <a:gridCol w="2104057">
                  <a:extLst>
                    <a:ext uri="{9D8B030D-6E8A-4147-A177-3AD203B41FA5}">
                      <a16:colId xmlns:a16="http://schemas.microsoft.com/office/drawing/2014/main" val="2635870529"/>
                    </a:ext>
                  </a:extLst>
                </a:gridCol>
                <a:gridCol w="2104057">
                  <a:extLst>
                    <a:ext uri="{9D8B030D-6E8A-4147-A177-3AD203B41FA5}">
                      <a16:colId xmlns:a16="http://schemas.microsoft.com/office/drawing/2014/main" val="3235653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de-DE" dirty="0" err="1">
                          <a:solidFill>
                            <a:sysClr val="windowText" lastClr="000000"/>
                          </a:solidFill>
                        </a:rPr>
                        <a:t>users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ysClr val="windowText" lastClr="000000"/>
                          </a:solidFill>
                        </a:rPr>
                        <a:t>/$USERID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>
                          <a:solidFill>
                            <a:schemeClr val="accent6"/>
                          </a:solidFill>
                        </a:rPr>
                        <a:t>GET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204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de-DE" b="1" dirty="0" err="1">
                          <a:solidFill>
                            <a:sysClr val="windowText" lastClr="000000"/>
                          </a:solidFill>
                        </a:rPr>
                        <a:t>events</a:t>
                      </a:r>
                      <a:endParaRPr lang="de-DE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accent6"/>
                          </a:solidFill>
                        </a:rPr>
                        <a:t>GET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460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2226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25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50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0116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1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partylive Service Definition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189B-FC70-467B-8D46-305D7B719983}" type="slidenum">
              <a:rPr lang="de-DE" smtClean="0"/>
              <a:t>6</a:t>
            </a:fld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833514" y="674703"/>
            <a:ext cx="6675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Service Definition </a:t>
            </a:r>
            <a:r>
              <a:rPr lang="de-DE" sz="2400" dirty="0" err="1"/>
              <a:t>Overview</a:t>
            </a:r>
            <a:r>
              <a:rPr lang="de-DE" sz="2400" dirty="0"/>
              <a:t>:  </a:t>
            </a:r>
            <a:r>
              <a:rPr lang="de-DE" sz="3200" dirty="0">
                <a:solidFill>
                  <a:schemeClr val="accent2">
                    <a:lumMod val="75000"/>
                  </a:schemeClr>
                </a:solidFill>
              </a:rPr>
              <a:t>207.154.218.165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887758"/>
              </p:ext>
            </p:extLst>
          </p:nvPr>
        </p:nvGraphicFramePr>
        <p:xfrm>
          <a:off x="835857" y="2131215"/>
          <a:ext cx="105202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057">
                  <a:extLst>
                    <a:ext uri="{9D8B030D-6E8A-4147-A177-3AD203B41FA5}">
                      <a16:colId xmlns:a16="http://schemas.microsoft.com/office/drawing/2014/main" val="2704125389"/>
                    </a:ext>
                  </a:extLst>
                </a:gridCol>
                <a:gridCol w="2104057">
                  <a:extLst>
                    <a:ext uri="{9D8B030D-6E8A-4147-A177-3AD203B41FA5}">
                      <a16:colId xmlns:a16="http://schemas.microsoft.com/office/drawing/2014/main" val="666628110"/>
                    </a:ext>
                  </a:extLst>
                </a:gridCol>
                <a:gridCol w="2104057">
                  <a:extLst>
                    <a:ext uri="{9D8B030D-6E8A-4147-A177-3AD203B41FA5}">
                      <a16:colId xmlns:a16="http://schemas.microsoft.com/office/drawing/2014/main" val="3200629299"/>
                    </a:ext>
                  </a:extLst>
                </a:gridCol>
                <a:gridCol w="2104057">
                  <a:extLst>
                    <a:ext uri="{9D8B030D-6E8A-4147-A177-3AD203B41FA5}">
                      <a16:colId xmlns:a16="http://schemas.microsoft.com/office/drawing/2014/main" val="2635870529"/>
                    </a:ext>
                  </a:extLst>
                </a:gridCol>
                <a:gridCol w="2104057">
                  <a:extLst>
                    <a:ext uri="{9D8B030D-6E8A-4147-A177-3AD203B41FA5}">
                      <a16:colId xmlns:a16="http://schemas.microsoft.com/office/drawing/2014/main" val="3235653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de-DE" dirty="0" err="1">
                          <a:solidFill>
                            <a:sysClr val="windowText" lastClr="000000"/>
                          </a:solidFill>
                        </a:rPr>
                        <a:t>events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>
                          <a:solidFill>
                            <a:schemeClr val="accent6"/>
                          </a:solidFill>
                        </a:rPr>
                        <a:t>GET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204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ysClr val="windowText" lastClr="000000"/>
                          </a:solidFill>
                        </a:rPr>
                        <a:t>/$EVENTID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>
                          <a:solidFill>
                            <a:schemeClr val="accent6"/>
                          </a:solidFill>
                        </a:rPr>
                        <a:t>GET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460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de-DE" b="1" dirty="0" err="1">
                          <a:solidFill>
                            <a:sysClr val="windowText" lastClr="000000"/>
                          </a:solidFill>
                        </a:rPr>
                        <a:t>organizer</a:t>
                      </a:r>
                      <a:endParaRPr lang="de-DE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accent6"/>
                          </a:solidFill>
                        </a:rPr>
                        <a:t>GET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25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50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0116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07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partylive Service Definition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189B-FC70-467B-8D46-305D7B719983}" type="slidenum">
              <a:rPr lang="de-DE" smtClean="0"/>
              <a:t>7</a:t>
            </a:fld>
            <a:endParaRPr lang="de-DE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04435"/>
              </p:ext>
            </p:extLst>
          </p:nvPr>
        </p:nvGraphicFramePr>
        <p:xfrm>
          <a:off x="835857" y="506537"/>
          <a:ext cx="10520286" cy="6124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988">
                  <a:extLst>
                    <a:ext uri="{9D8B030D-6E8A-4147-A177-3AD203B41FA5}">
                      <a16:colId xmlns:a16="http://schemas.microsoft.com/office/drawing/2014/main" val="2704125389"/>
                    </a:ext>
                  </a:extLst>
                </a:gridCol>
                <a:gridCol w="1757779">
                  <a:extLst>
                    <a:ext uri="{9D8B030D-6E8A-4147-A177-3AD203B41FA5}">
                      <a16:colId xmlns:a16="http://schemas.microsoft.com/office/drawing/2014/main" val="2832046579"/>
                    </a:ext>
                  </a:extLst>
                </a:gridCol>
                <a:gridCol w="843378">
                  <a:extLst>
                    <a:ext uri="{9D8B030D-6E8A-4147-A177-3AD203B41FA5}">
                      <a16:colId xmlns:a16="http://schemas.microsoft.com/office/drawing/2014/main" val="3622771183"/>
                    </a:ext>
                  </a:extLst>
                </a:gridCol>
                <a:gridCol w="2370339">
                  <a:extLst>
                    <a:ext uri="{9D8B030D-6E8A-4147-A177-3AD203B41FA5}">
                      <a16:colId xmlns:a16="http://schemas.microsoft.com/office/drawing/2014/main" val="1359834070"/>
                    </a:ext>
                  </a:extLst>
                </a:gridCol>
                <a:gridCol w="1774745">
                  <a:extLst>
                    <a:ext uri="{9D8B030D-6E8A-4147-A177-3AD203B41FA5}">
                      <a16:colId xmlns:a16="http://schemas.microsoft.com/office/drawing/2014/main" val="2635870529"/>
                    </a:ext>
                  </a:extLst>
                </a:gridCol>
                <a:gridCol w="2104057">
                  <a:extLst>
                    <a:ext uri="{9D8B030D-6E8A-4147-A177-3AD203B41FA5}">
                      <a16:colId xmlns:a16="http://schemas.microsoft.com/office/drawing/2014/main" val="3235653632"/>
                    </a:ext>
                  </a:extLst>
                </a:gridCol>
              </a:tblGrid>
              <a:tr h="887196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ysClr val="windowText" lastClr="000000"/>
                          </a:solidFill>
                        </a:rPr>
                        <a:t>SERVICE: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2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/</a:t>
                      </a:r>
                      <a:r>
                        <a:rPr lang="de-DE" sz="2800" dirty="0" err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events</a:t>
                      </a:r>
                      <a:endParaRPr lang="de-DE" sz="28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 dirty="0">
                          <a:solidFill>
                            <a:srgbClr val="00B0F0"/>
                          </a:solidFill>
                        </a:rPr>
                        <a:t>/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ysClr val="windowText" lastClr="000000"/>
                          </a:solidFill>
                        </a:rPr>
                        <a:t>HTTP METHOD: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204381"/>
                  </a:ext>
                </a:extLst>
              </a:tr>
              <a:tr h="452761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ysClr val="windowText" lastClr="000000"/>
                          </a:solidFill>
                        </a:rPr>
                        <a:t>Function</a:t>
                      </a:r>
                      <a:r>
                        <a:rPr lang="de-DE" dirty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r>
                        <a:rPr lang="de-DE" dirty="0" err="1"/>
                        <a:t>Get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events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that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are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visible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to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the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current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user</a:t>
                      </a:r>
                      <a:r>
                        <a:rPr lang="de-DE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119621"/>
                  </a:ext>
                </a:extLst>
              </a:tr>
              <a:tr h="93206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ysClr val="windowText" lastClr="000000"/>
                          </a:solidFill>
                        </a:rPr>
                        <a:t>Response: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{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id: </a:t>
                      </a:r>
                      <a:r>
                        <a:rPr lang="en-US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title: </a:t>
                      </a:r>
                      <a:r>
                        <a:rPr lang="en-US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		latitude: </a:t>
                      </a:r>
                      <a:r>
                        <a:rPr lang="en-US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longitude: </a:t>
                      </a:r>
                      <a:r>
                        <a:rPr lang="en-US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publicEvent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organizer: {id: </a:t>
                      </a:r>
                      <a:r>
                        <a:rPr lang="en-US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     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name: </a:t>
                      </a:r>
                      <a:r>
                        <a:rPr lang="en-US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},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participants: [ {id: </a:t>
                      </a:r>
                      <a:r>
                        <a:rPr lang="en-US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name: </a:t>
                      </a:r>
                      <a:r>
                        <a:rPr lang="en-US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                                    </a:t>
                      </a:r>
                      <a:r>
                        <a:rPr lang="en-US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],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participantCount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}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822959"/>
                  </a:ext>
                </a:extLst>
              </a:tr>
              <a:tr h="577936">
                <a:tc>
                  <a:txBody>
                    <a:bodyPr/>
                    <a:lstStyle/>
                    <a:p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status":"No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user is logged in"}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76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848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partylive Service Definition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189B-FC70-467B-8D46-305D7B719983}" type="slidenum">
              <a:rPr lang="de-DE" smtClean="0"/>
              <a:t>8</a:t>
            </a:fld>
            <a:endParaRPr lang="de-DE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032397"/>
              </p:ext>
            </p:extLst>
          </p:nvPr>
        </p:nvGraphicFramePr>
        <p:xfrm>
          <a:off x="835857" y="506537"/>
          <a:ext cx="10520286" cy="5996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988">
                  <a:extLst>
                    <a:ext uri="{9D8B030D-6E8A-4147-A177-3AD203B41FA5}">
                      <a16:colId xmlns:a16="http://schemas.microsoft.com/office/drawing/2014/main" val="2704125389"/>
                    </a:ext>
                  </a:extLst>
                </a:gridCol>
                <a:gridCol w="1757779">
                  <a:extLst>
                    <a:ext uri="{9D8B030D-6E8A-4147-A177-3AD203B41FA5}">
                      <a16:colId xmlns:a16="http://schemas.microsoft.com/office/drawing/2014/main" val="2832046579"/>
                    </a:ext>
                  </a:extLst>
                </a:gridCol>
                <a:gridCol w="843378">
                  <a:extLst>
                    <a:ext uri="{9D8B030D-6E8A-4147-A177-3AD203B41FA5}">
                      <a16:colId xmlns:a16="http://schemas.microsoft.com/office/drawing/2014/main" val="3622771183"/>
                    </a:ext>
                  </a:extLst>
                </a:gridCol>
                <a:gridCol w="2370339">
                  <a:extLst>
                    <a:ext uri="{9D8B030D-6E8A-4147-A177-3AD203B41FA5}">
                      <a16:colId xmlns:a16="http://schemas.microsoft.com/office/drawing/2014/main" val="1359834070"/>
                    </a:ext>
                  </a:extLst>
                </a:gridCol>
                <a:gridCol w="1774745">
                  <a:extLst>
                    <a:ext uri="{9D8B030D-6E8A-4147-A177-3AD203B41FA5}">
                      <a16:colId xmlns:a16="http://schemas.microsoft.com/office/drawing/2014/main" val="2635870529"/>
                    </a:ext>
                  </a:extLst>
                </a:gridCol>
                <a:gridCol w="2104057">
                  <a:extLst>
                    <a:ext uri="{9D8B030D-6E8A-4147-A177-3AD203B41FA5}">
                      <a16:colId xmlns:a16="http://schemas.microsoft.com/office/drawing/2014/main" val="3235653632"/>
                    </a:ext>
                  </a:extLst>
                </a:gridCol>
              </a:tblGrid>
              <a:tr h="694773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ysClr val="windowText" lastClr="000000"/>
                          </a:solidFill>
                        </a:rPr>
                        <a:t>SERVICE: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2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/</a:t>
                      </a:r>
                      <a:r>
                        <a:rPr lang="de-DE" sz="2800" dirty="0" err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events</a:t>
                      </a:r>
                      <a:endParaRPr lang="de-DE" sz="28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 dirty="0">
                          <a:solidFill>
                            <a:srgbClr val="00B0F0"/>
                          </a:solidFill>
                        </a:rPr>
                        <a:t>/$EVENTID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ysClr val="windowText" lastClr="000000"/>
                          </a:solidFill>
                        </a:rPr>
                        <a:t>HTTP METHOD: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204381"/>
                  </a:ext>
                </a:extLst>
              </a:tr>
              <a:tr h="427743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ysClr val="windowText" lastClr="000000"/>
                          </a:solidFill>
                        </a:rPr>
                        <a:t>Function</a:t>
                      </a:r>
                      <a:r>
                        <a:rPr lang="de-DE" dirty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r>
                        <a:rPr lang="de-DE" dirty="0" err="1"/>
                        <a:t>Get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information</a:t>
                      </a:r>
                      <a:r>
                        <a:rPr lang="de-DE" baseline="0" dirty="0"/>
                        <a:t> on a </a:t>
                      </a:r>
                      <a:r>
                        <a:rPr lang="de-DE" baseline="0" dirty="0" err="1"/>
                        <a:t>specific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event</a:t>
                      </a:r>
                      <a:r>
                        <a:rPr lang="de-DE" dirty="0"/>
                        <a:t>. </a:t>
                      </a:r>
                      <a:r>
                        <a:rPr lang="de-DE" dirty="0" err="1"/>
                        <a:t>Available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all </a:t>
                      </a:r>
                      <a:r>
                        <a:rPr lang="de-DE" dirty="0" err="1"/>
                        <a:t>invited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participants</a:t>
                      </a:r>
                      <a:r>
                        <a:rPr lang="de-DE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119621"/>
                  </a:ext>
                </a:extLst>
              </a:tr>
              <a:tr h="3785137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ysClr val="windowText" lastClr="000000"/>
                          </a:solidFill>
                        </a:rPr>
                        <a:t>Response: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id: </a:t>
                      </a:r>
                      <a:r>
                        <a:rPr lang="en-US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title: </a:t>
                      </a:r>
                      <a:r>
                        <a:rPr lang="en-US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	latitude: </a:t>
                      </a:r>
                      <a:r>
                        <a:rPr lang="en-US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longitude: </a:t>
                      </a:r>
                      <a:r>
                        <a:rPr lang="en-US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publicEvent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organizer: {id: </a:t>
                      </a:r>
                      <a:r>
                        <a:rPr lang="en-US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name: </a:t>
                      </a:r>
                      <a:r>
                        <a:rPr lang="en-US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},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participants: [ {id: </a:t>
                      </a:r>
                      <a:r>
                        <a:rPr lang="en-US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name: </a:t>
                      </a:r>
                      <a:r>
                        <a:rPr lang="en-US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],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participantCount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description: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bringItems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 { id: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name: </a:t>
                      </a:r>
                      <a:r>
                        <a:rPr lang="en-US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quantity: </a:t>
                      </a:r>
                      <a:r>
                        <a:rPr lang="en-US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                  assigned: [ </a:t>
                      </a:r>
                      <a:r>
                        <a:rPr lang="en-US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] } ]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822959"/>
                  </a:ext>
                </a:extLst>
              </a:tr>
              <a:tr h="396160">
                <a:tc>
                  <a:txBody>
                    <a:bodyPr/>
                    <a:lstStyle/>
                    <a:p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status":"No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user is logged in"}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76148"/>
                  </a:ext>
                </a:extLst>
              </a:tr>
              <a:tr h="546001">
                <a:tc>
                  <a:txBody>
                    <a:bodyPr/>
                    <a:lstStyle/>
                    <a:p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status":"User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not authorized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event"}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0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910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partylive Service Definition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189B-FC70-467B-8D46-305D7B719983}" type="slidenum">
              <a:rPr lang="de-DE" smtClean="0"/>
              <a:t>9</a:t>
            </a:fld>
            <a:endParaRPr lang="de-DE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009503"/>
              </p:ext>
            </p:extLst>
          </p:nvPr>
        </p:nvGraphicFramePr>
        <p:xfrm>
          <a:off x="835857" y="506537"/>
          <a:ext cx="10520286" cy="5056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988">
                  <a:extLst>
                    <a:ext uri="{9D8B030D-6E8A-4147-A177-3AD203B41FA5}">
                      <a16:colId xmlns:a16="http://schemas.microsoft.com/office/drawing/2014/main" val="2704125389"/>
                    </a:ext>
                  </a:extLst>
                </a:gridCol>
                <a:gridCol w="1757779">
                  <a:extLst>
                    <a:ext uri="{9D8B030D-6E8A-4147-A177-3AD203B41FA5}">
                      <a16:colId xmlns:a16="http://schemas.microsoft.com/office/drawing/2014/main" val="2832046579"/>
                    </a:ext>
                  </a:extLst>
                </a:gridCol>
                <a:gridCol w="1187265">
                  <a:extLst>
                    <a:ext uri="{9D8B030D-6E8A-4147-A177-3AD203B41FA5}">
                      <a16:colId xmlns:a16="http://schemas.microsoft.com/office/drawing/2014/main" val="3622771183"/>
                    </a:ext>
                  </a:extLst>
                </a:gridCol>
                <a:gridCol w="2026452">
                  <a:extLst>
                    <a:ext uri="{9D8B030D-6E8A-4147-A177-3AD203B41FA5}">
                      <a16:colId xmlns:a16="http://schemas.microsoft.com/office/drawing/2014/main" val="1359834070"/>
                    </a:ext>
                  </a:extLst>
                </a:gridCol>
                <a:gridCol w="1774745">
                  <a:extLst>
                    <a:ext uri="{9D8B030D-6E8A-4147-A177-3AD203B41FA5}">
                      <a16:colId xmlns:a16="http://schemas.microsoft.com/office/drawing/2014/main" val="2635870529"/>
                    </a:ext>
                  </a:extLst>
                </a:gridCol>
                <a:gridCol w="2104057">
                  <a:extLst>
                    <a:ext uri="{9D8B030D-6E8A-4147-A177-3AD203B41FA5}">
                      <a16:colId xmlns:a16="http://schemas.microsoft.com/office/drawing/2014/main" val="3235653632"/>
                    </a:ext>
                  </a:extLst>
                </a:gridCol>
              </a:tblGrid>
              <a:tr h="887196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ysClr val="windowText" lastClr="000000"/>
                          </a:solidFill>
                        </a:rPr>
                        <a:t>SERVICE: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2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/</a:t>
                      </a:r>
                      <a:r>
                        <a:rPr lang="de-DE" sz="2800" dirty="0" err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events</a:t>
                      </a:r>
                      <a:r>
                        <a:rPr lang="de-DE" sz="2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/$EVENTID</a:t>
                      </a:r>
                      <a:endParaRPr lang="de-DE" sz="28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 dirty="0">
                          <a:solidFill>
                            <a:srgbClr val="00B0F0"/>
                          </a:solidFill>
                        </a:rPr>
                        <a:t>/</a:t>
                      </a:r>
                      <a:r>
                        <a:rPr lang="de-DE" sz="2800" dirty="0" err="1">
                          <a:solidFill>
                            <a:srgbClr val="00B0F0"/>
                          </a:solidFill>
                        </a:rPr>
                        <a:t>organizer</a:t>
                      </a:r>
                      <a:endParaRPr lang="de-DE" sz="28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ysClr val="windowText" lastClr="000000"/>
                          </a:solidFill>
                        </a:rPr>
                        <a:t>HTTP METHOD: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204381"/>
                  </a:ext>
                </a:extLst>
              </a:tr>
              <a:tr h="452761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ysClr val="windowText" lastClr="000000"/>
                          </a:solidFill>
                        </a:rPr>
                        <a:t>Function</a:t>
                      </a:r>
                      <a:r>
                        <a:rPr lang="de-DE" dirty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r>
                        <a:rPr lang="de-DE" dirty="0" err="1"/>
                        <a:t>Get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organizer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 err="1"/>
                        <a:t>information</a:t>
                      </a:r>
                      <a:r>
                        <a:rPr lang="de-DE" baseline="0" dirty="0"/>
                        <a:t> on a </a:t>
                      </a:r>
                      <a:r>
                        <a:rPr lang="de-DE" baseline="0" dirty="0" err="1"/>
                        <a:t>specific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event</a:t>
                      </a:r>
                      <a:r>
                        <a:rPr lang="de-DE" dirty="0"/>
                        <a:t>. </a:t>
                      </a:r>
                      <a:r>
                        <a:rPr lang="de-DE" dirty="0" err="1"/>
                        <a:t>Available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event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organizer</a:t>
                      </a:r>
                      <a:r>
                        <a:rPr lang="de-DE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119621"/>
                  </a:ext>
                </a:extLst>
              </a:tr>
              <a:tr h="93206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ysClr val="windowText" lastClr="000000"/>
                          </a:solidFill>
                        </a:rPr>
                        <a:t>Response: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</a:t>
                      </a:r>
                      <a:r>
                        <a:rPr lang="en-US" sz="1800" b="0" i="0" kern="1200" dirty="0">
                          <a:solidFill>
                            <a:srgbClr val="FF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stuff from /event/$EVENTID +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invited: [ {id: </a:t>
                      </a:r>
                      <a:r>
                        <a:rPr lang="en-US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name: </a:t>
                      </a:r>
                      <a:r>
                        <a:rPr lang="en-US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],         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invitedCount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pending: [ {id: </a:t>
                      </a:r>
                      <a:r>
                        <a:rPr lang="en-US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name: </a:t>
                      </a:r>
                      <a:r>
                        <a:rPr lang="en-US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],         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pendingCount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declined: [ {id: </a:t>
                      </a:r>
                      <a:r>
                        <a:rPr lang="en-US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name: </a:t>
                      </a:r>
                      <a:r>
                        <a:rPr lang="en-US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],         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declinedCount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822959"/>
                  </a:ext>
                </a:extLst>
              </a:tr>
              <a:tr h="577936">
                <a:tc>
                  <a:txBody>
                    <a:bodyPr/>
                    <a:lstStyle/>
                    <a:p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status":"No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user is logged in"}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76148"/>
                  </a:ext>
                </a:extLst>
              </a:tr>
              <a:tr h="577936">
                <a:tc>
                  <a:txBody>
                    <a:bodyPr/>
                    <a:lstStyle/>
                    <a:p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{"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status":"User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not the organizer of the event"}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0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345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</Words>
  <Application>Microsoft Office PowerPoint</Application>
  <PresentationFormat>Widescreen</PresentationFormat>
  <Paragraphs>163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Schulz, Robert</dc:creator>
  <cp:lastModifiedBy>Schulz, Robert</cp:lastModifiedBy>
  <cp:revision>35</cp:revision>
  <dcterms:created xsi:type="dcterms:W3CDTF">2017-03-16T10:07:04Z</dcterms:created>
  <dcterms:modified xsi:type="dcterms:W3CDTF">2017-03-17T11:21:55Z</dcterms:modified>
</cp:coreProperties>
</file>