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9696AFF-E6CD-4812-B657-42F90C6ACCAC}" type="datetimeFigureOut">
              <a:rPr lang="en-US" smtClean="0"/>
              <a:t>4/7/2023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109763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96AFF-E6CD-4812-B657-42F90C6ACCAC}"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302879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9696AFF-E6CD-4812-B657-42F90C6ACCAC}" type="datetimeFigureOut">
              <a:rPr lang="en-US" smtClean="0"/>
              <a:t>4/7/2023</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393215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96AFF-E6CD-4812-B657-42F90C6ACCAC}"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260902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9696AFF-E6CD-4812-B657-42F90C6ACCAC}" type="datetimeFigureOut">
              <a:rPr lang="en-US" smtClean="0"/>
              <a:t>4/7/2023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359181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9696AFF-E6CD-4812-B657-42F90C6ACCAC}" type="datetimeFigureOut">
              <a:rPr lang="en-US" smtClean="0"/>
              <a:t>4/7/2023</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293798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9696AFF-E6CD-4812-B657-42F90C6ACCAC}" type="datetimeFigureOut">
              <a:rPr lang="en-US" smtClean="0"/>
              <a:t>4/7/2023</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111098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696AFF-E6CD-4812-B657-42F90C6ACCAC}"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75646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9696AFF-E6CD-4812-B657-42F90C6ACCAC}" type="datetimeFigureOut">
              <a:rPr lang="en-US" smtClean="0"/>
              <a:t>4/7/2023</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213281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696AFF-E6CD-4812-B657-42F90C6ACCAC}"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292933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9696AFF-E6CD-4812-B657-42F90C6ACCAC}" type="datetimeFigureOut">
              <a:rPr lang="en-US" smtClean="0"/>
              <a:t>4/7/2023</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46325FF0-06AE-4F12-AF14-B51881D0A336}" type="slidenum">
              <a:rPr lang="en-US" smtClean="0"/>
              <a:t>‹#›</a:t>
            </a:fld>
            <a:endParaRPr lang="en-US"/>
          </a:p>
        </p:txBody>
      </p:sp>
    </p:spTree>
    <p:extLst>
      <p:ext uri="{BB962C8B-B14F-4D97-AF65-F5344CB8AC3E}">
        <p14:creationId xmlns:p14="http://schemas.microsoft.com/office/powerpoint/2010/main" val="271170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9696AFF-E6CD-4812-B657-42F90C6ACCAC}" type="datetimeFigureOut">
              <a:rPr lang="en-US" smtClean="0"/>
              <a:t>4/7/2023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6325FF0-06AE-4F12-AF14-B51881D0A336}" type="slidenum">
              <a:rPr lang="en-US" smtClean="0"/>
              <a:t>‹#›</a:t>
            </a:fld>
            <a:endParaRPr lang="en-US"/>
          </a:p>
        </p:txBody>
      </p:sp>
    </p:spTree>
    <p:extLst>
      <p:ext uri="{BB962C8B-B14F-4D97-AF65-F5344CB8AC3E}">
        <p14:creationId xmlns:p14="http://schemas.microsoft.com/office/powerpoint/2010/main" val="173326800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8471-FA65-123A-FD15-C63312A5F523}"/>
              </a:ext>
            </a:extLst>
          </p:cNvPr>
          <p:cNvSpPr>
            <a:spLocks noGrp="1"/>
          </p:cNvSpPr>
          <p:nvPr>
            <p:ph type="ctrTitle"/>
          </p:nvPr>
        </p:nvSpPr>
        <p:spPr>
          <a:xfrm>
            <a:off x="2616277" y="2061838"/>
            <a:ext cx="6959446" cy="1662475"/>
          </a:xfrm>
        </p:spPr>
        <p:txBody>
          <a:bodyPr>
            <a:normAutofit/>
          </a:bodyPr>
          <a:lstStyle/>
          <a:p>
            <a:r>
              <a:rPr lang="en-US" sz="4800" dirty="0"/>
              <a:t>RNN Stock Predictions</a:t>
            </a:r>
          </a:p>
        </p:txBody>
      </p:sp>
      <p:sp>
        <p:nvSpPr>
          <p:cNvPr id="3" name="Subtitle 2">
            <a:extLst>
              <a:ext uri="{FF2B5EF4-FFF2-40B4-BE49-F238E27FC236}">
                <a16:creationId xmlns:a16="http://schemas.microsoft.com/office/drawing/2014/main" id="{546ABBD8-F6A7-9001-AA87-52DAED6EE48F}"/>
              </a:ext>
            </a:extLst>
          </p:cNvPr>
          <p:cNvSpPr>
            <a:spLocks noGrp="1"/>
          </p:cNvSpPr>
          <p:nvPr>
            <p:ph type="subTitle" idx="1"/>
          </p:nvPr>
        </p:nvSpPr>
        <p:spPr>
          <a:xfrm>
            <a:off x="3388938" y="3783690"/>
            <a:ext cx="5414125" cy="1196717"/>
          </a:xfrm>
        </p:spPr>
        <p:txBody>
          <a:bodyPr>
            <a:normAutofit lnSpcReduction="10000"/>
          </a:bodyPr>
          <a:lstStyle/>
          <a:p>
            <a:r>
              <a:rPr lang="en-US" sz="2000" dirty="0"/>
              <a:t>Michael Schmidlin</a:t>
            </a:r>
          </a:p>
          <a:p>
            <a:r>
              <a:rPr lang="en-US" sz="2000" dirty="0"/>
              <a:t>Mid-term presentation</a:t>
            </a:r>
          </a:p>
          <a:p>
            <a:r>
              <a:rPr lang="en-US" sz="2000" dirty="0"/>
              <a:t>4/7/23</a:t>
            </a:r>
          </a:p>
        </p:txBody>
      </p:sp>
    </p:spTree>
    <p:extLst>
      <p:ext uri="{BB962C8B-B14F-4D97-AF65-F5344CB8AC3E}">
        <p14:creationId xmlns:p14="http://schemas.microsoft.com/office/powerpoint/2010/main" val="115967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77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C20F-9BC2-242F-6494-FACC8CD98B43}"/>
              </a:ext>
            </a:extLst>
          </p:cNvPr>
          <p:cNvSpPr>
            <a:spLocks noGrp="1"/>
          </p:cNvSpPr>
          <p:nvPr>
            <p:ph type="ctrTitle"/>
          </p:nvPr>
        </p:nvSpPr>
        <p:spPr/>
        <p:txBody>
          <a:bodyPr/>
          <a:lstStyle/>
          <a:p>
            <a:r>
              <a:rPr lang="en-US" dirty="0"/>
              <a:t>Backup slides</a:t>
            </a:r>
          </a:p>
        </p:txBody>
      </p:sp>
      <p:sp>
        <p:nvSpPr>
          <p:cNvPr id="3" name="Subtitle 2">
            <a:extLst>
              <a:ext uri="{FF2B5EF4-FFF2-40B4-BE49-F238E27FC236}">
                <a16:creationId xmlns:a16="http://schemas.microsoft.com/office/drawing/2014/main" id="{C7841F1A-E4BE-D662-DFB6-02512C32C1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117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790C-EFB4-82BB-137B-7C9710D839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83ADD8-65A2-45B9-B4B7-1FC3DA5CFADE}"/>
              </a:ext>
            </a:extLst>
          </p:cNvPr>
          <p:cNvSpPr>
            <a:spLocks noGrp="1"/>
          </p:cNvSpPr>
          <p:nvPr>
            <p:ph idx="1"/>
          </p:nvPr>
        </p:nvSpPr>
        <p:spPr/>
        <p:txBody>
          <a:bodyPr/>
          <a:lstStyle/>
          <a:p>
            <a:endParaRPr lang="en-US"/>
          </a:p>
        </p:txBody>
      </p:sp>
      <p:pic>
        <p:nvPicPr>
          <p:cNvPr id="4" name="Picture 3" descr="Chart, line chart&#10;&#10;Description automatically generated">
            <a:extLst>
              <a:ext uri="{FF2B5EF4-FFF2-40B4-BE49-F238E27FC236}">
                <a16:creationId xmlns:a16="http://schemas.microsoft.com/office/drawing/2014/main" id="{AE1CF7AA-7807-A3C3-7785-7937250CF0C4}"/>
              </a:ext>
            </a:extLst>
          </p:cNvPr>
          <p:cNvPicPr>
            <a:picLocks noChangeAspect="1"/>
          </p:cNvPicPr>
          <p:nvPr/>
        </p:nvPicPr>
        <p:blipFill>
          <a:blip r:embed="rId2"/>
          <a:stretch>
            <a:fillRect/>
          </a:stretch>
        </p:blipFill>
        <p:spPr>
          <a:xfrm>
            <a:off x="6651091" y="1677532"/>
            <a:ext cx="3543300" cy="2362200"/>
          </a:xfrm>
          <a:prstGeom prst="rect">
            <a:avLst/>
          </a:prstGeom>
        </p:spPr>
      </p:pic>
    </p:spTree>
    <p:extLst>
      <p:ext uri="{BB962C8B-B14F-4D97-AF65-F5344CB8AC3E}">
        <p14:creationId xmlns:p14="http://schemas.microsoft.com/office/powerpoint/2010/main" val="241368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62F5-B4B6-72D3-7059-1E6BCF6C139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964A888-A600-D274-D230-4EF4615DD2DD}"/>
              </a:ext>
            </a:extLst>
          </p:cNvPr>
          <p:cNvSpPr>
            <a:spLocks noGrp="1"/>
          </p:cNvSpPr>
          <p:nvPr>
            <p:ph idx="1"/>
          </p:nvPr>
        </p:nvSpPr>
        <p:spPr>
          <a:xfrm>
            <a:off x="5118447" y="932507"/>
            <a:ext cx="6281873" cy="5119301"/>
          </a:xfrm>
        </p:spPr>
        <p:txBody>
          <a:bodyPr>
            <a:normAutofit/>
          </a:bodyPr>
          <a:lstStyle/>
          <a:p>
            <a:r>
              <a:rPr lang="en-US" dirty="0"/>
              <a:t>The task at hand</a:t>
            </a:r>
          </a:p>
          <a:p>
            <a:r>
              <a:rPr lang="en-US" dirty="0"/>
              <a:t>RNN, LSTM, GRU background info</a:t>
            </a:r>
          </a:p>
          <a:p>
            <a:r>
              <a:rPr lang="en-US" dirty="0"/>
              <a:t>Data Source and Collection</a:t>
            </a:r>
          </a:p>
          <a:p>
            <a:r>
              <a:rPr lang="en-US" dirty="0"/>
              <a:t>Model Creation &amp; Model Training</a:t>
            </a:r>
          </a:p>
          <a:p>
            <a:r>
              <a:rPr lang="en-US" dirty="0"/>
              <a:t>Model Results</a:t>
            </a:r>
          </a:p>
          <a:p>
            <a:r>
              <a:rPr lang="en-US" dirty="0"/>
              <a:t>Hyperparameter Tuning</a:t>
            </a:r>
          </a:p>
          <a:p>
            <a:r>
              <a:rPr lang="en-US" dirty="0"/>
              <a:t>Final Results &amp; Conclusions</a:t>
            </a:r>
          </a:p>
          <a:p>
            <a:endParaRPr lang="en-US" dirty="0"/>
          </a:p>
          <a:p>
            <a:endParaRPr lang="en-US" dirty="0"/>
          </a:p>
        </p:txBody>
      </p:sp>
    </p:spTree>
    <p:extLst>
      <p:ext uri="{BB962C8B-B14F-4D97-AF65-F5344CB8AC3E}">
        <p14:creationId xmlns:p14="http://schemas.microsoft.com/office/powerpoint/2010/main" val="22683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43EE-8D72-4042-C99E-E5E647732F1B}"/>
              </a:ext>
            </a:extLst>
          </p:cNvPr>
          <p:cNvSpPr>
            <a:spLocks noGrp="1"/>
          </p:cNvSpPr>
          <p:nvPr>
            <p:ph type="title"/>
          </p:nvPr>
        </p:nvSpPr>
        <p:spPr/>
        <p:txBody>
          <a:bodyPr/>
          <a:lstStyle/>
          <a:p>
            <a:r>
              <a:rPr lang="en-US" dirty="0"/>
              <a:t>The task at hand</a:t>
            </a:r>
          </a:p>
        </p:txBody>
      </p:sp>
      <p:sp>
        <p:nvSpPr>
          <p:cNvPr id="3" name="Content Placeholder 2">
            <a:extLst>
              <a:ext uri="{FF2B5EF4-FFF2-40B4-BE49-F238E27FC236}">
                <a16:creationId xmlns:a16="http://schemas.microsoft.com/office/drawing/2014/main" id="{2129CDA3-3A46-E6BE-124A-31495513EFED}"/>
              </a:ext>
            </a:extLst>
          </p:cNvPr>
          <p:cNvSpPr>
            <a:spLocks noGrp="1"/>
          </p:cNvSpPr>
          <p:nvPr>
            <p:ph idx="1"/>
          </p:nvPr>
        </p:nvSpPr>
        <p:spPr/>
        <p:txBody>
          <a:bodyPr/>
          <a:lstStyle/>
          <a:p>
            <a:r>
              <a:rPr lang="en-US" dirty="0"/>
              <a:t>Our goal is to predict stock price by using only using historical stock data. (Not data from other sources)</a:t>
            </a:r>
          </a:p>
          <a:p>
            <a:endParaRPr lang="en-US" dirty="0"/>
          </a:p>
          <a:p>
            <a:r>
              <a:rPr lang="en-US" dirty="0"/>
              <a:t>This implies that we will be able to find patterns in the stock data in order to generate future prices.</a:t>
            </a:r>
          </a:p>
          <a:p>
            <a:endParaRPr lang="en-US" dirty="0"/>
          </a:p>
          <a:p>
            <a:r>
              <a:rPr lang="en-US" dirty="0"/>
              <a:t>This project was completed using </a:t>
            </a:r>
            <a:r>
              <a:rPr lang="en-US" dirty="0" err="1"/>
              <a:t>PyTorch</a:t>
            </a:r>
            <a:r>
              <a:rPr lang="en-US" dirty="0"/>
              <a:t> tools but similar tools exist in TensorFlow.</a:t>
            </a:r>
          </a:p>
        </p:txBody>
      </p:sp>
    </p:spTree>
    <p:extLst>
      <p:ext uri="{BB962C8B-B14F-4D97-AF65-F5344CB8AC3E}">
        <p14:creationId xmlns:p14="http://schemas.microsoft.com/office/powerpoint/2010/main" val="15821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B970-04EC-6D07-4567-AA4670418E40}"/>
              </a:ext>
            </a:extLst>
          </p:cNvPr>
          <p:cNvSpPr>
            <a:spLocks noGrp="1"/>
          </p:cNvSpPr>
          <p:nvPr>
            <p:ph type="title"/>
          </p:nvPr>
        </p:nvSpPr>
        <p:spPr/>
        <p:txBody>
          <a:bodyPr>
            <a:normAutofit/>
          </a:bodyPr>
          <a:lstStyle/>
          <a:p>
            <a:r>
              <a:rPr lang="en-US" dirty="0"/>
              <a:t>RNN, LSTM, GRU</a:t>
            </a:r>
            <a:br>
              <a:rPr lang="en-US" dirty="0"/>
            </a:br>
            <a:endParaRPr lang="en-US" dirty="0"/>
          </a:p>
        </p:txBody>
      </p:sp>
      <p:sp>
        <p:nvSpPr>
          <p:cNvPr id="3" name="Content Placeholder 2">
            <a:extLst>
              <a:ext uri="{FF2B5EF4-FFF2-40B4-BE49-F238E27FC236}">
                <a16:creationId xmlns:a16="http://schemas.microsoft.com/office/drawing/2014/main" id="{7C9D5BFF-8230-A12E-25A6-3C0FA7E4B0F1}"/>
              </a:ext>
            </a:extLst>
          </p:cNvPr>
          <p:cNvSpPr>
            <a:spLocks noGrp="1"/>
          </p:cNvSpPr>
          <p:nvPr>
            <p:ph idx="1"/>
          </p:nvPr>
        </p:nvSpPr>
        <p:spPr/>
        <p:txBody>
          <a:bodyPr/>
          <a:lstStyle/>
          <a:p>
            <a:r>
              <a:rPr lang="en-US" dirty="0"/>
              <a:t>Recurrent Neural Network – a type of artificial neural network designed to process sequential data.</a:t>
            </a:r>
          </a:p>
          <a:p>
            <a:r>
              <a:rPr lang="en-US" dirty="0"/>
              <a:t>Long Short-Term Memory – a type of RNN which is designed to address vanishing and exploding gradients which are the main issue of RNN.</a:t>
            </a:r>
          </a:p>
          <a:p>
            <a:r>
              <a:rPr lang="en-US" dirty="0"/>
              <a:t>Gated Recurrent Unit – a type of RNN which is meant to deliver the same accuracy as RNN just with better performance due to it’s fewer parameters.</a:t>
            </a:r>
          </a:p>
          <a:p>
            <a:r>
              <a:rPr lang="en-US" dirty="0"/>
              <a:t>RNN type models are very good at predicting the next step in a sequence. Examples of that:</a:t>
            </a:r>
          </a:p>
          <a:p>
            <a:pPr lvl="1"/>
            <a:r>
              <a:rPr lang="en-US" dirty="0"/>
              <a:t>Time series (</a:t>
            </a:r>
            <a:r>
              <a:rPr lang="en-US" dirty="0" err="1"/>
              <a:t>i.e</a:t>
            </a:r>
            <a:r>
              <a:rPr lang="en-US" dirty="0"/>
              <a:t> stock data)</a:t>
            </a:r>
          </a:p>
          <a:p>
            <a:pPr lvl="1"/>
            <a:r>
              <a:rPr lang="en-US" dirty="0"/>
              <a:t>Text completion </a:t>
            </a:r>
          </a:p>
          <a:p>
            <a:pPr lvl="1"/>
            <a:r>
              <a:rPr lang="en-US" dirty="0"/>
              <a:t>Music/Audio generation</a:t>
            </a:r>
          </a:p>
          <a:p>
            <a:pPr lvl="1"/>
            <a:r>
              <a:rPr lang="en-US" dirty="0"/>
              <a:t>Video Analysis</a:t>
            </a:r>
          </a:p>
        </p:txBody>
      </p:sp>
    </p:spTree>
    <p:extLst>
      <p:ext uri="{BB962C8B-B14F-4D97-AF65-F5344CB8AC3E}">
        <p14:creationId xmlns:p14="http://schemas.microsoft.com/office/powerpoint/2010/main" val="44214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2AAA-FEA3-D52A-D2E0-2539691D4A79}"/>
              </a:ext>
            </a:extLst>
          </p:cNvPr>
          <p:cNvSpPr>
            <a:spLocks noGrp="1"/>
          </p:cNvSpPr>
          <p:nvPr>
            <p:ph type="title"/>
          </p:nvPr>
        </p:nvSpPr>
        <p:spPr/>
        <p:txBody>
          <a:bodyPr/>
          <a:lstStyle/>
          <a:p>
            <a:r>
              <a:rPr lang="en-US" dirty="0"/>
              <a:t>Data Source and Collection</a:t>
            </a:r>
          </a:p>
        </p:txBody>
      </p:sp>
      <p:sp>
        <p:nvSpPr>
          <p:cNvPr id="3" name="Content Placeholder 2">
            <a:extLst>
              <a:ext uri="{FF2B5EF4-FFF2-40B4-BE49-F238E27FC236}">
                <a16:creationId xmlns:a16="http://schemas.microsoft.com/office/drawing/2014/main" id="{B450AA08-C532-F13B-09FA-599708EE25BC}"/>
              </a:ext>
            </a:extLst>
          </p:cNvPr>
          <p:cNvSpPr>
            <a:spLocks noGrp="1"/>
          </p:cNvSpPr>
          <p:nvPr>
            <p:ph idx="1"/>
          </p:nvPr>
        </p:nvSpPr>
        <p:spPr>
          <a:xfrm>
            <a:off x="5021496" y="825439"/>
            <a:ext cx="6281873" cy="4399704"/>
          </a:xfrm>
        </p:spPr>
        <p:txBody>
          <a:bodyPr>
            <a:normAutofit lnSpcReduction="10000"/>
          </a:bodyPr>
          <a:lstStyle/>
          <a:p>
            <a:r>
              <a:rPr lang="en-US" dirty="0"/>
              <a:t>Data was collected using a custom wrapper around Alpaca-</a:t>
            </a:r>
            <a:r>
              <a:rPr lang="en-US" dirty="0" err="1"/>
              <a:t>py</a:t>
            </a:r>
            <a:r>
              <a:rPr lang="en-US" dirty="0"/>
              <a:t>. Alpaca is an online brokerage with free sign-up.</a:t>
            </a:r>
          </a:p>
          <a:p>
            <a:r>
              <a:rPr lang="en-US" dirty="0"/>
              <a:t>Stock data for Apple and Microsoft is used from 2015 to 2023 with a daily value for the following features:</a:t>
            </a:r>
          </a:p>
          <a:p>
            <a:pPr lvl="1"/>
            <a:r>
              <a:rPr lang="en-US" dirty="0"/>
              <a:t>open: Open price of a stock on a particular day</a:t>
            </a:r>
          </a:p>
          <a:p>
            <a:pPr lvl="1"/>
            <a:r>
              <a:rPr lang="en-US" dirty="0"/>
              <a:t>high: Highest price of a stock on a particular day</a:t>
            </a:r>
          </a:p>
          <a:p>
            <a:pPr lvl="1"/>
            <a:r>
              <a:rPr lang="en-US" dirty="0"/>
              <a:t>low: lowest price of a stock on a particular day</a:t>
            </a:r>
          </a:p>
          <a:p>
            <a:pPr lvl="1"/>
            <a:r>
              <a:rPr lang="en-US" dirty="0"/>
              <a:t>close: last price of a stock on a particular day</a:t>
            </a:r>
          </a:p>
          <a:p>
            <a:pPr lvl="1"/>
            <a:r>
              <a:rPr lang="en-US" dirty="0"/>
              <a:t>volume: how many shares were traded on a particular day</a:t>
            </a:r>
          </a:p>
          <a:p>
            <a:r>
              <a:rPr lang="en-US" dirty="0"/>
              <a:t>The data was min max scaled.</a:t>
            </a:r>
          </a:p>
          <a:p>
            <a:r>
              <a:rPr lang="en-US" dirty="0" err="1"/>
              <a:t>DataFrame</a:t>
            </a:r>
            <a:r>
              <a:rPr lang="en-US" dirty="0"/>
              <a:t> head:</a:t>
            </a:r>
          </a:p>
        </p:txBody>
      </p:sp>
      <p:pic>
        <p:nvPicPr>
          <p:cNvPr id="5" name="Picture 4">
            <a:extLst>
              <a:ext uri="{FF2B5EF4-FFF2-40B4-BE49-F238E27FC236}">
                <a16:creationId xmlns:a16="http://schemas.microsoft.com/office/drawing/2014/main" id="{509FAC94-BB77-958A-89F7-79A7328FE869}"/>
              </a:ext>
            </a:extLst>
          </p:cNvPr>
          <p:cNvPicPr>
            <a:picLocks noChangeAspect="1"/>
          </p:cNvPicPr>
          <p:nvPr/>
        </p:nvPicPr>
        <p:blipFill>
          <a:blip r:embed="rId2"/>
          <a:stretch>
            <a:fillRect/>
          </a:stretch>
        </p:blipFill>
        <p:spPr>
          <a:xfrm>
            <a:off x="5375368" y="5131836"/>
            <a:ext cx="5574128" cy="1224457"/>
          </a:xfrm>
          <a:prstGeom prst="rect">
            <a:avLst/>
          </a:prstGeom>
        </p:spPr>
      </p:pic>
    </p:spTree>
    <p:extLst>
      <p:ext uri="{BB962C8B-B14F-4D97-AF65-F5344CB8AC3E}">
        <p14:creationId xmlns:p14="http://schemas.microsoft.com/office/powerpoint/2010/main" val="30120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2976-6158-8C72-B580-8BD8BB79F744}"/>
              </a:ext>
            </a:extLst>
          </p:cNvPr>
          <p:cNvSpPr>
            <a:spLocks noGrp="1"/>
          </p:cNvSpPr>
          <p:nvPr>
            <p:ph type="title"/>
          </p:nvPr>
        </p:nvSpPr>
        <p:spPr/>
        <p:txBody>
          <a:bodyPr/>
          <a:lstStyle/>
          <a:p>
            <a:r>
              <a:rPr lang="en-US" dirty="0"/>
              <a:t>Model Creation &amp; </a:t>
            </a:r>
            <a:br>
              <a:rPr lang="en-US" dirty="0"/>
            </a:br>
            <a:r>
              <a:rPr lang="en-US" dirty="0"/>
              <a:t>Model Training</a:t>
            </a:r>
          </a:p>
        </p:txBody>
      </p:sp>
      <p:sp>
        <p:nvSpPr>
          <p:cNvPr id="3" name="Content Placeholder 2">
            <a:extLst>
              <a:ext uri="{FF2B5EF4-FFF2-40B4-BE49-F238E27FC236}">
                <a16:creationId xmlns:a16="http://schemas.microsoft.com/office/drawing/2014/main" id="{F936B70E-2D08-E306-A353-223289F5A32C}"/>
              </a:ext>
            </a:extLst>
          </p:cNvPr>
          <p:cNvSpPr>
            <a:spLocks noGrp="1"/>
          </p:cNvSpPr>
          <p:nvPr>
            <p:ph idx="1"/>
          </p:nvPr>
        </p:nvSpPr>
        <p:spPr>
          <a:xfrm>
            <a:off x="5021496" y="-1"/>
            <a:ext cx="6281873" cy="6232850"/>
          </a:xfrm>
        </p:spPr>
        <p:txBody>
          <a:bodyPr/>
          <a:lstStyle/>
          <a:p>
            <a:r>
              <a:rPr lang="en-US" dirty="0"/>
              <a:t>The models were created using </a:t>
            </a:r>
            <a:r>
              <a:rPr lang="en-US" dirty="0" err="1"/>
              <a:t>PyTorch’s</a:t>
            </a:r>
            <a:r>
              <a:rPr lang="en-US" dirty="0"/>
              <a:t> built in RNN, LSTM, and GRU neural net layers. I have used those in a custom </a:t>
            </a:r>
            <a:r>
              <a:rPr lang="en-US" dirty="0" err="1"/>
              <a:t>PyTorch</a:t>
            </a:r>
            <a:r>
              <a:rPr lang="en-US" dirty="0"/>
              <a:t> model implementation.</a:t>
            </a:r>
          </a:p>
          <a:p>
            <a:pPr marL="0" indent="0">
              <a:buNone/>
            </a:pPr>
            <a:endParaRPr lang="en-US" dirty="0"/>
          </a:p>
          <a:p>
            <a:pPr marL="0" indent="0">
              <a:buNone/>
            </a:pPr>
            <a:endParaRPr lang="en-US" dirty="0"/>
          </a:p>
          <a:p>
            <a:pPr marL="0" indent="0">
              <a:buNone/>
            </a:pPr>
            <a:endParaRPr lang="en-US" dirty="0"/>
          </a:p>
          <a:p>
            <a:r>
              <a:rPr lang="en-US" dirty="0"/>
              <a:t>Model Training is similar for RNN, LSTM, and GRU. We need a </a:t>
            </a:r>
            <a:r>
              <a:rPr lang="en-US" dirty="0" err="1"/>
              <a:t>PyTorch</a:t>
            </a:r>
            <a:r>
              <a:rPr lang="en-US" dirty="0"/>
              <a:t> loss function and optimizer.</a:t>
            </a:r>
          </a:p>
          <a:p>
            <a:endParaRPr lang="en-US" dirty="0"/>
          </a:p>
          <a:p>
            <a:r>
              <a:rPr lang="en-US" dirty="0"/>
              <a:t> After training for 100 epochs this is what the losses looked like:</a:t>
            </a:r>
          </a:p>
          <a:p>
            <a:pPr marL="0" indent="0">
              <a:buNone/>
            </a:pPr>
            <a:r>
              <a:rPr lang="en-US" dirty="0"/>
              <a:t>It’s clear the model is done </a:t>
            </a:r>
          </a:p>
          <a:p>
            <a:pPr marL="0" indent="0">
              <a:buNone/>
            </a:pPr>
            <a:r>
              <a:rPr lang="en-US" dirty="0"/>
              <a:t>learning by 100 Epochs.</a:t>
            </a:r>
          </a:p>
          <a:p>
            <a:pPr marL="457200" lvl="1" indent="0">
              <a:buNone/>
            </a:pPr>
            <a:endParaRPr lang="en-US" dirty="0"/>
          </a:p>
        </p:txBody>
      </p:sp>
      <p:pic>
        <p:nvPicPr>
          <p:cNvPr id="5" name="Picture 4">
            <a:extLst>
              <a:ext uri="{FF2B5EF4-FFF2-40B4-BE49-F238E27FC236}">
                <a16:creationId xmlns:a16="http://schemas.microsoft.com/office/drawing/2014/main" id="{17A6AD25-06F0-314F-8EC4-CDF09E310F82}"/>
              </a:ext>
            </a:extLst>
          </p:cNvPr>
          <p:cNvPicPr>
            <a:picLocks noChangeAspect="1"/>
          </p:cNvPicPr>
          <p:nvPr/>
        </p:nvPicPr>
        <p:blipFill>
          <a:blip r:embed="rId2"/>
          <a:stretch>
            <a:fillRect/>
          </a:stretch>
        </p:blipFill>
        <p:spPr>
          <a:xfrm>
            <a:off x="5258406" y="2140375"/>
            <a:ext cx="6705600" cy="419100"/>
          </a:xfrm>
          <a:prstGeom prst="rect">
            <a:avLst/>
          </a:prstGeom>
        </p:spPr>
      </p:pic>
      <p:pic>
        <p:nvPicPr>
          <p:cNvPr id="7" name="Picture 6">
            <a:extLst>
              <a:ext uri="{FF2B5EF4-FFF2-40B4-BE49-F238E27FC236}">
                <a16:creationId xmlns:a16="http://schemas.microsoft.com/office/drawing/2014/main" id="{660E1E91-6D54-CE6A-A775-A11F230D88F9}"/>
              </a:ext>
            </a:extLst>
          </p:cNvPr>
          <p:cNvPicPr>
            <a:picLocks noChangeAspect="1"/>
          </p:cNvPicPr>
          <p:nvPr/>
        </p:nvPicPr>
        <p:blipFill>
          <a:blip r:embed="rId3"/>
          <a:stretch>
            <a:fillRect/>
          </a:stretch>
        </p:blipFill>
        <p:spPr>
          <a:xfrm>
            <a:off x="5258406" y="3429000"/>
            <a:ext cx="4962525" cy="609600"/>
          </a:xfrm>
          <a:prstGeom prst="rect">
            <a:avLst/>
          </a:prstGeom>
        </p:spPr>
      </p:pic>
      <p:pic>
        <p:nvPicPr>
          <p:cNvPr id="9" name="Picture 8">
            <a:extLst>
              <a:ext uri="{FF2B5EF4-FFF2-40B4-BE49-F238E27FC236}">
                <a16:creationId xmlns:a16="http://schemas.microsoft.com/office/drawing/2014/main" id="{69ED323A-4DAA-EE79-F349-640FB3E9162C}"/>
              </a:ext>
            </a:extLst>
          </p:cNvPr>
          <p:cNvPicPr>
            <a:picLocks noChangeAspect="1"/>
          </p:cNvPicPr>
          <p:nvPr/>
        </p:nvPicPr>
        <p:blipFill>
          <a:blip r:embed="rId4"/>
          <a:stretch>
            <a:fillRect/>
          </a:stretch>
        </p:blipFill>
        <p:spPr>
          <a:xfrm>
            <a:off x="5258406" y="1234751"/>
            <a:ext cx="5667375" cy="876300"/>
          </a:xfrm>
          <a:prstGeom prst="rect">
            <a:avLst/>
          </a:prstGeom>
        </p:spPr>
      </p:pic>
      <p:pic>
        <p:nvPicPr>
          <p:cNvPr id="11" name="Picture 10">
            <a:extLst>
              <a:ext uri="{FF2B5EF4-FFF2-40B4-BE49-F238E27FC236}">
                <a16:creationId xmlns:a16="http://schemas.microsoft.com/office/drawing/2014/main" id="{05803600-389D-4483-C147-4AD4F7D5DF68}"/>
              </a:ext>
            </a:extLst>
          </p:cNvPr>
          <p:cNvPicPr>
            <a:picLocks noChangeAspect="1"/>
          </p:cNvPicPr>
          <p:nvPr/>
        </p:nvPicPr>
        <p:blipFill>
          <a:blip r:embed="rId5"/>
          <a:stretch>
            <a:fillRect/>
          </a:stretch>
        </p:blipFill>
        <p:spPr>
          <a:xfrm>
            <a:off x="8741484" y="4385321"/>
            <a:ext cx="3378981" cy="2487541"/>
          </a:xfrm>
          <a:prstGeom prst="rect">
            <a:avLst/>
          </a:prstGeom>
        </p:spPr>
      </p:pic>
    </p:spTree>
    <p:extLst>
      <p:ext uri="{BB962C8B-B14F-4D97-AF65-F5344CB8AC3E}">
        <p14:creationId xmlns:p14="http://schemas.microsoft.com/office/powerpoint/2010/main" val="404132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0581-AD64-3EB8-5E98-B95BDBD4C726}"/>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7B1D3ABF-42A5-7FBB-06B0-275289D1E7EB}"/>
              </a:ext>
            </a:extLst>
          </p:cNvPr>
          <p:cNvSpPr>
            <a:spLocks noGrp="1"/>
          </p:cNvSpPr>
          <p:nvPr>
            <p:ph idx="1"/>
          </p:nvPr>
        </p:nvSpPr>
        <p:spPr>
          <a:xfrm>
            <a:off x="4476446" y="0"/>
            <a:ext cx="4200526" cy="6858000"/>
          </a:xfrm>
        </p:spPr>
        <p:txBody>
          <a:bodyPr/>
          <a:lstStyle/>
          <a:p>
            <a:r>
              <a:rPr lang="en-US" dirty="0"/>
              <a:t>BAM! Looks like we’re going to millionaires! 😁(these types of plots are everywhere online)</a:t>
            </a:r>
          </a:p>
          <a:p>
            <a:endParaRPr lang="en-US" dirty="0"/>
          </a:p>
          <a:p>
            <a:r>
              <a:rPr lang="en-US" dirty="0"/>
              <a:t>Let’s take a closer look though because this seems too good to be true. Let’s look at how well the model can predict just going up and down (classification)</a:t>
            </a:r>
          </a:p>
          <a:p>
            <a:r>
              <a:rPr lang="en-US" dirty="0"/>
              <a:t>Now our model is not looking so good with an accuracy of 49% (coin flip).</a:t>
            </a:r>
          </a:p>
          <a:p>
            <a:endParaRPr lang="en-US" dirty="0"/>
          </a:p>
          <a:p>
            <a:r>
              <a:rPr lang="en-US" dirty="0"/>
              <a:t>Let’s also take a look at “chained prediction”. Feed the model previous predictions rather than stock data.</a:t>
            </a:r>
          </a:p>
          <a:p>
            <a:pPr marL="0" indent="0">
              <a:buNone/>
            </a:pPr>
            <a:endParaRPr lang="en-US" dirty="0"/>
          </a:p>
        </p:txBody>
      </p:sp>
      <p:pic>
        <p:nvPicPr>
          <p:cNvPr id="7" name="Picture 6">
            <a:extLst>
              <a:ext uri="{FF2B5EF4-FFF2-40B4-BE49-F238E27FC236}">
                <a16:creationId xmlns:a16="http://schemas.microsoft.com/office/drawing/2014/main" id="{12668907-263D-1836-D60C-804762C3974A}"/>
              </a:ext>
            </a:extLst>
          </p:cNvPr>
          <p:cNvPicPr>
            <a:picLocks noChangeAspect="1"/>
          </p:cNvPicPr>
          <p:nvPr/>
        </p:nvPicPr>
        <p:blipFill>
          <a:blip r:embed="rId2"/>
          <a:stretch>
            <a:fillRect/>
          </a:stretch>
        </p:blipFill>
        <p:spPr>
          <a:xfrm>
            <a:off x="8474277" y="0"/>
            <a:ext cx="3676650" cy="2647950"/>
          </a:xfrm>
          <a:prstGeom prst="rect">
            <a:avLst/>
          </a:prstGeom>
        </p:spPr>
      </p:pic>
      <p:pic>
        <p:nvPicPr>
          <p:cNvPr id="9" name="Picture 8">
            <a:extLst>
              <a:ext uri="{FF2B5EF4-FFF2-40B4-BE49-F238E27FC236}">
                <a16:creationId xmlns:a16="http://schemas.microsoft.com/office/drawing/2014/main" id="{71B93C21-63A6-3A16-DC8D-21FD4AB271B8}"/>
              </a:ext>
            </a:extLst>
          </p:cNvPr>
          <p:cNvPicPr>
            <a:picLocks noChangeAspect="1"/>
          </p:cNvPicPr>
          <p:nvPr/>
        </p:nvPicPr>
        <p:blipFill>
          <a:blip r:embed="rId3"/>
          <a:stretch>
            <a:fillRect/>
          </a:stretch>
        </p:blipFill>
        <p:spPr>
          <a:xfrm>
            <a:off x="8765808" y="2784215"/>
            <a:ext cx="3385119" cy="1289569"/>
          </a:xfrm>
          <a:prstGeom prst="rect">
            <a:avLst/>
          </a:prstGeom>
        </p:spPr>
      </p:pic>
      <p:pic>
        <p:nvPicPr>
          <p:cNvPr id="11" name="Picture 10">
            <a:extLst>
              <a:ext uri="{FF2B5EF4-FFF2-40B4-BE49-F238E27FC236}">
                <a16:creationId xmlns:a16="http://schemas.microsoft.com/office/drawing/2014/main" id="{FD6392F2-28DC-AF53-060D-8BC99AC3F21B}"/>
              </a:ext>
            </a:extLst>
          </p:cNvPr>
          <p:cNvPicPr>
            <a:picLocks noChangeAspect="1"/>
          </p:cNvPicPr>
          <p:nvPr/>
        </p:nvPicPr>
        <p:blipFill>
          <a:blip r:embed="rId4"/>
          <a:stretch>
            <a:fillRect/>
          </a:stretch>
        </p:blipFill>
        <p:spPr>
          <a:xfrm>
            <a:off x="8474277" y="4073784"/>
            <a:ext cx="3676650" cy="2647950"/>
          </a:xfrm>
          <a:prstGeom prst="rect">
            <a:avLst/>
          </a:prstGeom>
        </p:spPr>
      </p:pic>
    </p:spTree>
    <p:extLst>
      <p:ext uri="{BB962C8B-B14F-4D97-AF65-F5344CB8AC3E}">
        <p14:creationId xmlns:p14="http://schemas.microsoft.com/office/powerpoint/2010/main" val="14017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9AD1-BF7C-3576-EA5B-AFC85FCE4BE4}"/>
              </a:ext>
            </a:extLst>
          </p:cNvPr>
          <p:cNvSpPr>
            <a:spLocks noGrp="1"/>
          </p:cNvSpPr>
          <p:nvPr>
            <p:ph type="title"/>
          </p:nvPr>
        </p:nvSpPr>
        <p:spPr/>
        <p:txBody>
          <a:bodyPr/>
          <a:lstStyle/>
          <a:p>
            <a:r>
              <a:rPr lang="en-US" dirty="0" err="1"/>
              <a:t>Hyperparamter</a:t>
            </a:r>
            <a:r>
              <a:rPr lang="en-US" dirty="0"/>
              <a:t> Tuning</a:t>
            </a:r>
          </a:p>
        </p:txBody>
      </p:sp>
      <p:sp>
        <p:nvSpPr>
          <p:cNvPr id="3" name="Content Placeholder 2">
            <a:extLst>
              <a:ext uri="{FF2B5EF4-FFF2-40B4-BE49-F238E27FC236}">
                <a16:creationId xmlns:a16="http://schemas.microsoft.com/office/drawing/2014/main" id="{4099EA7E-1886-5B93-6ACF-8723C7F8A5D6}"/>
              </a:ext>
            </a:extLst>
          </p:cNvPr>
          <p:cNvSpPr>
            <a:spLocks noGrp="1"/>
          </p:cNvSpPr>
          <p:nvPr>
            <p:ph idx="1"/>
          </p:nvPr>
        </p:nvSpPr>
        <p:spPr>
          <a:xfrm>
            <a:off x="5118447" y="0"/>
            <a:ext cx="6281873" cy="4806367"/>
          </a:xfrm>
        </p:spPr>
        <p:txBody>
          <a:bodyPr/>
          <a:lstStyle/>
          <a:p>
            <a:r>
              <a:rPr lang="en-US" dirty="0"/>
              <a:t>Spoiler Alert!! None of these things make the model any more viable. We’ll briefly discuss each though and what it means/does.</a:t>
            </a:r>
          </a:p>
          <a:p>
            <a:r>
              <a:rPr lang="en-US" dirty="0"/>
              <a:t>Use 5 input features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open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high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close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volume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to try and improve performance. One of these features might help us see the future better.</a:t>
            </a:r>
          </a:p>
          <a:p>
            <a:r>
              <a:rPr lang="en-US" dirty="0">
                <a:cs typeface="Times New Roman" panose="02020603050405020304" pitchFamily="18" charset="0"/>
              </a:rPr>
              <a:t>Increase number of RNN Layers. This increases model complexity and ability to learn.</a:t>
            </a:r>
          </a:p>
          <a:p>
            <a:r>
              <a:rPr lang="en-US" dirty="0">
                <a:cs typeface="Times New Roman" panose="02020603050405020304" pitchFamily="18" charset="0"/>
              </a:rPr>
              <a:t>Increase hidden size. Also increases model complexity by increasing number of model parameters.</a:t>
            </a:r>
          </a:p>
          <a:p>
            <a:r>
              <a:rPr lang="en-US" dirty="0">
                <a:cs typeface="Times New Roman" panose="02020603050405020304" pitchFamily="18" charset="0"/>
              </a:rPr>
              <a:t>Predict a different stock (maybe Apple stock is the only one that is not predictable. (50% accuracy)</a:t>
            </a:r>
            <a:endParaRPr lang="en-US" dirty="0"/>
          </a:p>
        </p:txBody>
      </p:sp>
      <p:pic>
        <p:nvPicPr>
          <p:cNvPr id="5" name="Picture 4">
            <a:extLst>
              <a:ext uri="{FF2B5EF4-FFF2-40B4-BE49-F238E27FC236}">
                <a16:creationId xmlns:a16="http://schemas.microsoft.com/office/drawing/2014/main" id="{0EB3228C-6EB5-FB39-90A1-FB5415096253}"/>
              </a:ext>
            </a:extLst>
          </p:cNvPr>
          <p:cNvPicPr>
            <a:picLocks noChangeAspect="1"/>
          </p:cNvPicPr>
          <p:nvPr/>
        </p:nvPicPr>
        <p:blipFill>
          <a:blip r:embed="rId2"/>
          <a:stretch>
            <a:fillRect/>
          </a:stretch>
        </p:blipFill>
        <p:spPr>
          <a:xfrm>
            <a:off x="5278136" y="4572398"/>
            <a:ext cx="3185884" cy="2294497"/>
          </a:xfrm>
          <a:prstGeom prst="rect">
            <a:avLst/>
          </a:prstGeom>
        </p:spPr>
      </p:pic>
      <p:pic>
        <p:nvPicPr>
          <p:cNvPr id="7" name="Picture 6">
            <a:extLst>
              <a:ext uri="{FF2B5EF4-FFF2-40B4-BE49-F238E27FC236}">
                <a16:creationId xmlns:a16="http://schemas.microsoft.com/office/drawing/2014/main" id="{9413D908-2B84-3B69-2516-2AF0E2342B32}"/>
              </a:ext>
            </a:extLst>
          </p:cNvPr>
          <p:cNvPicPr>
            <a:picLocks noChangeAspect="1"/>
          </p:cNvPicPr>
          <p:nvPr/>
        </p:nvPicPr>
        <p:blipFill>
          <a:blip r:embed="rId3"/>
          <a:stretch>
            <a:fillRect/>
          </a:stretch>
        </p:blipFill>
        <p:spPr>
          <a:xfrm>
            <a:off x="8464020" y="4572398"/>
            <a:ext cx="3185885" cy="2294497"/>
          </a:xfrm>
          <a:prstGeom prst="rect">
            <a:avLst/>
          </a:prstGeom>
        </p:spPr>
      </p:pic>
    </p:spTree>
    <p:extLst>
      <p:ext uri="{BB962C8B-B14F-4D97-AF65-F5344CB8AC3E}">
        <p14:creationId xmlns:p14="http://schemas.microsoft.com/office/powerpoint/2010/main" val="48470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FD41-BD75-DB9B-D0DB-5F36C76800D2}"/>
              </a:ext>
            </a:extLst>
          </p:cNvPr>
          <p:cNvSpPr>
            <a:spLocks noGrp="1"/>
          </p:cNvSpPr>
          <p:nvPr>
            <p:ph type="title"/>
          </p:nvPr>
        </p:nvSpPr>
        <p:spPr/>
        <p:txBody>
          <a:bodyPr/>
          <a:lstStyle/>
          <a:p>
            <a:r>
              <a:rPr lang="en-US" dirty="0"/>
              <a:t>Final Results </a:t>
            </a:r>
            <a:br>
              <a:rPr lang="en-US" dirty="0"/>
            </a:br>
            <a:r>
              <a:rPr lang="en-US" dirty="0"/>
              <a:t>&amp;</a:t>
            </a:r>
            <a:br>
              <a:rPr lang="en-US" dirty="0"/>
            </a:br>
            <a:r>
              <a:rPr lang="en-US" dirty="0"/>
              <a:t>Conclusions</a:t>
            </a:r>
          </a:p>
        </p:txBody>
      </p:sp>
      <p:sp>
        <p:nvSpPr>
          <p:cNvPr id="3" name="Content Placeholder 2">
            <a:extLst>
              <a:ext uri="{FF2B5EF4-FFF2-40B4-BE49-F238E27FC236}">
                <a16:creationId xmlns:a16="http://schemas.microsoft.com/office/drawing/2014/main" id="{153A5E99-0689-8512-5081-169E247E4749}"/>
              </a:ext>
            </a:extLst>
          </p:cNvPr>
          <p:cNvSpPr>
            <a:spLocks noGrp="1"/>
          </p:cNvSpPr>
          <p:nvPr>
            <p:ph idx="1"/>
          </p:nvPr>
        </p:nvSpPr>
        <p:spPr/>
        <p:txBody>
          <a:bodyPr/>
          <a:lstStyle/>
          <a:p>
            <a:r>
              <a:rPr lang="en-US" dirty="0"/>
              <a:t>We were not able to predict stock price or even whether it will go up or down (not going to be millionaires after all 😢)</a:t>
            </a:r>
          </a:p>
          <a:p>
            <a:r>
              <a:rPr lang="en-US" dirty="0"/>
              <a:t>It is most likely not possible to predict stock price solely based on past stock prices no matter what model is used.</a:t>
            </a:r>
          </a:p>
          <a:p>
            <a:r>
              <a:rPr lang="en-US" dirty="0"/>
              <a:t>Why? Stock data is driven by an infinite number of factors ranging from global trends individual company policies. Moreover, stock price is driven by supply and demand which is influenced by human emotion and irrational decision making. </a:t>
            </a:r>
          </a:p>
          <a:p>
            <a:endParaRPr lang="en-US" dirty="0"/>
          </a:p>
        </p:txBody>
      </p:sp>
    </p:spTree>
    <p:extLst>
      <p:ext uri="{BB962C8B-B14F-4D97-AF65-F5344CB8AC3E}">
        <p14:creationId xmlns:p14="http://schemas.microsoft.com/office/powerpoint/2010/main" val="105714672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130</TotalTime>
  <Words>703</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Rockwell</vt:lpstr>
      <vt:lpstr>Wingdings</vt:lpstr>
      <vt:lpstr>Atlas</vt:lpstr>
      <vt:lpstr>RNN Stock Predictions</vt:lpstr>
      <vt:lpstr>Overview</vt:lpstr>
      <vt:lpstr>The task at hand</vt:lpstr>
      <vt:lpstr>RNN, LSTM, GRU </vt:lpstr>
      <vt:lpstr>Data Source and Collection</vt:lpstr>
      <vt:lpstr>Model Creation &amp;  Model Training</vt:lpstr>
      <vt:lpstr>Model Results</vt:lpstr>
      <vt:lpstr>Hyperparamter Tuning</vt:lpstr>
      <vt:lpstr>Final Results  &amp; Conclusions</vt:lpstr>
      <vt:lpstr>PowerPoint Presentation</vt:lpstr>
      <vt:lpstr>Backup slides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Stock Predictions</dc:title>
  <dc:creator>Mike Schmidlin</dc:creator>
  <cp:lastModifiedBy>Mike Schmidlin</cp:lastModifiedBy>
  <cp:revision>5</cp:revision>
  <dcterms:created xsi:type="dcterms:W3CDTF">2023-04-07T17:39:23Z</dcterms:created>
  <dcterms:modified xsi:type="dcterms:W3CDTF">2023-04-07T19:53:36Z</dcterms:modified>
</cp:coreProperties>
</file>