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46"/>
    <p:restoredTop sz="94704"/>
  </p:normalViewPr>
  <p:slideViewPr>
    <p:cSldViewPr snapToGrid="0">
      <p:cViewPr varScale="1">
        <p:scale>
          <a:sx n="91" d="100"/>
          <a:sy n="91" d="100"/>
        </p:scale>
        <p:origin x="216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55F9-415D-E421-16B6-5E1AB5DF5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99634-3FEE-5521-E08C-D72213ECE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B6A86-F2DE-DAAE-84DE-8960C2D8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376D-FD4B-0B44-ADA7-9A16B8AB0BAD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774AD-EC99-D789-1830-4306B5E2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87ACC-59FC-2B6F-0302-F1288A1B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1D4B-A548-0E4C-9047-860BFD8F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18B9-43B1-BEF5-D82A-6ECA64E8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1CBC0-BC3B-4044-71F4-49DDA9030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5C75F-C975-E1AE-3A06-D7898590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376D-FD4B-0B44-ADA7-9A16B8AB0BAD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1F2E8-DEF1-BE59-DC71-C0480AB9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42FC-1435-6421-4820-344C61F7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1D4B-A548-0E4C-9047-860BFD8F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2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4763F-7732-F214-EF62-FC36A62CD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70658-47C6-63EE-FD91-E5B5E18AE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6C122-04EE-957B-997D-A2D387FB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376D-FD4B-0B44-ADA7-9A16B8AB0BAD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9CB55-E42C-49CA-532B-0B319389A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5B36B-7784-A636-3948-7F437089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1D4B-A548-0E4C-9047-860BFD8F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3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042D-BC94-44DD-411B-C4D85738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F297-7D99-19DB-FE76-2F4906EE9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3AAAE-33D6-66E7-1EF8-00BCA0D9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376D-FD4B-0B44-ADA7-9A16B8AB0BAD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73DC-2D8C-C80D-5E96-EDB3CB36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4A67-1569-CA48-FEC9-6516DCF0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1D4B-A548-0E4C-9047-860BFD8F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9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B145-8723-989A-3627-BC708509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188AB-F19A-2532-E720-6B58B001F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C2625-D95E-D50E-9ECD-71A5221C8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376D-FD4B-0B44-ADA7-9A16B8AB0BAD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1028-45CF-820F-DC4F-029E5491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4A60-7056-E667-5E96-29FC1B71A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1D4B-A548-0E4C-9047-860BFD8F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1E19-13EB-0538-4D98-548786CE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FB0F-480D-8316-A881-FB7609141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450DE-8103-4D36-F467-9B851CF7B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24CAE-C07B-F19E-43E8-45685EC67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376D-FD4B-0B44-ADA7-9A16B8AB0BAD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78D40-9930-A070-7BD0-8C11FF97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A4653-C2BB-CB19-0AB0-AD22ECDF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1D4B-A548-0E4C-9047-860BFD8F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9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B4B6-7591-BF9E-267D-03498A43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55E20-8F5C-7C02-6786-255CC7D74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83357-A90A-D30E-7B0F-00B8C209A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09116-8356-AA8F-048A-B416D359E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38CEB6-5623-288C-27B9-AD9E4E56E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156D8-AEDF-D19D-0657-B56B52E7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376D-FD4B-0B44-ADA7-9A16B8AB0BAD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55E7D-2EAF-2E16-5C21-F38658E5C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017D5F-8433-1F84-CB66-EA9FC562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1D4B-A548-0E4C-9047-860BFD8F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9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94B2-206F-9A2F-0D34-1C10C2B5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054C7-9239-C3CE-8D7E-466D3870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376D-FD4B-0B44-ADA7-9A16B8AB0BAD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B93E1-BAB7-B719-D64B-3C4A02F6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A1109-78B5-DEED-B5EA-6730BAC9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1D4B-A548-0E4C-9047-860BFD8F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0AE2D-C6D7-5863-1DB8-D9076B2D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376D-FD4B-0B44-ADA7-9A16B8AB0BAD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C2C6B-378C-1DA6-031D-4957EAF4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FFF0-2FDB-FCB0-2989-8C04B0A9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1D4B-A548-0E4C-9047-860BFD8F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77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8E13-D29C-6A45-DD0B-ACBBBD37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A61A3-231D-D403-8BB3-C0AD91851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4C81E-1CBC-CE57-2C23-C15FDB108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5AC52-68F1-D646-1170-F8B968A3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376D-FD4B-0B44-ADA7-9A16B8AB0BAD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8688E-675D-946D-336C-EA0D31A6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19FEC-499F-1CAE-A6F7-575B3805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1D4B-A548-0E4C-9047-860BFD8F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04FD-45BB-EC01-7040-D33DED841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ACC7F1-1EEA-9F01-2A63-E558B73065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A8A98-14AC-6B69-AD88-E62D6E302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BF2BC-70B6-9D2B-7880-D5EEC39C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376D-FD4B-0B44-ADA7-9A16B8AB0BAD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5EEC-443B-F952-477A-4E05F619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A845B-2FC9-8521-0AC6-BDA23AB4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1D4B-A548-0E4C-9047-860BFD8F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41418-D61B-0E57-F28C-A07CEB39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7491-D283-0DAC-1B5C-FDAF5BEBA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2172D-9311-46C0-1AB7-D1F8DC5B7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E376D-FD4B-0B44-ADA7-9A16B8AB0BAD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A1893-BD04-B996-1C33-491532B43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6AE92-AD52-1A2C-E081-C94BE43A7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111D4B-A548-0E4C-9047-860BFD8FB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ADD865FC-89F8-80BF-0FC5-AA22A4AFFA4B}"/>
              </a:ext>
            </a:extLst>
          </p:cNvPr>
          <p:cNvSpPr txBox="1">
            <a:spLocks/>
          </p:cNvSpPr>
          <p:nvPr/>
        </p:nvSpPr>
        <p:spPr>
          <a:xfrm>
            <a:off x="768096" y="365769"/>
            <a:ext cx="10668000" cy="83255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4100" kern="1200">
                <a:solidFill>
                  <a:schemeClr val="tx1"/>
                </a:solidFill>
                <a:latin typeface="Helvetica" pitchFamily="2" charset="0"/>
                <a:ea typeface="+mn-ea"/>
                <a:cs typeface="Helvetica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Helvetica" pitchFamily="2" charset="0"/>
                <a:ea typeface="+mn-ea"/>
              </a:rPr>
              <a:t>Model structure</a:t>
            </a:r>
            <a:endParaRPr kumimoji="0" lang="en-US" sz="4100" b="0" i="0" u="none" strike="noStrike" kern="1200" cap="none" spc="0" normalizeH="0" baseline="0" noProof="0" dirty="0">
              <a:ln>
                <a:noFill/>
              </a:ln>
              <a:solidFill>
                <a:srgbClr val="002D72"/>
              </a:solidFill>
              <a:effectLst/>
              <a:uLnTx/>
              <a:uFillTx/>
              <a:latin typeface="Helvetica" pitchFamily="2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8A64C-B042-3CDA-19FA-FDB1781F7BEB}"/>
              </a:ext>
            </a:extLst>
          </p:cNvPr>
          <p:cNvSpPr txBox="1"/>
          <p:nvPr/>
        </p:nvSpPr>
        <p:spPr>
          <a:xfrm>
            <a:off x="905060" y="3160377"/>
            <a:ext cx="48199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2D72"/>
                </a:solidFill>
                <a:latin typeface="Helvetica" pitchFamily="2" charset="0"/>
              </a:rPr>
              <a:t>Transitions along the continuum of care: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HIV incidence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HIV diagnosis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Engagement in care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Disengagement from care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Gain of viral suppression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Loss of viral suppression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9B134-8921-9B1D-ACE0-1B5D67E52315}"/>
              </a:ext>
            </a:extLst>
          </p:cNvPr>
          <p:cNvSpPr txBox="1"/>
          <p:nvPr/>
        </p:nvSpPr>
        <p:spPr>
          <a:xfrm>
            <a:off x="6622478" y="3160377"/>
            <a:ext cx="4819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2D72"/>
                </a:solidFill>
                <a:latin typeface="Helvetica" pitchFamily="2" charset="0"/>
              </a:rPr>
              <a:t>Strata: </a:t>
            </a:r>
          </a:p>
          <a:p>
            <a:r>
              <a:rPr lang="en-US" b="1" dirty="0">
                <a:solidFill>
                  <a:srgbClr val="002D72"/>
                </a:solidFill>
                <a:latin typeface="Helvetica" pitchFamily="2" charset="0"/>
              </a:rPr>
              <a:t>Age:</a:t>
            </a: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 0-4, 5-9, 10-14, … 75-79, 80+ </a:t>
            </a:r>
          </a:p>
          <a:p>
            <a:r>
              <a:rPr lang="en-US" b="1" dirty="0">
                <a:solidFill>
                  <a:srgbClr val="002D72"/>
                </a:solidFill>
                <a:latin typeface="Helvetica" pitchFamily="2" charset="0"/>
              </a:rPr>
              <a:t>Sex:</a:t>
            </a: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 Male, female</a:t>
            </a:r>
          </a:p>
          <a:p>
            <a:r>
              <a:rPr lang="en-US" b="1" dirty="0">
                <a:solidFill>
                  <a:srgbClr val="002D72"/>
                </a:solidFill>
                <a:latin typeface="Helvetica" pitchFamily="2" charset="0"/>
              </a:rPr>
              <a:t>Risk:</a:t>
            </a: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 Not stratified by risk group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4105A9-76F4-AEB6-D893-C01FE58292F3}"/>
              </a:ext>
            </a:extLst>
          </p:cNvPr>
          <p:cNvGrpSpPr/>
          <p:nvPr/>
        </p:nvGrpSpPr>
        <p:grpSpPr>
          <a:xfrm>
            <a:off x="905060" y="1118521"/>
            <a:ext cx="10381880" cy="1437721"/>
            <a:chOff x="905060" y="1118521"/>
            <a:chExt cx="10381880" cy="143772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4DDC83-46FA-DE89-0324-9067929C1480}"/>
                </a:ext>
              </a:extLst>
            </p:cNvPr>
            <p:cNvGrpSpPr/>
            <p:nvPr/>
          </p:nvGrpSpPr>
          <p:grpSpPr>
            <a:xfrm>
              <a:off x="905060" y="1768207"/>
              <a:ext cx="10381880" cy="762228"/>
              <a:chOff x="881863" y="5404148"/>
              <a:chExt cx="10381880" cy="762228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9AE8E3C-CDA7-5FCF-63A3-2B31E0782EA8}"/>
                  </a:ext>
                </a:extLst>
              </p:cNvPr>
              <p:cNvSpPr/>
              <p:nvPr/>
            </p:nvSpPr>
            <p:spPr>
              <a:xfrm>
                <a:off x="2988514" y="5408999"/>
                <a:ext cx="1639062" cy="754380"/>
              </a:xfrm>
              <a:prstGeom prst="rect">
                <a:avLst/>
              </a:prstGeom>
              <a:solidFill>
                <a:srgbClr val="418EDF">
                  <a:lumMod val="20000"/>
                  <a:lumOff val="80000"/>
                </a:srgbClr>
              </a:solidFill>
              <a:ln w="28575" cap="flat" cmpd="sng" algn="ctr">
                <a:solidFill>
                  <a:srgbClr val="002D7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8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cs typeface="Arial" panose="020B0604020202020204" pitchFamily="34" charset="0"/>
                  </a:rPr>
                  <a:t>HIV-positive, Undiagnosed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B80055F-7599-46E8-7B52-9362FF782F9C}"/>
                  </a:ext>
                </a:extLst>
              </p:cNvPr>
              <p:cNvSpPr/>
              <p:nvPr/>
            </p:nvSpPr>
            <p:spPr>
              <a:xfrm>
                <a:off x="7371212" y="5411996"/>
                <a:ext cx="1639062" cy="754380"/>
              </a:xfrm>
              <a:prstGeom prst="rect">
                <a:avLst/>
              </a:prstGeom>
              <a:solidFill>
                <a:srgbClr val="418EDF">
                  <a:lumMod val="20000"/>
                  <a:lumOff val="80000"/>
                </a:srgbClr>
              </a:solidFill>
              <a:ln w="28575" cap="flat" cmpd="sng" algn="ctr">
                <a:solidFill>
                  <a:srgbClr val="002D7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8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cs typeface="Arial" panose="020B0604020202020204" pitchFamily="34" charset="0"/>
                  </a:rPr>
                  <a:t>Engaged,</a:t>
                </a:r>
              </a:p>
              <a:p>
                <a:pPr marL="0" marR="0" lvl="0" indent="0" algn="ctr" defTabSz="68578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cs typeface="Arial" panose="020B0604020202020204" pitchFamily="34" charset="0"/>
                  </a:rPr>
                  <a:t>Unsuppressed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8505EDE-29F5-BE25-CB6B-BD18646DADC7}"/>
                  </a:ext>
                </a:extLst>
              </p:cNvPr>
              <p:cNvSpPr/>
              <p:nvPr/>
            </p:nvSpPr>
            <p:spPr>
              <a:xfrm>
                <a:off x="881863" y="5408999"/>
                <a:ext cx="1639062" cy="754380"/>
              </a:xfrm>
              <a:prstGeom prst="rect">
                <a:avLst/>
              </a:prstGeom>
              <a:solidFill>
                <a:srgbClr val="418EDF">
                  <a:lumMod val="20000"/>
                  <a:lumOff val="80000"/>
                </a:srgbClr>
              </a:solidFill>
              <a:ln w="28575" cap="flat" cmpd="sng" algn="ctr">
                <a:solidFill>
                  <a:srgbClr val="002D7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8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2" charset="0"/>
                    <a:cs typeface="Arial" panose="020B0604020202020204" pitchFamily="34" charset="0"/>
                  </a:rPr>
                  <a:t>HIV-negative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AB63138-5F36-B2BB-079B-8FDF71E6DE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9233" y="5631865"/>
                <a:ext cx="615448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2D72"/>
                </a:solidFill>
                <a:prstDash val="solid"/>
                <a:tailEnd type="triangle" w="lg" len="med"/>
              </a:ln>
              <a:effectLst/>
            </p:spPr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0BCB918-F806-7829-7FE9-0B80E0D03F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09233" y="5872789"/>
                <a:ext cx="615448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2D72"/>
                </a:solidFill>
                <a:prstDash val="solid"/>
                <a:tailEnd type="triangle" w="lg" len="med"/>
              </a:ln>
              <a:effectLst/>
            </p:spPr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EC8F9C9-40A2-494C-9360-C4F8BDC4B3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6803" y="5664419"/>
                <a:ext cx="614408" cy="1498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2D72"/>
                </a:solidFill>
                <a:prstDash val="solid"/>
                <a:tailEnd type="triangle" w="lg" len="med"/>
              </a:ln>
              <a:effectLst/>
            </p:spPr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E36C2A3-D397-039A-85FE-3D84DA6407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6803" y="5872789"/>
                <a:ext cx="614408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2D72"/>
                </a:solidFill>
                <a:prstDash val="solid"/>
                <a:tailEnd type="triangle" w="lg" len="med"/>
              </a:ln>
              <a:effectLst/>
            </p:spPr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71AA5FD-CF48-42FE-581A-0813566263BC}"/>
                  </a:ext>
                </a:extLst>
              </p:cNvPr>
              <p:cNvCxnSpPr>
                <a:cxnSpLocks/>
                <a:stCxn id="16" idx="3"/>
                <a:endCxn id="25" idx="1"/>
              </p:cNvCxnSpPr>
              <p:nvPr/>
            </p:nvCxnSpPr>
            <p:spPr>
              <a:xfrm>
                <a:off x="4627576" y="5786189"/>
                <a:ext cx="490166" cy="149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2D72"/>
                </a:solidFill>
                <a:prstDash val="solid"/>
                <a:tailEnd type="triangle" w="lg" len="med"/>
              </a:ln>
              <a:effectLst/>
            </p:spPr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AF5CFE3-B3E0-EAE8-3AD6-33CE1EC5EAC8}"/>
                  </a:ext>
                </a:extLst>
              </p:cNvPr>
              <p:cNvCxnSpPr>
                <a:cxnSpLocks/>
                <a:stCxn id="18" idx="3"/>
                <a:endCxn id="16" idx="1"/>
              </p:cNvCxnSpPr>
              <p:nvPr/>
            </p:nvCxnSpPr>
            <p:spPr>
              <a:xfrm>
                <a:off x="2520925" y="5786189"/>
                <a:ext cx="467589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2D72"/>
                </a:solidFill>
                <a:prstDash val="solid"/>
                <a:tailEnd type="triangle" w="lg" len="med"/>
              </a:ln>
              <a:effectLst/>
            </p:spPr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50EF145-66F6-3F55-6806-6E7FBA028B60}"/>
                  </a:ext>
                </a:extLst>
              </p:cNvPr>
              <p:cNvSpPr/>
              <p:nvPr/>
            </p:nvSpPr>
            <p:spPr>
              <a:xfrm>
                <a:off x="5117742" y="5410498"/>
                <a:ext cx="1639062" cy="754380"/>
              </a:xfrm>
              <a:prstGeom prst="rect">
                <a:avLst/>
              </a:prstGeom>
              <a:solidFill>
                <a:srgbClr val="418EDF">
                  <a:lumMod val="20000"/>
                  <a:lumOff val="80000"/>
                </a:srgbClr>
              </a:solidFill>
              <a:ln w="28575" cap="flat" cmpd="sng" algn="ctr">
                <a:solidFill>
                  <a:srgbClr val="002D7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8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cs typeface="Arial" panose="020B0604020202020204" pitchFamily="34" charset="0"/>
                  </a:rPr>
                  <a:t>Diagnosed,</a:t>
                </a:r>
              </a:p>
              <a:p>
                <a:pPr marL="0" marR="0" lvl="0" indent="0" algn="ctr" defTabSz="68578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cs typeface="Arial" panose="020B0604020202020204" pitchFamily="34" charset="0"/>
                  </a:rPr>
                  <a:t>Unengaged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D963E73-B89E-7DFA-475D-CFCA83984546}"/>
                  </a:ext>
                </a:extLst>
              </p:cNvPr>
              <p:cNvSpPr/>
              <p:nvPr/>
            </p:nvSpPr>
            <p:spPr>
              <a:xfrm>
                <a:off x="9624681" y="5410498"/>
                <a:ext cx="1639062" cy="754380"/>
              </a:xfrm>
              <a:prstGeom prst="rect">
                <a:avLst/>
              </a:prstGeom>
              <a:solidFill>
                <a:srgbClr val="418EDF">
                  <a:lumMod val="20000"/>
                  <a:lumOff val="80000"/>
                </a:srgbClr>
              </a:solidFill>
              <a:ln w="28575" cap="flat" cmpd="sng" algn="ctr">
                <a:solidFill>
                  <a:srgbClr val="002D7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8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cs typeface="Arial" panose="020B0604020202020204" pitchFamily="34" charset="0"/>
                  </a:rPr>
                  <a:t>Engaged,</a:t>
                </a:r>
              </a:p>
              <a:p>
                <a:pPr marL="0" marR="0" lvl="0" indent="0" algn="ctr" defTabSz="68578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  <a:cs typeface="Arial" panose="020B0604020202020204" pitchFamily="34" charset="0"/>
                  </a:rPr>
                  <a:t>Suppressed</a:t>
                </a:r>
              </a:p>
            </p:txBody>
          </p:sp>
          <p:cxnSp>
            <p:nvCxnSpPr>
              <p:cNvPr id="27" name="Elbow Connector 26">
                <a:extLst>
                  <a:ext uri="{FF2B5EF4-FFF2-40B4-BE49-F238E27FC236}">
                    <a16:creationId xmlns:a16="http://schemas.microsoft.com/office/drawing/2014/main" id="{F6EEE542-2829-422D-4CCA-CE855873A61E}"/>
                  </a:ext>
                </a:extLst>
              </p:cNvPr>
              <p:cNvCxnSpPr/>
              <p:nvPr/>
            </p:nvCxnSpPr>
            <p:spPr>
              <a:xfrm rot="16200000" flipV="1">
                <a:off x="8190743" y="3157028"/>
                <a:ext cx="12700" cy="4506939"/>
              </a:xfrm>
              <a:prstGeom prst="bentConnector3">
                <a:avLst>
                  <a:gd name="adj1" fmla="val 2369150"/>
                </a:avLst>
              </a:prstGeom>
              <a:noFill/>
              <a:ln w="38100" cap="flat" cmpd="sng" algn="ctr">
                <a:solidFill>
                  <a:srgbClr val="002D72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436DE11-9D3E-8556-6ED3-9485A422D414}"/>
                </a:ext>
              </a:extLst>
            </p:cNvPr>
            <p:cNvSpPr txBox="1"/>
            <p:nvPr/>
          </p:nvSpPr>
          <p:spPr>
            <a:xfrm>
              <a:off x="2571020" y="1842035"/>
              <a:ext cx="440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D72"/>
                  </a:solidFill>
                  <a:effectLst/>
                  <a:uLnTx/>
                  <a:uFillTx/>
                  <a:latin typeface="Helvetica" pitchFamily="2" charset="0"/>
                </a:rPr>
                <a:t>(1)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F29F73-5981-D4AE-B0B5-241396F01604}"/>
                </a:ext>
              </a:extLst>
            </p:cNvPr>
            <p:cNvSpPr txBox="1"/>
            <p:nvPr/>
          </p:nvSpPr>
          <p:spPr>
            <a:xfrm>
              <a:off x="4675510" y="1842035"/>
              <a:ext cx="440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D72"/>
                  </a:solidFill>
                  <a:effectLst/>
                  <a:uLnTx/>
                  <a:uFillTx/>
                  <a:latin typeface="Helvetica" pitchFamily="2" charset="0"/>
                </a:rPr>
                <a:t>(2)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BAD173-0D84-B776-3B9F-94E7AC4709B7}"/>
                </a:ext>
              </a:extLst>
            </p:cNvPr>
            <p:cNvSpPr txBox="1"/>
            <p:nvPr/>
          </p:nvSpPr>
          <p:spPr>
            <a:xfrm>
              <a:off x="6880390" y="1703935"/>
              <a:ext cx="440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D72"/>
                  </a:solidFill>
                  <a:effectLst/>
                  <a:uLnTx/>
                  <a:uFillTx/>
                  <a:latin typeface="Helvetica" pitchFamily="2" charset="0"/>
                </a:rPr>
                <a:t>(3)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31E798-5F81-0FFA-6F2A-DC7B3D19DFFD}"/>
                </a:ext>
              </a:extLst>
            </p:cNvPr>
            <p:cNvSpPr txBox="1"/>
            <p:nvPr/>
          </p:nvSpPr>
          <p:spPr>
            <a:xfrm>
              <a:off x="6880390" y="2248465"/>
              <a:ext cx="440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D72"/>
                  </a:solidFill>
                  <a:effectLst/>
                  <a:uLnTx/>
                  <a:uFillTx/>
                  <a:latin typeface="Helvetica" pitchFamily="2" charset="0"/>
                </a:rPr>
                <a:t>(4)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4F632C-F778-652A-28DF-591863FCEFA8}"/>
                </a:ext>
              </a:extLst>
            </p:cNvPr>
            <p:cNvSpPr txBox="1"/>
            <p:nvPr/>
          </p:nvSpPr>
          <p:spPr>
            <a:xfrm>
              <a:off x="7999944" y="1118521"/>
              <a:ext cx="440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D72"/>
                  </a:solidFill>
                  <a:effectLst/>
                  <a:uLnTx/>
                  <a:uFillTx/>
                  <a:latin typeface="Helvetica" pitchFamily="2" charset="0"/>
                </a:rPr>
                <a:t>(4)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AD5874-C50D-8295-4760-BD4A75ABAB16}"/>
                </a:ext>
              </a:extLst>
            </p:cNvPr>
            <p:cNvSpPr txBox="1"/>
            <p:nvPr/>
          </p:nvSpPr>
          <p:spPr>
            <a:xfrm>
              <a:off x="9137977" y="1703935"/>
              <a:ext cx="440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D72"/>
                  </a:solidFill>
                  <a:effectLst/>
                  <a:uLnTx/>
                  <a:uFillTx/>
                  <a:latin typeface="Helvetica" pitchFamily="2" charset="0"/>
                </a:rPr>
                <a:t>(5)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37ECC4-443C-303E-131F-864578F15BE4}"/>
                </a:ext>
              </a:extLst>
            </p:cNvPr>
            <p:cNvSpPr txBox="1"/>
            <p:nvPr/>
          </p:nvSpPr>
          <p:spPr>
            <a:xfrm>
              <a:off x="9141986" y="2248465"/>
              <a:ext cx="440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2D72"/>
                  </a:solidFill>
                  <a:effectLst/>
                  <a:uLnTx/>
                  <a:uFillTx/>
                  <a:latin typeface="Helvetica" pitchFamily="2" charset="0"/>
                </a:rPr>
                <a:t>(6)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7332ABA-37A2-8D75-8B74-4D5340F30F4E}"/>
              </a:ext>
            </a:extLst>
          </p:cNvPr>
          <p:cNvSpPr/>
          <p:nvPr/>
        </p:nvSpPr>
        <p:spPr>
          <a:xfrm>
            <a:off x="393895" y="984738"/>
            <a:ext cx="11479237" cy="49096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0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ED896-CE82-4D08-72CC-F256932BD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ED9DEFC-6974-0652-B02F-ABA823173D10}"/>
              </a:ext>
            </a:extLst>
          </p:cNvPr>
          <p:cNvSpPr txBox="1">
            <a:spLocks/>
          </p:cNvSpPr>
          <p:nvPr/>
        </p:nvSpPr>
        <p:spPr>
          <a:xfrm>
            <a:off x="768096" y="365769"/>
            <a:ext cx="10668000" cy="832559"/>
          </a:xfrm>
          <a:prstGeom prst="rect">
            <a:avLst/>
          </a:prstGeom>
        </p:spPr>
        <p:txBody>
          <a:bodyPr vert="horz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None/>
              <a:defRPr sz="4100" kern="1200">
                <a:solidFill>
                  <a:schemeClr val="tx1"/>
                </a:solidFill>
                <a:latin typeface="Helvetica" pitchFamily="2" charset="0"/>
                <a:ea typeface="+mn-ea"/>
                <a:cs typeface="Helvetica" pitchFamily="2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100" b="0" i="0" u="none" strike="noStrike" kern="1200" cap="none" spc="0" normalizeH="0" baseline="0" noProof="0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Helvetica" pitchFamily="2" charset="0"/>
                <a:ea typeface="+mn-ea"/>
              </a:rPr>
              <a:t>Model structure</a:t>
            </a:r>
            <a:endParaRPr kumimoji="0" lang="en-US" sz="4100" b="0" i="0" u="none" strike="noStrike" kern="1200" cap="none" spc="0" normalizeH="0" baseline="0" noProof="0" dirty="0">
              <a:ln>
                <a:noFill/>
              </a:ln>
              <a:solidFill>
                <a:srgbClr val="002D72"/>
              </a:solidFill>
              <a:effectLst/>
              <a:uLnTx/>
              <a:uFillTx/>
              <a:latin typeface="Helvetica" pitchFamily="2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3CC44-2852-E4A2-58C2-555D892A3EB8}"/>
              </a:ext>
            </a:extLst>
          </p:cNvPr>
          <p:cNvSpPr txBox="1"/>
          <p:nvPr/>
        </p:nvSpPr>
        <p:spPr>
          <a:xfrm>
            <a:off x="2571020" y="1842035"/>
            <a:ext cx="44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Helvetica" pitchFamily="2" charset="0"/>
              </a:rPr>
              <a:t>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F5A6B9-70A3-6242-91DC-83F43F0960A2}"/>
              </a:ext>
            </a:extLst>
          </p:cNvPr>
          <p:cNvSpPr txBox="1"/>
          <p:nvPr/>
        </p:nvSpPr>
        <p:spPr>
          <a:xfrm>
            <a:off x="4675510" y="1842035"/>
            <a:ext cx="44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Helvetica" pitchFamily="2" charset="0"/>
              </a:rPr>
              <a:t>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FE1F7-8C09-789A-780A-0E0E191DFC9B}"/>
              </a:ext>
            </a:extLst>
          </p:cNvPr>
          <p:cNvSpPr txBox="1"/>
          <p:nvPr/>
        </p:nvSpPr>
        <p:spPr>
          <a:xfrm>
            <a:off x="6880390" y="1703935"/>
            <a:ext cx="44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Helvetica" pitchFamily="2" charset="0"/>
              </a:rPr>
              <a:t>(3)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32F3F-4610-7145-BC87-BE52FA16A74F}"/>
              </a:ext>
            </a:extLst>
          </p:cNvPr>
          <p:cNvSpPr txBox="1"/>
          <p:nvPr/>
        </p:nvSpPr>
        <p:spPr>
          <a:xfrm>
            <a:off x="6880390" y="2248465"/>
            <a:ext cx="44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Helvetica" pitchFamily="2" charset="0"/>
              </a:rPr>
              <a:t>(4)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954CAC-5346-F551-8427-4EE724A26969}"/>
              </a:ext>
            </a:extLst>
          </p:cNvPr>
          <p:cNvSpPr txBox="1"/>
          <p:nvPr/>
        </p:nvSpPr>
        <p:spPr>
          <a:xfrm>
            <a:off x="7999944" y="1118521"/>
            <a:ext cx="44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Helvetica" pitchFamily="2" charset="0"/>
              </a:rPr>
              <a:t>(4)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69A52-F9EF-80A6-DCCD-3DF9E96DDC85}"/>
              </a:ext>
            </a:extLst>
          </p:cNvPr>
          <p:cNvSpPr txBox="1"/>
          <p:nvPr/>
        </p:nvSpPr>
        <p:spPr>
          <a:xfrm>
            <a:off x="9137977" y="1703935"/>
            <a:ext cx="44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Helvetica" pitchFamily="2" charset="0"/>
              </a:rPr>
              <a:t>(5)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C5CE5-6A8C-37C0-0359-F2CA1BEF6432}"/>
              </a:ext>
            </a:extLst>
          </p:cNvPr>
          <p:cNvSpPr txBox="1"/>
          <p:nvPr/>
        </p:nvSpPr>
        <p:spPr>
          <a:xfrm>
            <a:off x="9141986" y="2248465"/>
            <a:ext cx="44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D72"/>
                </a:solidFill>
                <a:effectLst/>
                <a:uLnTx/>
                <a:uFillTx/>
                <a:latin typeface="Helvetica" pitchFamily="2" charset="0"/>
              </a:rPr>
              <a:t>(6)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E9AED5-537C-2FA1-A764-484676F1A763}"/>
              </a:ext>
            </a:extLst>
          </p:cNvPr>
          <p:cNvSpPr/>
          <p:nvPr/>
        </p:nvSpPr>
        <p:spPr>
          <a:xfrm>
            <a:off x="7400759" y="3183042"/>
            <a:ext cx="1639062" cy="754380"/>
          </a:xfrm>
          <a:prstGeom prst="rect">
            <a:avLst/>
          </a:prstGeom>
          <a:solidFill>
            <a:srgbClr val="418EDF">
              <a:lumMod val="20000"/>
              <a:lumOff val="80000"/>
            </a:srgbClr>
          </a:solidFill>
          <a:ln w="28575" cap="flat" cmpd="sng" algn="ctr">
            <a:solidFill>
              <a:srgbClr val="002D7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8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cs typeface="Arial" panose="020B0604020202020204" pitchFamily="34" charset="0"/>
              </a:rPr>
              <a:t>LAI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36FA74-0DA0-75B0-832E-56BAC45B1582}"/>
              </a:ext>
            </a:extLst>
          </p:cNvPr>
          <p:cNvCxnSpPr>
            <a:cxnSpLocks/>
            <a:stCxn id="25" idx="2"/>
            <a:endCxn id="2" idx="1"/>
          </p:cNvCxnSpPr>
          <p:nvPr/>
        </p:nvCxnSpPr>
        <p:spPr>
          <a:xfrm>
            <a:off x="5960470" y="2528937"/>
            <a:ext cx="1440289" cy="1031295"/>
          </a:xfrm>
          <a:prstGeom prst="straightConnector1">
            <a:avLst/>
          </a:prstGeom>
          <a:noFill/>
          <a:ln w="38100" cap="flat" cmpd="sng" algn="ctr">
            <a:solidFill>
              <a:srgbClr val="00B050"/>
            </a:solidFill>
            <a:prstDash val="solid"/>
            <a:tailEnd type="triangle" w="lg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E23F26-8CC4-5049-7BB5-A2F3FA9AA7BD}"/>
              </a:ext>
            </a:extLst>
          </p:cNvPr>
          <p:cNvCxnSpPr>
            <a:cxnSpLocks/>
            <a:stCxn id="26" idx="2"/>
            <a:endCxn id="2" idx="3"/>
          </p:cNvCxnSpPr>
          <p:nvPr/>
        </p:nvCxnSpPr>
        <p:spPr>
          <a:xfrm flipH="1">
            <a:off x="9039821" y="2528937"/>
            <a:ext cx="1427588" cy="1031295"/>
          </a:xfrm>
          <a:prstGeom prst="straightConnector1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tailEnd type="triangle" w="lg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F4C681A-0468-2905-B8B6-5E9F0CBC513C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8213940" y="2530435"/>
            <a:ext cx="6350" cy="652607"/>
          </a:xfrm>
          <a:prstGeom prst="straightConnector1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tailEnd type="triangle" w="lg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950ECD6-3E10-BC0C-48B9-3CEFE92F4787}"/>
              </a:ext>
            </a:extLst>
          </p:cNvPr>
          <p:cNvSpPr txBox="1"/>
          <p:nvPr/>
        </p:nvSpPr>
        <p:spPr>
          <a:xfrm>
            <a:off x="905060" y="3160377"/>
            <a:ext cx="481990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2D72"/>
                </a:solidFill>
                <a:latin typeface="Helvetica" pitchFamily="2" charset="0"/>
              </a:rPr>
              <a:t>Transitions along the continuum of care: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HIV incidence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HIV diagnosis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Engagement in care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Disengagement from care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Gain of viral suppression 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002D72"/>
                </a:solidFill>
                <a:latin typeface="Helvetica" pitchFamily="2" charset="0"/>
              </a:rPr>
              <a:t>Loss of viral suppression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accent5"/>
                </a:solidFill>
                <a:latin typeface="Helvetica" pitchFamily="2" charset="0"/>
              </a:rPr>
              <a:t>LAI from engaged/suppressed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accent2"/>
                </a:solidFill>
                <a:latin typeface="Helvetica" pitchFamily="2" charset="0"/>
              </a:rPr>
              <a:t>LAI from engaged/unsuppressed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rgbClr val="00B050"/>
                </a:solidFill>
                <a:latin typeface="Helvetica" pitchFamily="2" charset="0"/>
              </a:rPr>
              <a:t>LAI from ART naïve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B62F82-03B3-1E58-9FD5-676295BA3CA7}"/>
              </a:ext>
            </a:extLst>
          </p:cNvPr>
          <p:cNvSpPr txBox="1"/>
          <p:nvPr/>
        </p:nvSpPr>
        <p:spPr>
          <a:xfrm>
            <a:off x="6262261" y="2963409"/>
            <a:ext cx="44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Helvetica" pitchFamily="2" charset="0"/>
              </a:rPr>
              <a:t>(9)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5F6668-6BFA-AD3E-2E89-A67527544AE5}"/>
              </a:ext>
            </a:extLst>
          </p:cNvPr>
          <p:cNvSpPr txBox="1"/>
          <p:nvPr/>
        </p:nvSpPr>
        <p:spPr>
          <a:xfrm>
            <a:off x="8189364" y="2667763"/>
            <a:ext cx="44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</a:rPr>
              <a:t>(8)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6BE592-7C5B-7C03-FAFA-8BA444EB9CC9}"/>
              </a:ext>
            </a:extLst>
          </p:cNvPr>
          <p:cNvSpPr txBox="1"/>
          <p:nvPr/>
        </p:nvSpPr>
        <p:spPr>
          <a:xfrm>
            <a:off x="9737628" y="2963409"/>
            <a:ext cx="44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Helvetica" pitchFamily="2" charset="0"/>
              </a:rPr>
              <a:t>(7)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862952-1BE2-8607-8290-1955B09ECF11}"/>
              </a:ext>
            </a:extLst>
          </p:cNvPr>
          <p:cNvSpPr/>
          <p:nvPr/>
        </p:nvSpPr>
        <p:spPr>
          <a:xfrm>
            <a:off x="393895" y="984738"/>
            <a:ext cx="11479237" cy="5345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854258-4BDB-1697-FC6A-82D0B70891D4}"/>
              </a:ext>
            </a:extLst>
          </p:cNvPr>
          <p:cNvGrpSpPr/>
          <p:nvPr/>
        </p:nvGrpSpPr>
        <p:grpSpPr>
          <a:xfrm>
            <a:off x="905060" y="1768207"/>
            <a:ext cx="10381880" cy="762228"/>
            <a:chOff x="881863" y="5404148"/>
            <a:chExt cx="10381880" cy="76222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6FD8084-775F-4A53-1E38-757821F5DCC5}"/>
                </a:ext>
              </a:extLst>
            </p:cNvPr>
            <p:cNvSpPr/>
            <p:nvPr/>
          </p:nvSpPr>
          <p:spPr>
            <a:xfrm>
              <a:off x="2988514" y="5408999"/>
              <a:ext cx="1639062" cy="754380"/>
            </a:xfrm>
            <a:prstGeom prst="rect">
              <a:avLst/>
            </a:prstGeom>
            <a:solidFill>
              <a:srgbClr val="418EDF">
                <a:lumMod val="20000"/>
                <a:lumOff val="80000"/>
              </a:srgbClr>
            </a:solidFill>
            <a:ln w="28575" cap="flat" cmpd="sng" algn="ctr">
              <a:solidFill>
                <a:srgbClr val="002D7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cs typeface="Arial" panose="020B0604020202020204" pitchFamily="34" charset="0"/>
                </a:rPr>
                <a:t>HIV-positive, Undiagnosed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EA0135-0CC8-09D7-1C0C-22800D79B210}"/>
                </a:ext>
              </a:extLst>
            </p:cNvPr>
            <p:cNvSpPr/>
            <p:nvPr/>
          </p:nvSpPr>
          <p:spPr>
            <a:xfrm>
              <a:off x="7371212" y="5411996"/>
              <a:ext cx="1639062" cy="754380"/>
            </a:xfrm>
            <a:prstGeom prst="rect">
              <a:avLst/>
            </a:prstGeom>
            <a:solidFill>
              <a:srgbClr val="418EDF">
                <a:lumMod val="20000"/>
                <a:lumOff val="80000"/>
              </a:srgbClr>
            </a:solidFill>
            <a:ln w="28575" cap="flat" cmpd="sng" algn="ctr">
              <a:solidFill>
                <a:srgbClr val="002D7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cs typeface="Arial" panose="020B0604020202020204" pitchFamily="34" charset="0"/>
                </a:rPr>
                <a:t>Engaged,</a:t>
              </a:r>
            </a:p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cs typeface="Arial" panose="020B0604020202020204" pitchFamily="34" charset="0"/>
                </a:rPr>
                <a:t>Unsuppressed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ECBB83-290E-23D7-1C8B-3472F8399849}"/>
                </a:ext>
              </a:extLst>
            </p:cNvPr>
            <p:cNvSpPr/>
            <p:nvPr/>
          </p:nvSpPr>
          <p:spPr>
            <a:xfrm>
              <a:off x="881863" y="5408999"/>
              <a:ext cx="1639062" cy="754380"/>
            </a:xfrm>
            <a:prstGeom prst="rect">
              <a:avLst/>
            </a:prstGeom>
            <a:solidFill>
              <a:srgbClr val="418EDF">
                <a:lumMod val="20000"/>
                <a:lumOff val="80000"/>
              </a:srgbClr>
            </a:solidFill>
            <a:ln w="28575" cap="flat" cmpd="sng" algn="ctr">
              <a:solidFill>
                <a:srgbClr val="002D7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cs typeface="Arial" panose="020B0604020202020204" pitchFamily="34" charset="0"/>
                </a:rPr>
                <a:t>HIV-negative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2A1CBEF-F059-FE3B-CFCE-3721C54561F8}"/>
                </a:ext>
              </a:extLst>
            </p:cNvPr>
            <p:cNvCxnSpPr>
              <a:cxnSpLocks/>
            </p:cNvCxnSpPr>
            <p:nvPr/>
          </p:nvCxnSpPr>
          <p:spPr>
            <a:xfrm>
              <a:off x="9009233" y="5631865"/>
              <a:ext cx="61544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D72"/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9A7FB8F-0A4B-5639-060A-83E5205671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9233" y="5872789"/>
              <a:ext cx="61544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D72"/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A7FE5B-7D0D-C49D-5748-70004CCE47E7}"/>
                </a:ext>
              </a:extLst>
            </p:cNvPr>
            <p:cNvCxnSpPr>
              <a:cxnSpLocks/>
            </p:cNvCxnSpPr>
            <p:nvPr/>
          </p:nvCxnSpPr>
          <p:spPr>
            <a:xfrm>
              <a:off x="6756803" y="5664419"/>
              <a:ext cx="614408" cy="1498"/>
            </a:xfrm>
            <a:prstGeom prst="straightConnector1">
              <a:avLst/>
            </a:prstGeom>
            <a:noFill/>
            <a:ln w="38100" cap="flat" cmpd="sng" algn="ctr">
              <a:solidFill>
                <a:srgbClr val="002D72"/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D633F77-146A-6DAB-4797-8BE5432D05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6803" y="5872789"/>
              <a:ext cx="614408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D72"/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757ABEF-6D12-C81F-E610-565DD5A68AC2}"/>
                </a:ext>
              </a:extLst>
            </p:cNvPr>
            <p:cNvCxnSpPr>
              <a:cxnSpLocks/>
              <a:stCxn id="16" idx="3"/>
              <a:endCxn id="25" idx="1"/>
            </p:cNvCxnSpPr>
            <p:nvPr/>
          </p:nvCxnSpPr>
          <p:spPr>
            <a:xfrm>
              <a:off x="4627576" y="5786189"/>
              <a:ext cx="490166" cy="1499"/>
            </a:xfrm>
            <a:prstGeom prst="straightConnector1">
              <a:avLst/>
            </a:prstGeom>
            <a:noFill/>
            <a:ln w="38100" cap="flat" cmpd="sng" algn="ctr">
              <a:solidFill>
                <a:srgbClr val="002D72"/>
              </a:solidFill>
              <a:prstDash val="solid"/>
              <a:tailEnd type="triangle" w="lg" len="med"/>
            </a:ln>
            <a:effectLst/>
          </p:spPr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E303532-8C47-51C7-33E8-672084B98DBA}"/>
                </a:ext>
              </a:extLst>
            </p:cNvPr>
            <p:cNvCxnSpPr>
              <a:cxnSpLocks/>
              <a:stCxn id="18" idx="3"/>
              <a:endCxn id="16" idx="1"/>
            </p:cNvCxnSpPr>
            <p:nvPr/>
          </p:nvCxnSpPr>
          <p:spPr>
            <a:xfrm>
              <a:off x="2520925" y="5786189"/>
              <a:ext cx="467589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002D72"/>
              </a:solidFill>
              <a:prstDash val="solid"/>
              <a:tailEnd type="triangle" w="lg" len="med"/>
            </a:ln>
            <a:effectLst/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D1DF68-89E1-FA06-43CA-5FD7DA77D58F}"/>
                </a:ext>
              </a:extLst>
            </p:cNvPr>
            <p:cNvSpPr/>
            <p:nvPr/>
          </p:nvSpPr>
          <p:spPr>
            <a:xfrm>
              <a:off x="5117742" y="5410498"/>
              <a:ext cx="1639062" cy="754380"/>
            </a:xfrm>
            <a:prstGeom prst="rect">
              <a:avLst/>
            </a:prstGeom>
            <a:solidFill>
              <a:srgbClr val="418EDF">
                <a:lumMod val="20000"/>
                <a:lumOff val="80000"/>
              </a:srgbClr>
            </a:solidFill>
            <a:ln w="28575" cap="flat" cmpd="sng" algn="ctr">
              <a:solidFill>
                <a:srgbClr val="002D7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cs typeface="Arial" panose="020B0604020202020204" pitchFamily="34" charset="0"/>
                </a:rPr>
                <a:t>Diagnosed,</a:t>
              </a:r>
            </a:p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cs typeface="Arial" panose="020B0604020202020204" pitchFamily="34" charset="0"/>
                </a:rPr>
                <a:t>Unengaged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919CE11-5074-9E65-F555-E157886C0B99}"/>
                </a:ext>
              </a:extLst>
            </p:cNvPr>
            <p:cNvSpPr/>
            <p:nvPr/>
          </p:nvSpPr>
          <p:spPr>
            <a:xfrm>
              <a:off x="9624681" y="5410498"/>
              <a:ext cx="1639062" cy="754380"/>
            </a:xfrm>
            <a:prstGeom prst="rect">
              <a:avLst/>
            </a:prstGeom>
            <a:solidFill>
              <a:srgbClr val="418EDF">
                <a:lumMod val="20000"/>
                <a:lumOff val="80000"/>
              </a:srgbClr>
            </a:solidFill>
            <a:ln w="28575" cap="flat" cmpd="sng" algn="ctr">
              <a:solidFill>
                <a:srgbClr val="002D7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cs typeface="Arial" panose="020B0604020202020204" pitchFamily="34" charset="0"/>
                </a:rPr>
                <a:t>Engaged,</a:t>
              </a:r>
            </a:p>
            <a:p>
              <a:pPr marL="0" marR="0" lvl="0" indent="0" algn="ctr" defTabSz="68578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  <a:cs typeface="Arial" panose="020B0604020202020204" pitchFamily="34" charset="0"/>
                </a:rPr>
                <a:t>Suppressed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4EE0A5A8-8655-926C-41A1-891E5721B0C2}"/>
                </a:ext>
              </a:extLst>
            </p:cNvPr>
            <p:cNvCxnSpPr/>
            <p:nvPr/>
          </p:nvCxnSpPr>
          <p:spPr>
            <a:xfrm rot="16200000" flipV="1">
              <a:off x="8190743" y="3157028"/>
              <a:ext cx="12700" cy="4506939"/>
            </a:xfrm>
            <a:prstGeom prst="bentConnector3">
              <a:avLst>
                <a:gd name="adj1" fmla="val 2369150"/>
              </a:avLst>
            </a:prstGeom>
            <a:noFill/>
            <a:ln w="38100" cap="flat" cmpd="sng" algn="ctr">
              <a:solidFill>
                <a:srgbClr val="002D72"/>
              </a:solidFill>
              <a:prstDash val="soli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78438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173</Words>
  <Application>Microsoft Macintosh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Melissa Schnure</dc:creator>
  <cp:lastModifiedBy>Melissa Schnure</cp:lastModifiedBy>
  <cp:revision>5</cp:revision>
  <dcterms:created xsi:type="dcterms:W3CDTF">2025-05-07T16:20:02Z</dcterms:created>
  <dcterms:modified xsi:type="dcterms:W3CDTF">2025-05-07T16:45:43Z</dcterms:modified>
</cp:coreProperties>
</file>