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arlow ExtraLight"/>
      <p:regular r:id="rId19"/>
      <p:bold r:id="rId20"/>
      <p:italic r:id="rId21"/>
      <p:boldItalic r:id="rId22"/>
    </p:embeddedFont>
    <p:embeddedFont>
      <p:font typeface="Inter SemiBold"/>
      <p:regular r:id="rId23"/>
      <p:bold r:id="rId24"/>
      <p:italic r:id="rId25"/>
      <p:boldItalic r:id="rId26"/>
    </p:embeddedFont>
    <p:embeddedFont>
      <p:font typeface="Inter Light"/>
      <p:regular r:id="rId27"/>
      <p:bold r:id="rId28"/>
      <p:italic r:id="rId29"/>
      <p:boldItalic r:id="rId30"/>
    </p:embeddedFont>
    <p:embeddedFont>
      <p:font typeface="Hepta Slab Medium"/>
      <p:regular r:id="rId31"/>
      <p:bold r:id="rId32"/>
    </p:embeddedFont>
    <p:embeddedFont>
      <p:font typeface="Hepta Slab Light"/>
      <p:regular r:id="rId33"/>
      <p:bold r:id="rId34"/>
    </p:embeddedFont>
    <p:embeddedFont>
      <p:font typeface="Inter"/>
      <p:regular r:id="rId35"/>
      <p:bold r:id="rId36"/>
      <p:italic r:id="rId37"/>
      <p:boldItalic r:id="rId38"/>
    </p:embeddedFont>
    <p:embeddedFont>
      <p:font typeface="Hepta Slab"/>
      <p:regular r:id="rId39"/>
      <p:bold r:id="rId40"/>
    </p:embeddedFont>
    <p:embeddedFont>
      <p:font typeface="Barlow Medium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  <p:embeddedFont>
      <p:font typeface="Barlow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-bold.fntdata"/><Relationship Id="rId42" Type="http://schemas.openxmlformats.org/officeDocument/2006/relationships/font" Target="fonts/BarlowMedium-bold.fntdata"/><Relationship Id="rId41" Type="http://schemas.openxmlformats.org/officeDocument/2006/relationships/font" Target="fonts/BarlowMedium-regular.fntdata"/><Relationship Id="rId44" Type="http://schemas.openxmlformats.org/officeDocument/2006/relationships/font" Target="fonts/BarlowMedium-boldItalic.fntdata"/><Relationship Id="rId43" Type="http://schemas.openxmlformats.org/officeDocument/2006/relationships/font" Target="fonts/BarlowMedium-italic.fntdata"/><Relationship Id="rId46" Type="http://schemas.openxmlformats.org/officeDocument/2006/relationships/font" Target="fonts/BarlowLight-bold.fntdata"/><Relationship Id="rId45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Light-boldItalic.fntdata"/><Relationship Id="rId47" Type="http://schemas.openxmlformats.org/officeDocument/2006/relationships/font" Target="fonts/BarlowLight-italic.fntdata"/><Relationship Id="rId49" Type="http://schemas.openxmlformats.org/officeDocument/2006/relationships/font" Target="fonts/Barl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Medium-regular.fntdata"/><Relationship Id="rId30" Type="http://schemas.openxmlformats.org/officeDocument/2006/relationships/font" Target="fonts/InterLight-boldItalic.fntdata"/><Relationship Id="rId33" Type="http://schemas.openxmlformats.org/officeDocument/2006/relationships/font" Target="fonts/HeptaSlabLight-regular.fntdata"/><Relationship Id="rId32" Type="http://schemas.openxmlformats.org/officeDocument/2006/relationships/font" Target="fonts/HeptaSlabMedium-bold.fntdata"/><Relationship Id="rId35" Type="http://schemas.openxmlformats.org/officeDocument/2006/relationships/font" Target="fonts/Inter-regular.fntdata"/><Relationship Id="rId34" Type="http://schemas.openxmlformats.org/officeDocument/2006/relationships/font" Target="fonts/HeptaSlabLight-bold.fntdata"/><Relationship Id="rId37" Type="http://schemas.openxmlformats.org/officeDocument/2006/relationships/font" Target="fonts/Inter-italic.fntdata"/><Relationship Id="rId36" Type="http://schemas.openxmlformats.org/officeDocument/2006/relationships/font" Target="fonts/Inter-bold.fntdata"/><Relationship Id="rId39" Type="http://schemas.openxmlformats.org/officeDocument/2006/relationships/font" Target="fonts/HeptaSlab-regular.fntdata"/><Relationship Id="rId38" Type="http://schemas.openxmlformats.org/officeDocument/2006/relationships/font" Target="fonts/Inter-boldItalic.fntdata"/><Relationship Id="rId20" Type="http://schemas.openxmlformats.org/officeDocument/2006/relationships/font" Target="fonts/BarlowExtraLight-bold.fntdata"/><Relationship Id="rId22" Type="http://schemas.openxmlformats.org/officeDocument/2006/relationships/font" Target="fonts/BarlowExtraLight-boldItalic.fntdata"/><Relationship Id="rId21" Type="http://schemas.openxmlformats.org/officeDocument/2006/relationships/font" Target="fonts/BarlowExtraLight-italic.fntdata"/><Relationship Id="rId24" Type="http://schemas.openxmlformats.org/officeDocument/2006/relationships/font" Target="fonts/InterSemiBold-bold.fntdata"/><Relationship Id="rId23" Type="http://schemas.openxmlformats.org/officeDocument/2006/relationships/font" Target="fonts/InterSemiBold-regular.fntdata"/><Relationship Id="rId26" Type="http://schemas.openxmlformats.org/officeDocument/2006/relationships/font" Target="fonts/InterSemiBold-boldItalic.fntdata"/><Relationship Id="rId25" Type="http://schemas.openxmlformats.org/officeDocument/2006/relationships/font" Target="fonts/InterSemiBold-italic.fntdata"/><Relationship Id="rId28" Type="http://schemas.openxmlformats.org/officeDocument/2006/relationships/font" Target="fonts/InterLight-bold.fntdata"/><Relationship Id="rId27" Type="http://schemas.openxmlformats.org/officeDocument/2006/relationships/font" Target="fonts/InterLight-regular.fntdata"/><Relationship Id="rId29" Type="http://schemas.openxmlformats.org/officeDocument/2006/relationships/font" Target="fonts/InterLight-italic.fntdata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arlowExtra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b8c44bc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b8c44bc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4b8c44bca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4b8c44bca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4b8c44bca0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4b8c44bca0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4b8c44bca0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4b8c44bca0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b8c44bca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b8c44bca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4b8c44bca0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4b8c44bca0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b8c44bca0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b8c44bca0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b8c44bca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4b8c44bca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4b8c44bca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4b8c44bca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4b8c44bca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4b8c44bca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4b8c44bca0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4b8c44bca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4b8c44bc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4b8c44bc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1" name="Google Shape;34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5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5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5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5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5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92" name="Google Shape;392;p5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98" name="Google Shape;398;p5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99" name="Google Shape;399;p5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5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4" name="Google Shape;404;p5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5" name="Google Shape;405;p5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6" name="Google Shape;406;p5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5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5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5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3" name="Google Shape;413;p5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4" name="Google Shape;414;p5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5" name="Google Shape;415;p5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6" name="Google Shape;416;p5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7" name="Google Shape;417;p5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" name="Google Shape;419;p5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5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7" name="Google Shape;427;p5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3" name="Google Shape;433;p5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9" name="Google Shape;439;p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1" name="Google Shape;44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5" name="Google Shape;445;p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6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6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6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6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6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6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463" name="Google Shape;463;p6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64" name="Google Shape;464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468" name="Google Shape;468;p6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69" name="Google Shape;46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72" name="Google Shape;472;p6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73" name="Google Shape;473;p6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74" name="Google Shape;474;p6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75" name="Google Shape;475;p6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76" name="Google Shape;476;p6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77" name="Google Shape;477;p6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78" name="Google Shape;478;p6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79" name="Google Shape;479;p6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80" name="Google Shape;480;p6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1" name="Google Shape;481;p6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82" name="Google Shape;482;p6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83" name="Google Shape;483;p6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4" name="Google Shape;484;p6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85" name="Google Shape;485;p6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86" name="Google Shape;486;p6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7" name="Google Shape;487;p6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488" name="Google Shape;488;p6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89" name="Google Shape;489;p6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0" name="Google Shape;490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4" name="Google Shape;494;p6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6" name="Google Shape;496;p6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497" name="Google Shape;497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01" name="Google Shape;501;p6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6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6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10" name="Google Shape;510;p6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1" name="Google Shape;511;p6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2" name="Google Shape;512;p6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3" name="Google Shape;513;p6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4" name="Google Shape;514;p6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5" name="Google Shape;515;p6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6" name="Google Shape;516;p6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7" name="Google Shape;517;p6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8" name="Google Shape;518;p6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19" name="Google Shape;519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2" name="Google Shape;522;p6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23" name="Google Shape;523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26" name="Google Shape;526;p7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527" name="Google Shape;527;p7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8" name="Google Shape;528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1" name="Google Shape;531;p7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2" name="Google Shape;532;p7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3" name="Google Shape;533;p7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4" name="Google Shape;534;p7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5" name="Google Shape;535;p7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6" name="Google Shape;536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9" name="Google Shape;539;p7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40" name="Google Shape;54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43" name="Google Shape;543;p7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44" name="Google Shape;544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48" name="Google Shape;548;p7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9" name="Google Shape;549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7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54" name="Google Shape;554;p7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555" name="Google Shape;555;p7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556" name="Google Shape;556;p7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557" name="Google Shape;557;p7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58" name="Google Shape;558;p7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59" name="Google Shape;559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62" name="Google Shape;562;p7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63" name="Google Shape;56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67" name="Google Shape;567;p7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7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7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2" name="Google Shape;572;p7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73" name="Google Shape;573;p7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4" name="Google Shape;574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77" name="Google Shape;577;p7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78" name="Google Shape;578;p7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79" name="Google Shape;579;p7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2" name="Google Shape;582;p8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3" name="Google Shape;583;p8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4" name="Google Shape;584;p8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5" name="Google Shape;585;p8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6" name="Google Shape;586;p8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587" name="Google Shape;587;p8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8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89" name="Google Shape;589;p8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0" name="Google Shape;590;p8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1" name="Google Shape;591;p8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2" name="Google Shape;592;p8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3" name="Google Shape;593;p8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94" name="Google Shape;594;p8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95" name="Google Shape;595;p8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96" name="Google Shape;596;p8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97" name="Google Shape;597;p8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98" name="Google Shape;598;p8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99" name="Google Shape;599;p8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02" name="Google Shape;602;p8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03" name="Google Shape;603;p8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06" name="Google Shape;606;p8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607" name="Google Shape;60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0" name="Google Shape;610;p8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1" name="Google Shape;611;p8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2" name="Google Shape;612;p8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3" name="Google Shape;613;p8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4" name="Google Shape;614;p8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5" name="Google Shape;615;p8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6" name="Google Shape;616;p8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7" name="Google Shape;617;p8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18" name="Google Shape;618;p8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19" name="Google Shape;619;p8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20" name="Google Shape;620;p8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1" name="Google Shape;621;p8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22" name="Google Shape;622;p8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23" name="Google Shape;623;p8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26" name="Google Shape;626;p8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627" name="Google Shape;627;p8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8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9" name="Google Shape;629;p8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30" name="Google Shape;630;p8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31" name="Google Shape;631;p8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32" name="Google Shape;632;p8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33" name="Google Shape;633;p8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34" name="Google Shape;634;p8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35" name="Google Shape;635;p8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6" name="Google Shape;636;p8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7" name="Google Shape;637;p8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8" name="Google Shape;638;p8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9" name="Google Shape;639;p8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0" name="Google Shape;640;p8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1" name="Google Shape;641;p8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2" name="Google Shape;642;p8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3" name="Google Shape;643;p8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46" name="Google Shape;646;p8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7" name="Google Shape;647;p8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0" name="Google Shape;650;p8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51" name="Google Shape;651;p8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63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62.xml"/><Relationship Id="rId45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Walk in Quantum Land</a:t>
            </a:r>
            <a:endParaRPr/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4288350" y="4236450"/>
            <a:ext cx="5673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MRJDV</a:t>
            </a:r>
            <a:endParaRPr/>
          </a:p>
        </p:txBody>
      </p:sp>
      <p:sp>
        <p:nvSpPr>
          <p:cNvPr id="658" name="Google Shape;658;p87"/>
          <p:cNvSpPr txBox="1"/>
          <p:nvPr>
            <p:ph idx="2" type="subTitle"/>
          </p:nvPr>
        </p:nvSpPr>
        <p:spPr>
          <a:xfrm>
            <a:off x="1758450" y="2902000"/>
            <a:ext cx="55641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000"/>
              <a:t>Vincent Cai, Daniel Jung, Jacob Paras, Rohan Phanse, and Marcus Schubert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6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Determinism</a:t>
            </a:r>
            <a:endParaRPr/>
          </a:p>
        </p:txBody>
      </p:sp>
      <p:sp>
        <p:nvSpPr>
          <p:cNvPr id="722" name="Google Shape;722;p96"/>
          <p:cNvSpPr txBox="1"/>
          <p:nvPr>
            <p:ph idx="2" type="title"/>
          </p:nvPr>
        </p:nvSpPr>
        <p:spPr>
          <a:xfrm>
            <a:off x="702825" y="2374900"/>
            <a:ext cx="22263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Difficulty</a:t>
            </a:r>
            <a:endParaRPr/>
          </a:p>
        </p:txBody>
      </p:sp>
      <p:sp>
        <p:nvSpPr>
          <p:cNvPr id="723" name="Google Shape;723;p96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Resistance</a:t>
            </a:r>
            <a:endParaRPr/>
          </a:p>
        </p:txBody>
      </p:sp>
      <p:sp>
        <p:nvSpPr>
          <p:cNvPr id="724" name="Google Shape;724;p96"/>
          <p:cNvSpPr txBox="1"/>
          <p:nvPr>
            <p:ph idx="4" type="title"/>
          </p:nvPr>
        </p:nvSpPr>
        <p:spPr>
          <a:xfrm>
            <a:off x="702825" y="39437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Feasibility</a:t>
            </a:r>
            <a:endParaRPr/>
          </a:p>
        </p:txBody>
      </p:sp>
      <p:sp>
        <p:nvSpPr>
          <p:cNvPr id="725" name="Google Shape;725;p96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stochastic parameters in circuit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embedding and postprocessing are deterministic processes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 various inputs: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1500 iterations, same input → same output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6" name="Google Shape;726;p96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O(N)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Time complexity scales linearly with the number of input bits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7" name="Google Shape;727;p96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 million iterations with 0 collisions  (GPU accelerated)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8" name="Google Shape;728;p96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5 (position) + 2 (coin operator) + 1 (message) = 8 cubits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729" name="Google Shape;729;p96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96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96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96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96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96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Evaluation Criteria</a:t>
            </a:r>
            <a:endParaRPr/>
          </a:p>
        </p:txBody>
      </p:sp>
      <p:sp>
        <p:nvSpPr>
          <p:cNvPr id="735" name="Google Shape;735;p9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7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41" name="Google Shape;741;p9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2" name="Google Shape;74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38" y="1632125"/>
            <a:ext cx="3312526" cy="32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8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48" name="Google Shape;748;p98"/>
          <p:cNvSpPr txBox="1"/>
          <p:nvPr>
            <p:ph idx="1" type="body"/>
          </p:nvPr>
        </p:nvSpPr>
        <p:spPr>
          <a:xfrm>
            <a:off x="567027" y="4500400"/>
            <a:ext cx="5064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MRJDV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Circuit Design</a:t>
            </a:r>
            <a:endParaRPr/>
          </a:p>
        </p:txBody>
      </p:sp>
      <p:sp>
        <p:nvSpPr>
          <p:cNvPr id="664" name="Google Shape;664;p8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9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0" name="Google Shape;670;p89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Lively Quantum Random Walk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71" name="Google Shape;671;p8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89"/>
          <p:cNvSpPr txBox="1"/>
          <p:nvPr/>
        </p:nvSpPr>
        <p:spPr>
          <a:xfrm>
            <a:off x="480425" y="800100"/>
            <a:ext cx="48783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Liveliness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Parameter that controls step size of a random walk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Control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Classically parameterized by input, generates a quantum superposition step state over one or more qubits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Quantum Random Walk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Increment and decrement step functions controlled by ancilla qubits after coin function operation.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0"/>
          <p:cNvSpPr txBox="1"/>
          <p:nvPr/>
        </p:nvSpPr>
        <p:spPr>
          <a:xfrm>
            <a:off x="480425" y="942975"/>
            <a:ext cx="48783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Function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Circuit that maps every basis state to the next basis state or previous basis state (increment or decrement).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Coin Function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Generates a classically parameterized qutrit control register (superposition over three possible coin states)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Shift Function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Relies on the bit state to modify the coin and “shift” operators applied that bit.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8" name="Google Shape;678;p90"/>
          <p:cNvSpPr txBox="1"/>
          <p:nvPr/>
        </p:nvSpPr>
        <p:spPr>
          <a:xfrm>
            <a:off x="480429" y="290625"/>
            <a:ext cx="6415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Quantum Random Walk &amp; Step Function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79" name="Google Shape;679;p9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1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Generated for bitstring message “101” with N=32 (2^5).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5" name="Google Shape;685;p91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The Circuit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86" name="Google Shape;686;p9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7" name="Google Shape;6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60" y="610475"/>
            <a:ext cx="4168367" cy="42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2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Hash</a:t>
            </a:r>
            <a:endParaRPr/>
          </a:p>
        </p:txBody>
      </p:sp>
      <p:sp>
        <p:nvSpPr>
          <p:cNvPr id="693" name="Google Shape;693;p92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3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Comparison of the input and output distributions: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9" name="Google Shape;699;p93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Preservation of Entropy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700" name="Google Shape;700;p9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87275"/>
            <a:ext cx="59436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4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Computation Time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707" name="Google Shape;707;p9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0" y="1092750"/>
            <a:ext cx="6167000" cy="36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5"/>
          <p:cNvSpPr txBox="1"/>
          <p:nvPr/>
        </p:nvSpPr>
        <p:spPr>
          <a:xfrm>
            <a:off x="480425" y="610475"/>
            <a:ext cx="7374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Measuring difference between the hashed output and the input message (bits converted to integers):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4" name="Google Shape;714;p95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Preimage Resistance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715" name="Google Shape;715;p9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6" name="Google Shape;71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38" y="987275"/>
            <a:ext cx="4778925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