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64" r:id="rId11"/>
    <p:sldId id="265" r:id="rId12"/>
    <p:sldId id="262" r:id="rId13"/>
    <p:sldId id="266" r:id="rId14"/>
    <p:sldId id="268" r:id="rId15"/>
    <p:sldId id="269" r:id="rId16"/>
    <p:sldId id="263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0" autoAdjust="0"/>
    <p:restoredTop sz="94660"/>
  </p:normalViewPr>
  <p:slideViewPr>
    <p:cSldViewPr>
      <p:cViewPr varScale="1">
        <p:scale>
          <a:sx n="97" d="100"/>
          <a:sy n="97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8C6-5F03-4604-8C6F-422C9901A0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49C-0315-4374-B6C3-822BC4235D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8C6-5F03-4604-8C6F-422C9901A0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49C-0315-4374-B6C3-822BC4235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8C6-5F03-4604-8C6F-422C9901A0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49C-0315-4374-B6C3-822BC4235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8C6-5F03-4604-8C6F-422C9901A0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49C-0315-4374-B6C3-822BC4235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8C6-5F03-4604-8C6F-422C9901A0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49C-0315-4374-B6C3-822BC4235D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8C6-5F03-4604-8C6F-422C9901A0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49C-0315-4374-B6C3-822BC4235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8C6-5F03-4604-8C6F-422C9901A0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49C-0315-4374-B6C3-822BC4235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8C6-5F03-4604-8C6F-422C9901A0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5149C-0315-4374-B6C3-822BC4235D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8C6-5F03-4604-8C6F-422C9901A0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49C-0315-4374-B6C3-822BC4235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8C6-5F03-4604-8C6F-422C9901A0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035149C-0315-4374-B6C3-822BC4235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C88F8C6-5F03-4604-8C6F-422C9901A0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49C-0315-4374-B6C3-822BC4235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C88F8C6-5F03-4604-8C6F-422C9901A02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35149C-0315-4374-B6C3-822BC4235D1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uncan.rice.edu/book-exchang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00200"/>
            <a:ext cx="6248400" cy="2301240"/>
          </a:xfrm>
        </p:spPr>
        <p:txBody>
          <a:bodyPr/>
          <a:lstStyle/>
          <a:p>
            <a:pPr algn="ctr"/>
            <a:r>
              <a:rPr lang="en-US" dirty="0" smtClean="0"/>
              <a:t>FINAL PROJECT: </a:t>
            </a:r>
            <a:br>
              <a:rPr lang="en-US" dirty="0" smtClean="0"/>
            </a:br>
            <a:r>
              <a:rPr lang="en-US" dirty="0" smtClean="0"/>
              <a:t>BOOK EXCHANGE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10000"/>
            <a:ext cx="6480048" cy="1429215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>
                <a:latin typeface="Seravek"/>
              </a:rPr>
              <a:t>Basic Web Application Development</a:t>
            </a:r>
          </a:p>
          <a:p>
            <a:pPr algn="ctr"/>
            <a:r>
              <a:rPr lang="en-US" dirty="0" smtClean="0">
                <a:latin typeface="Seravek"/>
              </a:rPr>
              <a:t>Instructor: Matthew </a:t>
            </a:r>
            <a:r>
              <a:rPr lang="en-US" dirty="0" err="1" smtClean="0">
                <a:latin typeface="Seravek"/>
              </a:rPr>
              <a:t>Schurr</a:t>
            </a:r>
            <a:endParaRPr lang="en-US" dirty="0" smtClean="0">
              <a:latin typeface="Seravek"/>
            </a:endParaRPr>
          </a:p>
          <a:p>
            <a:pPr algn="ctr"/>
            <a:endParaRPr lang="en-US" dirty="0">
              <a:latin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6278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Our Contact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r>
              <a:rPr lang="en-US" dirty="0" smtClean="0"/>
              <a:t>What columns do we need?</a:t>
            </a:r>
          </a:p>
          <a:p>
            <a:pPr lvl="1"/>
            <a:r>
              <a:rPr lang="en-US" dirty="0" err="1" smtClean="0"/>
              <a:t>userid</a:t>
            </a:r>
            <a:r>
              <a:rPr lang="en-US" dirty="0" smtClean="0"/>
              <a:t> (string</a:t>
            </a:r>
            <a:r>
              <a:rPr lang="en-US" dirty="0" smtClean="0"/>
              <a:t>, primary key, unique)</a:t>
            </a:r>
          </a:p>
          <a:p>
            <a:pPr lvl="2"/>
            <a:r>
              <a:rPr lang="en-US" dirty="0" smtClean="0"/>
              <a:t>We should have one information record for each </a:t>
            </a:r>
            <a:r>
              <a:rPr lang="en-US" dirty="0" smtClean="0"/>
              <a:t>user id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f_name</a:t>
            </a:r>
            <a:r>
              <a:rPr lang="en-US" dirty="0" smtClean="0"/>
              <a:t> (string)</a:t>
            </a:r>
          </a:p>
          <a:p>
            <a:pPr lvl="1"/>
            <a:r>
              <a:rPr lang="en-US" dirty="0" err="1" smtClean="0"/>
              <a:t>l_name</a:t>
            </a:r>
            <a:r>
              <a:rPr lang="en-US" dirty="0" smtClean="0"/>
              <a:t> (string)</a:t>
            </a:r>
          </a:p>
          <a:p>
            <a:pPr lvl="1"/>
            <a:r>
              <a:rPr lang="en-US" dirty="0" err="1" smtClean="0"/>
              <a:t>college_id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contact_email</a:t>
            </a:r>
            <a:r>
              <a:rPr lang="en-US" dirty="0" smtClean="0"/>
              <a:t> (string)</a:t>
            </a:r>
          </a:p>
          <a:p>
            <a:pPr lvl="1"/>
            <a:r>
              <a:rPr lang="en-US" dirty="0" err="1" smtClean="0"/>
              <a:t>facebook_url</a:t>
            </a:r>
            <a:r>
              <a:rPr lang="en-US" dirty="0" smtClean="0"/>
              <a:t> (string)</a:t>
            </a:r>
          </a:p>
          <a:p>
            <a:pPr lvl="1"/>
            <a:r>
              <a:rPr lang="en-US" dirty="0" err="1" smtClean="0"/>
              <a:t>contact_phone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contact_prefer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9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24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Constructing Our Books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What columns do we need?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676400"/>
            <a:ext cx="8839200" cy="5029200"/>
          </a:xfrm>
          <a:prstGeom prst="rect">
            <a:avLst/>
          </a:prstGeom>
        </p:spPr>
        <p:txBody>
          <a:bodyPr vert="horz" numCol="2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 smtClean="0"/>
              <a:t>book_id</a:t>
            </a:r>
            <a:r>
              <a:rPr lang="en-US" dirty="0" smtClean="0"/>
              <a:t> (primary key, unique, auto increment)</a:t>
            </a:r>
          </a:p>
          <a:p>
            <a:pPr lvl="1"/>
            <a:r>
              <a:rPr lang="en-US" dirty="0" err="1" smtClean="0"/>
              <a:t>userid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smtClean="0"/>
              <a:t>index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title </a:t>
            </a:r>
            <a:r>
              <a:rPr lang="en-US" dirty="0" smtClean="0"/>
              <a:t>(string)</a:t>
            </a:r>
          </a:p>
          <a:p>
            <a:pPr lvl="1"/>
            <a:r>
              <a:rPr lang="en-US" dirty="0" smtClean="0"/>
              <a:t>edition (integer)</a:t>
            </a:r>
          </a:p>
          <a:p>
            <a:pPr lvl="1"/>
            <a:r>
              <a:rPr lang="en-US" dirty="0" err="1" smtClean="0"/>
              <a:t>course_tags</a:t>
            </a:r>
            <a:r>
              <a:rPr lang="en-US" dirty="0" smtClean="0"/>
              <a:t> (text)</a:t>
            </a:r>
          </a:p>
          <a:p>
            <a:pPr lvl="1"/>
            <a:r>
              <a:rPr lang="en-US" dirty="0" err="1" smtClean="0"/>
              <a:t>teacher_tags</a:t>
            </a:r>
            <a:r>
              <a:rPr lang="en-US" dirty="0" smtClean="0"/>
              <a:t> (text)</a:t>
            </a:r>
          </a:p>
          <a:p>
            <a:pPr lvl="1"/>
            <a:r>
              <a:rPr lang="en-US" dirty="0" err="1" smtClean="0"/>
              <a:t>author_tags</a:t>
            </a:r>
            <a:r>
              <a:rPr lang="en-US" dirty="0" smtClean="0"/>
              <a:t> (text)</a:t>
            </a:r>
          </a:p>
          <a:p>
            <a:pPr lvl="1"/>
            <a:r>
              <a:rPr lang="en-US" dirty="0" smtClean="0"/>
              <a:t>isbn10 (integer)</a:t>
            </a:r>
          </a:p>
          <a:p>
            <a:pPr lvl="1"/>
            <a:r>
              <a:rPr lang="en-US" dirty="0" smtClean="0"/>
              <a:t>isbn13 (integer)</a:t>
            </a:r>
          </a:p>
          <a:p>
            <a:pPr lvl="1"/>
            <a:r>
              <a:rPr lang="en-US" dirty="0" smtClean="0"/>
              <a:t>description (text)</a:t>
            </a:r>
          </a:p>
          <a:p>
            <a:pPr lvl="1"/>
            <a:r>
              <a:rPr lang="en-US" dirty="0" smtClean="0"/>
              <a:t>publisher (string)</a:t>
            </a:r>
          </a:p>
          <a:p>
            <a:pPr lvl="1"/>
            <a:r>
              <a:rPr lang="en-US" dirty="0" err="1" smtClean="0"/>
              <a:t>publish_time</a:t>
            </a:r>
            <a:r>
              <a:rPr lang="en-US" dirty="0" smtClean="0"/>
              <a:t> (integer)</a:t>
            </a:r>
          </a:p>
          <a:p>
            <a:pPr lvl="1"/>
            <a:r>
              <a:rPr lang="en-US" dirty="0" err="1" smtClean="0"/>
              <a:t>sale_type</a:t>
            </a:r>
            <a:r>
              <a:rPr lang="en-US" dirty="0" smtClean="0"/>
              <a:t> (integer)</a:t>
            </a:r>
          </a:p>
          <a:p>
            <a:pPr lvl="1"/>
            <a:r>
              <a:rPr lang="en-US" dirty="0" err="1" smtClean="0"/>
              <a:t>delivery_type</a:t>
            </a:r>
            <a:r>
              <a:rPr lang="en-US" dirty="0" smtClean="0"/>
              <a:t> (integer)</a:t>
            </a:r>
          </a:p>
          <a:p>
            <a:pPr lvl="1"/>
            <a:r>
              <a:rPr lang="en-US" dirty="0" err="1" smtClean="0"/>
              <a:t>book_type</a:t>
            </a:r>
            <a:r>
              <a:rPr lang="en-US" dirty="0" smtClean="0"/>
              <a:t> (integer)</a:t>
            </a:r>
          </a:p>
          <a:p>
            <a:pPr lvl="1"/>
            <a:r>
              <a:rPr lang="en-US" dirty="0" err="1" smtClean="0"/>
              <a:t>condition_flag</a:t>
            </a:r>
            <a:r>
              <a:rPr lang="en-US" dirty="0" smtClean="0"/>
              <a:t> (integer)</a:t>
            </a:r>
          </a:p>
          <a:p>
            <a:pPr lvl="1"/>
            <a:r>
              <a:rPr lang="en-US" dirty="0" err="1" smtClean="0"/>
              <a:t>ask_price</a:t>
            </a:r>
            <a:r>
              <a:rPr lang="en-US" dirty="0" smtClean="0"/>
              <a:t> (float)</a:t>
            </a:r>
          </a:p>
          <a:p>
            <a:pPr lvl="1"/>
            <a:r>
              <a:rPr lang="en-US" dirty="0" err="1" smtClean="0"/>
              <a:t>sold_flag</a:t>
            </a:r>
            <a:r>
              <a:rPr lang="en-US" dirty="0" smtClean="0"/>
              <a:t> (integer)</a:t>
            </a:r>
          </a:p>
          <a:p>
            <a:pPr lvl="1"/>
            <a:r>
              <a:rPr lang="en-US" dirty="0" err="1" smtClean="0"/>
              <a:t>list_flag</a:t>
            </a:r>
            <a:r>
              <a:rPr lang="en-US" dirty="0" smtClean="0"/>
              <a:t> (integer)</a:t>
            </a:r>
          </a:p>
        </p:txBody>
      </p:sp>
    </p:spTree>
    <p:extLst>
      <p:ext uri="{BB962C8B-B14F-4D97-AF65-F5344CB8AC3E}">
        <p14:creationId xmlns:p14="http://schemas.microsoft.com/office/powerpoint/2010/main" val="110967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View: What pages will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Contains general information and explains what the book exchange is and how it works to the user.</a:t>
            </a:r>
          </a:p>
          <a:p>
            <a:pPr lvl="1"/>
            <a:endParaRPr lang="en-US" dirty="0"/>
          </a:p>
          <a:p>
            <a:r>
              <a:rPr lang="en-US" dirty="0" smtClean="0"/>
              <a:t>Log In Page</a:t>
            </a:r>
          </a:p>
          <a:p>
            <a:pPr lvl="1"/>
            <a:r>
              <a:rPr lang="en-US" dirty="0" smtClean="0"/>
              <a:t>When the user visits this page, they will be redirected to the network id login system. They will be redirected back to this page after successfully logging in for validation.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Log Out Page</a:t>
            </a:r>
          </a:p>
          <a:p>
            <a:pPr lvl="1"/>
            <a:r>
              <a:rPr lang="en-US" dirty="0" smtClean="0"/>
              <a:t>When the user visits this page, their network id login session will be destroyed.</a:t>
            </a:r>
          </a:p>
        </p:txBody>
      </p:sp>
    </p:spTree>
    <p:extLst>
      <p:ext uri="{BB962C8B-B14F-4D97-AF65-F5344CB8AC3E}">
        <p14:creationId xmlns:p14="http://schemas.microsoft.com/office/powerpoint/2010/main" val="217086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pages will we need?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“My Information”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A simple form that will let the users save information about themselves.</a:t>
            </a:r>
          </a:p>
          <a:p>
            <a:pPr lvl="1"/>
            <a:endParaRPr lang="en-US" dirty="0"/>
          </a:p>
          <a:p>
            <a:r>
              <a:rPr lang="en-US" dirty="0"/>
              <a:t>“My Books”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This page will display all of the books on a user’s account, separating them into sold and not sold.</a:t>
            </a:r>
          </a:p>
          <a:p>
            <a:pPr lvl="1"/>
            <a:r>
              <a:rPr lang="en-US" dirty="0" smtClean="0"/>
              <a:t>This page will provide an interface to move books between categories and remove books from the list. </a:t>
            </a:r>
          </a:p>
          <a:p>
            <a:pPr lvl="1"/>
            <a:endParaRPr lang="en-US" dirty="0"/>
          </a:p>
          <a:p>
            <a:r>
              <a:rPr lang="en-US" dirty="0"/>
              <a:t>“Add Book”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This page will show the form to add a book.</a:t>
            </a:r>
          </a:p>
          <a:p>
            <a:pPr lvl="1"/>
            <a:endParaRPr lang="en-US" dirty="0"/>
          </a:p>
          <a:p>
            <a:r>
              <a:rPr lang="en-US" dirty="0" smtClean="0"/>
              <a:t>“Edit Book”</a:t>
            </a:r>
          </a:p>
          <a:p>
            <a:pPr lvl="1"/>
            <a:r>
              <a:rPr lang="en-US" dirty="0" smtClean="0"/>
              <a:t>This page will show the form to edit a book that already exists.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4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pages will we need?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>
            <a:normAutofit/>
          </a:bodyPr>
          <a:lstStyle/>
          <a:p>
            <a:r>
              <a:rPr lang="en-US" dirty="0"/>
              <a:t>“Browse”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This will list all of the books in the database, optionally filtered by a search form located on the page.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“View Book”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This will display all of the information for an individual book, as well as the contact information of the person selling it.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8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View: How many layouts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r>
              <a:rPr lang="en-US" dirty="0" smtClean="0"/>
              <a:t>For the book exchange, we will only need one master layout.</a:t>
            </a:r>
          </a:p>
          <a:p>
            <a:pPr lvl="1"/>
            <a:r>
              <a:rPr lang="en-US" dirty="0" smtClean="0"/>
              <a:t>Every page in the book exchange has a similar two column layout.</a:t>
            </a:r>
          </a:p>
          <a:p>
            <a:pPr lvl="1"/>
            <a:r>
              <a:rPr lang="en-US" dirty="0" smtClean="0"/>
              <a:t>The navigation information (displayed on the right) is constant across all pages.</a:t>
            </a:r>
          </a:p>
          <a:p>
            <a:endParaRPr lang="en-US" dirty="0"/>
          </a:p>
          <a:p>
            <a:r>
              <a:rPr lang="en-US" dirty="0" smtClean="0"/>
              <a:t>Each individual page of the book exchange will be placed in a view template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7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Controller: URL Routing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are going to use the following routes (it should be pretty self-explanatory what each one points to) to show our views from the previous slide.</a:t>
            </a:r>
          </a:p>
          <a:p>
            <a:pPr lvl="1"/>
            <a:r>
              <a:rPr lang="en-US" dirty="0" smtClean="0"/>
              <a:t>/ (provided for you)</a:t>
            </a:r>
          </a:p>
          <a:p>
            <a:pPr lvl="1"/>
            <a:r>
              <a:rPr lang="en-US" dirty="0" smtClean="0"/>
              <a:t>/log-in/ (provided for you)</a:t>
            </a:r>
          </a:p>
          <a:p>
            <a:pPr lvl="1"/>
            <a:r>
              <a:rPr lang="en-US" dirty="0" smtClean="0"/>
              <a:t>/log-out/ (provided for you)</a:t>
            </a:r>
          </a:p>
          <a:p>
            <a:pPr lvl="1"/>
            <a:r>
              <a:rPr lang="en-US" dirty="0" smtClean="0"/>
              <a:t>/my-information/</a:t>
            </a:r>
          </a:p>
          <a:p>
            <a:pPr lvl="1"/>
            <a:r>
              <a:rPr lang="en-US" dirty="0" smtClean="0"/>
              <a:t>/my-books/</a:t>
            </a:r>
          </a:p>
          <a:p>
            <a:pPr lvl="1"/>
            <a:r>
              <a:rPr lang="en-US" dirty="0" smtClean="0"/>
              <a:t>/my-books/add/</a:t>
            </a:r>
          </a:p>
          <a:p>
            <a:pPr lvl="1"/>
            <a:r>
              <a:rPr lang="en-US" dirty="0" smtClean="0"/>
              <a:t>/my-books/edit/{</a:t>
            </a:r>
            <a:r>
              <a:rPr lang="en-US" dirty="0" err="1" smtClean="0"/>
              <a:t>book_id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/browse</a:t>
            </a:r>
          </a:p>
          <a:p>
            <a:pPr lvl="1"/>
            <a:r>
              <a:rPr lang="en-US" dirty="0" smtClean="0"/>
              <a:t>/view-book/{</a:t>
            </a:r>
            <a:r>
              <a:rPr lang="en-US" dirty="0" err="1" smtClean="0"/>
              <a:t>book_id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We will want to create a controller class for each of these routes.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5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7467600" cy="1143000"/>
          </a:xfrm>
        </p:spPr>
        <p:txBody>
          <a:bodyPr/>
          <a:lstStyle/>
          <a:p>
            <a:r>
              <a:rPr lang="en-US" dirty="0" smtClean="0"/>
              <a:t>Writing a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638800"/>
          </a:xfrm>
        </p:spPr>
        <p:txBody>
          <a:bodyPr/>
          <a:lstStyle/>
          <a:p>
            <a:r>
              <a:rPr lang="en-US" dirty="0" smtClean="0"/>
              <a:t>For the rest of this class, we will write the “/my-information/” controller together.</a:t>
            </a:r>
          </a:p>
          <a:p>
            <a:endParaRPr lang="en-US" dirty="0" smtClean="0"/>
          </a:p>
          <a:p>
            <a:r>
              <a:rPr lang="en-US" dirty="0" smtClean="0"/>
              <a:t>The code will be posted on the course website at the conclusion of class.</a:t>
            </a:r>
          </a:p>
          <a:p>
            <a:endParaRPr lang="en-US" dirty="0"/>
          </a:p>
          <a:p>
            <a:r>
              <a:rPr lang="en-US" dirty="0" smtClean="0"/>
              <a:t>As such, it is not necessary for you to copy the code down; rather, you should watch and make sure that you understand.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8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For your final project, you must write the remaining views and controllers.</a:t>
            </a:r>
          </a:p>
          <a:p>
            <a:endParaRPr lang="en-US" dirty="0" smtClean="0"/>
          </a:p>
          <a:p>
            <a:r>
              <a:rPr lang="en-US" dirty="0" smtClean="0"/>
              <a:t>Skeleton files (with comments) have been provided for you.</a:t>
            </a:r>
          </a:p>
          <a:p>
            <a:endParaRPr lang="en-US" dirty="0" smtClean="0"/>
          </a:p>
          <a:p>
            <a:r>
              <a:rPr lang="en-US" dirty="0" smtClean="0"/>
              <a:t>The completed application is due </a:t>
            </a:r>
            <a:r>
              <a:rPr lang="en-US" dirty="0" smtClean="0"/>
              <a:t>on the last day of exams.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424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01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Duncan College Book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Book Exchange is a simple web application that I built in a day.</a:t>
            </a:r>
          </a:p>
          <a:p>
            <a:pPr lvl="1"/>
            <a:r>
              <a:rPr lang="en-US" dirty="0" smtClean="0">
                <a:hlinkClick r:id="rId2"/>
              </a:rPr>
              <a:t>http://duncan.rice.edu/book-exchange/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You will each be building your own version of the book exchange over the next few weeks.</a:t>
            </a:r>
          </a:p>
          <a:p>
            <a:endParaRPr lang="en-US" dirty="0" smtClean="0"/>
          </a:p>
          <a:p>
            <a:r>
              <a:rPr lang="en-US" dirty="0" smtClean="0"/>
              <a:t>You should already be familiar with the book exchange. If not, take some time to explore the application and see how it works.</a:t>
            </a:r>
          </a:p>
          <a:p>
            <a:endParaRPr lang="en-US" dirty="0"/>
          </a:p>
          <a:p>
            <a:r>
              <a:rPr lang="en-US" dirty="0" smtClean="0"/>
              <a:t>You should also have created a list of the components that you think are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181600"/>
          </a:xfrm>
        </p:spPr>
        <p:txBody>
          <a:bodyPr/>
          <a:lstStyle/>
          <a:p>
            <a:r>
              <a:rPr lang="en-US" dirty="0" smtClean="0"/>
              <a:t>We are going to </a:t>
            </a:r>
            <a:r>
              <a:rPr lang="en-US" dirty="0" smtClean="0"/>
              <a:t>be creating an application from start to finish.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Before we begin any programming, we need to plan out our application.</a:t>
            </a:r>
          </a:p>
          <a:p>
            <a:endParaRPr lang="en-US" dirty="0"/>
          </a:p>
          <a:p>
            <a:r>
              <a:rPr lang="en-US" dirty="0" smtClean="0"/>
              <a:t>When planning our application, we should use our Model-View-Controller architecture.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7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 smtClean="0"/>
              <a:t>The model stores all of our application’s data.</a:t>
            </a:r>
          </a:p>
          <a:p>
            <a:endParaRPr lang="en-US" dirty="0"/>
          </a:p>
          <a:p>
            <a:r>
              <a:rPr lang="en-US" dirty="0" smtClean="0"/>
              <a:t>For this application, we will be using a relational database system to store our data.</a:t>
            </a:r>
          </a:p>
          <a:p>
            <a:endParaRPr lang="en-US" dirty="0"/>
          </a:p>
          <a:p>
            <a:r>
              <a:rPr lang="en-US" dirty="0" smtClean="0"/>
              <a:t>This means we need to decide what information we want to store and how it is related.</a:t>
            </a:r>
          </a:p>
          <a:p>
            <a:endParaRPr lang="en-US" dirty="0"/>
          </a:p>
          <a:p>
            <a:r>
              <a:rPr lang="en-US" dirty="0" smtClean="0"/>
              <a:t>We can then organize our data into database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1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information do we need to store for a book exchange?</a:t>
            </a:r>
          </a:p>
          <a:p>
            <a:endParaRPr lang="en-US" dirty="0" smtClean="0"/>
          </a:p>
          <a:p>
            <a:r>
              <a:rPr lang="en-US" dirty="0" smtClean="0"/>
              <a:t>User Accounts</a:t>
            </a:r>
          </a:p>
          <a:p>
            <a:pPr lvl="1"/>
            <a:r>
              <a:rPr lang="en-US" dirty="0" smtClean="0"/>
              <a:t>We will be integrating Rice’s Network ID Authentication system into our book exchange. Since all of this information is stored in Rice’s database, we do not need a table for this.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User Sessions and Authentication</a:t>
            </a:r>
          </a:p>
          <a:p>
            <a:pPr lvl="1"/>
            <a:r>
              <a:rPr lang="en-US" dirty="0" smtClean="0"/>
              <a:t>We need to be able to remember user logins between page views.</a:t>
            </a:r>
            <a:r>
              <a:rPr lang="en-US" dirty="0"/>
              <a:t> </a:t>
            </a:r>
            <a:r>
              <a:rPr lang="en-US" dirty="0" smtClean="0"/>
              <a:t>You have been provided with the server-side code for this. A database table is not needed.</a:t>
            </a:r>
          </a:p>
        </p:txBody>
      </p:sp>
    </p:spTree>
    <p:extLst>
      <p:ext uri="{BB962C8B-B14F-4D97-AF65-F5344CB8AC3E}">
        <p14:creationId xmlns:p14="http://schemas.microsoft.com/office/powerpoint/2010/main" val="295529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The Model (</a:t>
            </a:r>
            <a:r>
              <a:rPr lang="en-US" dirty="0" err="1" smtClean="0"/>
              <a:t>cont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638800"/>
          </a:xfrm>
        </p:spPr>
        <p:txBody>
          <a:bodyPr/>
          <a:lstStyle/>
          <a:p>
            <a:r>
              <a:rPr lang="en-US" dirty="0" smtClean="0"/>
              <a:t>Contact </a:t>
            </a:r>
            <a:r>
              <a:rPr lang="en-US" dirty="0"/>
              <a:t>Information</a:t>
            </a:r>
          </a:p>
          <a:p>
            <a:pPr lvl="1"/>
            <a:r>
              <a:rPr lang="en-US" dirty="0" smtClean="0"/>
              <a:t>When users look at a book in this listing, they need to know who they should contact to purchase it.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only need to store this information once per user because it will be the same for each book </a:t>
            </a:r>
            <a:r>
              <a:rPr lang="en-US" dirty="0" smtClean="0"/>
              <a:t>that is being sold by any given user.</a:t>
            </a:r>
          </a:p>
          <a:p>
            <a:pPr lvl="1"/>
            <a:endParaRPr lang="en-US" dirty="0"/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We obviously need to store books in the database, as they are the primary component of our app.</a:t>
            </a:r>
          </a:p>
          <a:p>
            <a:pPr lvl="1"/>
            <a:r>
              <a:rPr lang="en-US" dirty="0" smtClean="0"/>
              <a:t>We need to be sure we provide a way to link books to users (so that we can pull the contact info).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236"/>
            <a:ext cx="8915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Storing Re-Used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" y="1143000"/>
            <a:ext cx="9130145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we are storing information that will be frequently re-used, we may choose to store certain things as integers rather than strings (enumerated types).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takes less disk space as an integer will almost always take less space than a string</a:t>
            </a:r>
            <a:r>
              <a:rPr lang="en-US" dirty="0" smtClean="0"/>
              <a:t>. Comparison is also faster (1 machine instruction).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We can easily update the value for all records by changing the enumeration table in our code.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easily add support for other languages by using a different enumeration table based on the user’s language of choice.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2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Storing Re-Used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 For each user, we want to store the college that they belong to. </a:t>
            </a:r>
          </a:p>
          <a:p>
            <a:endParaRPr lang="en-US" dirty="0"/>
          </a:p>
          <a:p>
            <a:r>
              <a:rPr lang="en-US" dirty="0" smtClean="0"/>
              <a:t>To do this, we will use a “</a:t>
            </a:r>
            <a:r>
              <a:rPr lang="en-US" dirty="0" err="1" smtClean="0"/>
              <a:t>college_id</a:t>
            </a:r>
            <a:r>
              <a:rPr lang="en-US" dirty="0" smtClean="0"/>
              <a:t>” field in the database that stores an integer.</a:t>
            </a:r>
          </a:p>
          <a:p>
            <a:endParaRPr lang="en-US" dirty="0" smtClean="0"/>
          </a:p>
          <a:p>
            <a:r>
              <a:rPr lang="en-US" dirty="0" smtClean="0"/>
              <a:t>First, we create an array that translates college ids to college names</a:t>
            </a:r>
          </a:p>
          <a:p>
            <a:pPr lvl="1"/>
            <a:r>
              <a:rPr lang="en-US" dirty="0" smtClean="0"/>
              <a:t>This array should only be defined once in our code in case we have to update it in the future (for example, if a new college is founded).</a:t>
            </a:r>
          </a:p>
          <a:p>
            <a:endParaRPr lang="en-US" dirty="0" smtClean="0"/>
          </a:p>
          <a:p>
            <a:r>
              <a:rPr lang="en-US" dirty="0" smtClean="0"/>
              <a:t>public static </a:t>
            </a:r>
            <a:r>
              <a:rPr lang="en-US" dirty="0" smtClean="0"/>
              <a:t>$colleges = </a:t>
            </a:r>
            <a:r>
              <a:rPr lang="en-US" dirty="0" smtClean="0"/>
              <a:t>array(</a:t>
            </a:r>
            <a:br>
              <a:rPr lang="en-US" dirty="0" smtClean="0"/>
            </a:br>
            <a:r>
              <a:rPr lang="en-US" dirty="0" smtClean="0"/>
              <a:t>   1 =&gt; ‘Baker’,</a:t>
            </a:r>
            <a:br>
              <a:rPr lang="en-US" dirty="0" smtClean="0"/>
            </a:br>
            <a:r>
              <a:rPr lang="en-US" dirty="0" smtClean="0"/>
              <a:t>   2 =&gt; ‘Brown’,</a:t>
            </a:r>
            <a:br>
              <a:rPr lang="en-US" dirty="0" smtClean="0"/>
            </a:br>
            <a:r>
              <a:rPr lang="en-US" dirty="0" smtClean="0"/>
              <a:t>   3 =&gt; “Duncan”,</a:t>
            </a:r>
            <a:br>
              <a:rPr lang="en-US" dirty="0" smtClean="0"/>
            </a:br>
            <a:r>
              <a:rPr lang="en-US" dirty="0" smtClean="0"/>
              <a:t>   /* … and so on for the remaining colleges. */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116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/>
              <a:t>Storing Re-Usable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6" y="1143000"/>
            <a:ext cx="9035473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Before we write changes to the database, we will translate user input into the corresponding ID.</a:t>
            </a:r>
          </a:p>
          <a:p>
            <a:pPr lvl="1"/>
            <a:r>
              <a:rPr lang="en-US" dirty="0"/>
              <a:t>We can use the value attribute on our &lt;select&gt;&lt;option&gt; tag to do this really easily.</a:t>
            </a:r>
          </a:p>
          <a:p>
            <a:pPr lvl="1"/>
            <a:r>
              <a:rPr lang="en-US" dirty="0"/>
              <a:t>It is also really easy to check if our user’s input is valid. If the </a:t>
            </a:r>
            <a:r>
              <a:rPr lang="en-US" dirty="0" smtClean="0"/>
              <a:t>key is an integer and </a:t>
            </a:r>
            <a:r>
              <a:rPr lang="en-US" dirty="0"/>
              <a:t>exists in the array, it is valid. Otherwise, it is not.</a:t>
            </a:r>
          </a:p>
          <a:p>
            <a:endParaRPr lang="en-US" dirty="0"/>
          </a:p>
          <a:p>
            <a:r>
              <a:rPr lang="en-US" dirty="0"/>
              <a:t>When we are pulling information from the </a:t>
            </a:r>
            <a:r>
              <a:rPr lang="en-US" dirty="0" smtClean="0"/>
              <a:t>database to display, </a:t>
            </a:r>
            <a:r>
              <a:rPr lang="en-US" dirty="0"/>
              <a:t>we will use our translation array to make it human-readable again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Rice were to add another college, updating our application would be as simple as adding it into our translation array (a single line of code).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035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596873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154</TotalTime>
  <Words>1362</Words>
  <Application>Microsoft Office PowerPoint</Application>
  <PresentationFormat>On-screen Show (4:3)</PresentationFormat>
  <Paragraphs>163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FINAL PROJECT:  BOOK EXCHANGE</vt:lpstr>
      <vt:lpstr>The Duncan College Book Exchange</vt:lpstr>
      <vt:lpstr>Application Development Process</vt:lpstr>
      <vt:lpstr>The Model</vt:lpstr>
      <vt:lpstr>The Model (cont.)</vt:lpstr>
      <vt:lpstr>The Model (cont).</vt:lpstr>
      <vt:lpstr>Storing Re-Used Information</vt:lpstr>
      <vt:lpstr>Storing Re-Used Information</vt:lpstr>
      <vt:lpstr>Storing Re-Usable Information</vt:lpstr>
      <vt:lpstr>Constructing Our Contact Table</vt:lpstr>
      <vt:lpstr>Constructing Our Books Table</vt:lpstr>
      <vt:lpstr>View: What pages will we need?</vt:lpstr>
      <vt:lpstr>What pages will we need? (cont.)</vt:lpstr>
      <vt:lpstr>What pages will we need? (cont.)</vt:lpstr>
      <vt:lpstr>View: How many layouts do we need?</vt:lpstr>
      <vt:lpstr>Controller: URL Routing Structure</vt:lpstr>
      <vt:lpstr>Writing a Controller</vt:lpstr>
      <vt:lpstr>Homework Assignment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Private</dc:creator>
  <cp:lastModifiedBy>Ectrian</cp:lastModifiedBy>
  <cp:revision>166</cp:revision>
  <dcterms:created xsi:type="dcterms:W3CDTF">2013-04-09T04:28:46Z</dcterms:created>
  <dcterms:modified xsi:type="dcterms:W3CDTF">2014-04-08T03:02:11Z</dcterms:modified>
</cp:coreProperties>
</file>