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60" r:id="rId3"/>
    <p:sldId id="309" r:id="rId4"/>
    <p:sldId id="304" r:id="rId5"/>
    <p:sldId id="315" r:id="rId6"/>
    <p:sldId id="310" r:id="rId7"/>
    <p:sldId id="316" r:id="rId8"/>
    <p:sldId id="317" r:id="rId9"/>
    <p:sldId id="318" r:id="rId10"/>
    <p:sldId id="319" r:id="rId11"/>
    <p:sldId id="320" r:id="rId12"/>
    <p:sldId id="323" r:id="rId13"/>
    <p:sldId id="314" r:id="rId14"/>
    <p:sldId id="313" r:id="rId15"/>
    <p:sldId id="327" r:id="rId16"/>
    <p:sldId id="329" r:id="rId17"/>
    <p:sldId id="328" r:id="rId18"/>
    <p:sldId id="330" r:id="rId19"/>
    <p:sldId id="331" r:id="rId20"/>
    <p:sldId id="332" r:id="rId21"/>
    <p:sldId id="333" r:id="rId22"/>
    <p:sldId id="324" r:id="rId23"/>
    <p:sldId id="325" r:id="rId24"/>
    <p:sldId id="326" r:id="rId25"/>
    <p:sldId id="334" r:id="rId26"/>
    <p:sldId id="335" r:id="rId27"/>
    <p:sldId id="336" r:id="rId28"/>
    <p:sldId id="338" r:id="rId29"/>
    <p:sldId id="337" r:id="rId30"/>
    <p:sldId id="340" r:id="rId31"/>
    <p:sldId id="339" r:id="rId32"/>
    <p:sldId id="341" r:id="rId33"/>
  </p:sldIdLst>
  <p:sldSz cx="10160000" cy="5715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3D69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 autoAdjust="0"/>
    <p:restoredTop sz="85190" autoAdjust="0"/>
  </p:normalViewPr>
  <p:slideViewPr>
    <p:cSldViewPr>
      <p:cViewPr varScale="1">
        <p:scale>
          <a:sx n="85" d="100"/>
          <a:sy n="85" d="100"/>
        </p:scale>
        <p:origin x="1296" y="67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4D739-3708-4551-A6CB-15174DA617E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DFD59-0F5A-4A4F-843F-4E5B8D5F181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91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32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4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6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4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20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9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09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01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1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09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39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71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4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7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99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05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97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39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80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6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636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33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3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8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3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55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0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CAFF-38BF-4521-AA3C-DDF4AEFE1C75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DB9F-CC4C-43E1-AF06-201FB17B32A3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366000" y="228866"/>
            <a:ext cx="2286000" cy="487627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08000" y="228866"/>
            <a:ext cx="6688667" cy="4876271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A81C-BAE1-4893-B541-E2F4E00F87D3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7EE-F958-46AF-9B66-51F3D968CD3D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A700-AAE1-4E2F-B6EF-F1301942EF7F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CFA-9322-440D-978A-AA7A5A311FA3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0F2-165D-40CE-825C-2CA1F4297658}" type="datetime1">
              <a:rPr lang="en-US" smtClean="0"/>
              <a:t>12/1/2016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7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6AE4-C8E4-4581-8513-1A0DF6DB65F8}" type="datetime1">
              <a:rPr lang="en-US" smtClean="0"/>
              <a:t>12/1/2016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9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B401-B977-4655-8EF3-F8D69FA601E1}" type="datetime1">
              <a:rPr lang="en-US" smtClean="0"/>
              <a:t>12/1/2016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7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487F-3D65-4B80-933F-8F0D43BA9B3F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8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BEF1-4B77-40E7-8231-A1B5E6C8B5E8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3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31B47-BDE1-4794-BEDC-E34222222A27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523D-50B4-4545-9EFB-B45464487C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ga.nz/#!TchkURDT!lsa11mFsguE9Aw2DvfZXBinmwJKOmZELjDs-4aDEnc8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160000" cy="5748969"/>
          </a:xfrm>
        </p:spPr>
      </p:pic>
      <p:sp>
        <p:nvSpPr>
          <p:cNvPr id="5" name="CasellaDiTesto 4"/>
          <p:cNvSpPr txBox="1"/>
          <p:nvPr/>
        </p:nvSpPr>
        <p:spPr>
          <a:xfrm>
            <a:off x="736600" y="380900"/>
            <a:ext cx="441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500" b="1" dirty="0">
                <a:solidFill>
                  <a:schemeClr val="bg1"/>
                </a:solidFill>
              </a:rPr>
              <a:t>MATLAB: soluzione di equazioni differenziali e fitting non lineare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36600" y="147127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Focus </a:t>
            </a:r>
            <a:r>
              <a:rPr lang="en-US" sz="2000" dirty="0" err="1">
                <a:solidFill>
                  <a:schemeClr val="bg1"/>
                </a:solidFill>
              </a:rPr>
              <a:t>principale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sull’utilizzo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delle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funzioni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chemeClr val="bg1"/>
                </a:solidFill>
              </a:rPr>
              <a:t>ode45</a:t>
            </a:r>
            <a:r>
              <a:rPr lang="en-US" sz="2000" dirty="0">
                <a:solidFill>
                  <a:schemeClr val="bg1"/>
                </a:solidFill>
              </a:rPr>
              <a:t> e </a:t>
            </a:r>
            <a:r>
              <a:rPr lang="en-US" sz="2000" b="1" i="1" dirty="0" err="1">
                <a:solidFill>
                  <a:schemeClr val="bg1"/>
                </a:solidFill>
              </a:rPr>
              <a:t>lsqcurvefit</a:t>
            </a:r>
            <a:endParaRPr lang="en-US" sz="2000" b="1" i="1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sz="1500" b="1" dirty="0">
                <a:solidFill>
                  <a:schemeClr val="bg1"/>
                </a:solidFill>
              </a:rPr>
              <a:t>Michele Scipioni</a:t>
            </a:r>
          </a:p>
          <a:p>
            <a:pPr algn="just"/>
            <a:r>
              <a:rPr lang="en-US" sz="1300" i="1" dirty="0">
                <a:solidFill>
                  <a:schemeClr val="bg1"/>
                </a:solidFill>
              </a:rPr>
              <a:t>Ph.D. Student</a:t>
            </a:r>
          </a:p>
          <a:p>
            <a:pPr algn="just"/>
            <a:r>
              <a:rPr lang="en-US" sz="1300" i="1" dirty="0">
                <a:solidFill>
                  <a:schemeClr val="bg1"/>
                </a:solidFill>
              </a:rPr>
              <a:t>Dip. Ingegneria dell’informazione</a:t>
            </a:r>
          </a:p>
          <a:p>
            <a:pPr algn="just"/>
            <a:r>
              <a:rPr lang="en-US" sz="1300" i="1" dirty="0">
                <a:solidFill>
                  <a:schemeClr val="bg1"/>
                </a:solidFill>
              </a:rPr>
              <a:t>Università di Pisa</a:t>
            </a:r>
          </a:p>
          <a:p>
            <a:pPr algn="just"/>
            <a:endParaRPr lang="en-US" sz="1500" i="1" dirty="0">
              <a:solidFill>
                <a:schemeClr val="bg1"/>
              </a:solidFill>
            </a:endParaRPr>
          </a:p>
          <a:p>
            <a:pPr algn="just"/>
            <a:r>
              <a:rPr lang="en-US" sz="1500" dirty="0">
                <a:solidFill>
                  <a:schemeClr val="bg1"/>
                </a:solidFill>
              </a:rPr>
              <a:t>Corso di Immagini Biomediche, 02 </a:t>
            </a:r>
            <a:r>
              <a:rPr lang="en-US" sz="1500" dirty="0" err="1">
                <a:solidFill>
                  <a:schemeClr val="bg1"/>
                </a:solidFill>
              </a:rPr>
              <a:t>Dicembre</a:t>
            </a:r>
            <a:r>
              <a:rPr lang="en-US" sz="1500" dirty="0">
                <a:solidFill>
                  <a:schemeClr val="bg1"/>
                </a:solidFill>
              </a:rPr>
              <a:t> 2016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4762500"/>
            <a:ext cx="1069640" cy="790889"/>
          </a:xfrm>
          <a:prstGeom prst="rect">
            <a:avLst/>
          </a:prstGeom>
        </p:spPr>
      </p:pic>
      <p:pic>
        <p:nvPicPr>
          <p:cNvPr id="9218" name="Picture 2" descr="Y:\Documenti\INSEGNAMENTO\LezioneMLEM\presentazione\images\unipi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66700"/>
            <a:ext cx="3000399" cy="160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38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10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Esempio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equazione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differenziale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del primo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ordine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2601424" y="1319768"/>
                <a:ext cx="5060488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;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∈[0;0.5]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4" y="1319768"/>
                <a:ext cx="5060488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/>
          <p:cNvSpPr txBox="1"/>
          <p:nvPr/>
        </p:nvSpPr>
        <p:spPr>
          <a:xfrm>
            <a:off x="549383" y="2095500"/>
            <a:ext cx="79028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4) </a:t>
            </a:r>
            <a:r>
              <a:rPr lang="it-IT" b="1" dirty="0">
                <a:solidFill>
                  <a:srgbClr val="C00000"/>
                </a:solidFill>
              </a:rPr>
              <a:t>Opzioni di personalizzazione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/>
              <p:cNvSpPr/>
              <p:nvPr/>
            </p:nvSpPr>
            <p:spPr>
              <a:xfrm>
                <a:off x="3151767" y="2677172"/>
                <a:ext cx="3959802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;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ttango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67" y="2677172"/>
                <a:ext cx="3959802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CFCDC"/>
              </a:clrFrom>
              <a:clrTo>
                <a:srgbClr val="FCFCD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74" y="3810000"/>
            <a:ext cx="3719513" cy="8382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85" y="3721301"/>
            <a:ext cx="4342557" cy="1015598"/>
          </a:xfrm>
          <a:prstGeom prst="rect">
            <a:avLst/>
          </a:prstGeom>
        </p:spPr>
      </p:pic>
      <p:sp>
        <p:nvSpPr>
          <p:cNvPr id="16" name="Freccia a destra 15"/>
          <p:cNvSpPr/>
          <p:nvPr/>
        </p:nvSpPr>
        <p:spPr>
          <a:xfrm>
            <a:off x="5232400" y="3774275"/>
            <a:ext cx="685800" cy="254298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ttore diritto 17"/>
          <p:cNvCxnSpPr/>
          <p:nvPr/>
        </p:nvCxnSpPr>
        <p:spPr>
          <a:xfrm>
            <a:off x="8890000" y="4648200"/>
            <a:ext cx="838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11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Esempio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sistemi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di 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912906" y="3519022"/>
                <a:ext cx="2437847" cy="977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=1,2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=2    </m:t>
                            </m:r>
                          </m:e>
                        </m:mr>
                        <m:m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=−0,6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=1    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=−0,8       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=0,3          </m:t>
                                </m:r>
                              </m:e>
                            </m:eqAr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06" y="3519022"/>
                <a:ext cx="2437847" cy="977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tangolo 20"/>
          <p:cNvSpPr/>
          <p:nvPr/>
        </p:nvSpPr>
        <p:spPr>
          <a:xfrm>
            <a:off x="969479" y="1277272"/>
            <a:ext cx="2738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b="1" dirty="0">
                <a:solidFill>
                  <a:srgbClr val="C00000"/>
                </a:solidFill>
              </a:rPr>
              <a:t>Modello Predator-</a:t>
            </a:r>
            <a:r>
              <a:rPr lang="it-IT" b="1" dirty="0" err="1">
                <a:solidFill>
                  <a:srgbClr val="C00000"/>
                </a:solidFill>
              </a:rPr>
              <a:t>Prey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3642189" y="4234034"/>
            <a:ext cx="2287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b="1" dirty="0">
                <a:solidFill>
                  <a:srgbClr val="002060"/>
                </a:solidFill>
              </a:rPr>
              <a:t>Vettore colonna</a:t>
            </a: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461549"/>
              </p:ext>
            </p:extLst>
          </p:nvPr>
        </p:nvGraphicFramePr>
        <p:xfrm>
          <a:off x="1270000" y="1812165"/>
          <a:ext cx="2008188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zione" r:id="rId6" imgW="1307880" imgH="812520" progId="Equation.3">
                  <p:embed/>
                </p:oleObj>
              </mc:Choice>
              <mc:Fallback>
                <p:oleObj name="Equazione" r:id="rId6" imgW="1307880" imgH="812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0000" y="1812165"/>
                        <a:ext cx="2008188" cy="124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Parentesi graffa aperta 34"/>
          <p:cNvSpPr/>
          <p:nvPr/>
        </p:nvSpPr>
        <p:spPr>
          <a:xfrm>
            <a:off x="889000" y="1886391"/>
            <a:ext cx="304800" cy="1171961"/>
          </a:xfrm>
          <a:prstGeom prst="leftBrace">
            <a:avLst>
              <a:gd name="adj1" fmla="val 55392"/>
              <a:gd name="adj2" fmla="val 50000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33342"/>
            <a:ext cx="4038600" cy="2637131"/>
          </a:xfrm>
          <a:prstGeom prst="rect">
            <a:avLst/>
          </a:prstGeom>
        </p:spPr>
      </p:pic>
      <p:cxnSp>
        <p:nvCxnSpPr>
          <p:cNvPr id="32" name="Connettore 2 31"/>
          <p:cNvCxnSpPr/>
          <p:nvPr/>
        </p:nvCxnSpPr>
        <p:spPr>
          <a:xfrm flipV="1">
            <a:off x="4013200" y="3619500"/>
            <a:ext cx="0" cy="5334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magine 3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4"/>
          <a:stretch/>
        </p:blipFill>
        <p:spPr>
          <a:xfrm>
            <a:off x="6220754" y="3376329"/>
            <a:ext cx="3482968" cy="1748024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21349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12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Esempio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passaggio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di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parametri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aggiuntivi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660400" y="1308562"/>
                <a:ext cx="8915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/>
                  <a:t>Immaginiamo di </a:t>
                </a:r>
                <a:r>
                  <a:rPr lang="en-US" sz="1600" dirty="0" err="1"/>
                  <a:t>voler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continuare</a:t>
                </a:r>
                <a:r>
                  <a:rPr lang="en-US" sz="1600" dirty="0"/>
                  <a:t> a </a:t>
                </a:r>
                <a:r>
                  <a:rPr lang="en-US" sz="1600" dirty="0" err="1"/>
                  <a:t>lavorare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all’esempio</a:t>
                </a:r>
                <a:r>
                  <a:rPr lang="en-US" sz="1600" dirty="0"/>
                  <a:t> del </a:t>
                </a:r>
                <a:r>
                  <a:rPr lang="en-US" sz="1600" dirty="0" err="1"/>
                  <a:t>modello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predatore-preda</a:t>
                </a:r>
                <a:r>
                  <a:rPr lang="en-US" sz="1600" dirty="0"/>
                  <a:t>, ma </a:t>
                </a:r>
                <a:r>
                  <a:rPr lang="en-US" sz="1600" b="1" dirty="0" err="1">
                    <a:solidFill>
                      <a:srgbClr val="C00000"/>
                    </a:solidFill>
                  </a:rPr>
                  <a:t>variando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dirty="0" err="1">
                    <a:solidFill>
                      <a:srgbClr val="C00000"/>
                    </a:solidFill>
                  </a:rPr>
                  <a:t>il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dirty="0" err="1">
                    <a:solidFill>
                      <a:srgbClr val="C00000"/>
                    </a:solidFill>
                  </a:rPr>
                  <a:t>valore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dirty="0" err="1">
                    <a:solidFill>
                      <a:srgbClr val="C00000"/>
                    </a:solidFill>
                  </a:rPr>
                  <a:t>delle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dirty="0" err="1">
                    <a:solidFill>
                      <a:srgbClr val="C00000"/>
                    </a:solidFill>
                  </a:rPr>
                  <a:t>costanti</a:t>
                </a:r>
                <a:r>
                  <a:rPr lang="en-US" sz="1600" dirty="0"/>
                  <a:t> del </a:t>
                </a:r>
                <a:r>
                  <a:rPr lang="en-US" sz="1600" dirty="0" err="1"/>
                  <a:t>modello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/>
                  <a:t>, ma </a:t>
                </a:r>
                <a:r>
                  <a:rPr lang="en-US" sz="1600" dirty="0" err="1"/>
                  <a:t>ovviamente</a:t>
                </a:r>
                <a:r>
                  <a:rPr lang="en-US" sz="1600" dirty="0"/>
                  <a:t>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senza </a:t>
                </a:r>
                <a:r>
                  <a:rPr lang="en-US" sz="1600" b="1" dirty="0" err="1">
                    <a:solidFill>
                      <a:srgbClr val="002060"/>
                    </a:solidFill>
                  </a:rPr>
                  <a:t>modificare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600" b="1" dirty="0" err="1">
                    <a:solidFill>
                      <a:srgbClr val="002060"/>
                    </a:solidFill>
                  </a:rPr>
                  <a:t>manualmente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600" b="1" dirty="0" err="1">
                    <a:solidFill>
                      <a:srgbClr val="002060"/>
                    </a:solidFill>
                  </a:rPr>
                  <a:t>il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 file MATLAB</a:t>
                </a:r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308562"/>
                <a:ext cx="8915400" cy="830997"/>
              </a:xfrm>
              <a:prstGeom prst="rect">
                <a:avLst/>
              </a:prstGeom>
              <a:blipFill>
                <a:blip r:embed="rId4"/>
                <a:stretch>
                  <a:fillRect l="-342" t="-2206" r="-342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"/>
          <a:stretch/>
        </p:blipFill>
        <p:spPr>
          <a:xfrm>
            <a:off x="660400" y="2339788"/>
            <a:ext cx="4432458" cy="270731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6"/>
          <a:stretch/>
        </p:blipFill>
        <p:spPr>
          <a:xfrm>
            <a:off x="5201771" y="2670413"/>
            <a:ext cx="4635500" cy="171855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Ovale 5"/>
          <p:cNvSpPr/>
          <p:nvPr/>
        </p:nvSpPr>
        <p:spPr>
          <a:xfrm>
            <a:off x="3784600" y="2301687"/>
            <a:ext cx="304800" cy="330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2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13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1917419"/>
            <a:ext cx="101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3000" b="1" u="sng" dirty="0">
                <a:solidFill>
                  <a:schemeClr val="tx2">
                    <a:lumMod val="75000"/>
                  </a:schemeClr>
                </a:solidFill>
              </a:rPr>
              <a:t>PARTE 2 </a:t>
            </a:r>
          </a:p>
          <a:p>
            <a:pPr algn="ctr">
              <a:spcAft>
                <a:spcPts val="2400"/>
              </a:spcAft>
            </a:pP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Fitting di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modelli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non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lineari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in MATLAB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7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14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Arial" panose="020B0604020202020204" pitchFamily="34" charset="0"/>
              </a:rPr>
              <a:t>Obiettivo</a:t>
            </a:r>
            <a:endParaRPr lang="en-US" sz="32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4"/>
          <a:srcRect r="50794"/>
          <a:stretch/>
        </p:blipFill>
        <p:spPr>
          <a:xfrm>
            <a:off x="5047054" y="1269215"/>
            <a:ext cx="3731186" cy="2288887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000" y="2228517"/>
            <a:ext cx="1625701" cy="663480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1026269" y="15183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STIMA AI MINIMI QUADRATI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889000" y="3688207"/>
            <a:ext cx="8477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dirty="0" err="1"/>
              <a:t>Prendere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confidenza</a:t>
            </a:r>
            <a:r>
              <a:rPr lang="en-US" altLang="en-US" sz="1600" dirty="0"/>
              <a:t> con le </a:t>
            </a:r>
            <a:r>
              <a:rPr lang="en-US" altLang="en-US" sz="1600" dirty="0" err="1"/>
              <a:t>funzioni</a:t>
            </a:r>
            <a:r>
              <a:rPr lang="en-US" altLang="en-US" sz="1600" dirty="0"/>
              <a:t> integrate in MATLAB dedicate al fitting non </a:t>
            </a:r>
            <a:r>
              <a:rPr lang="en-US" altLang="en-US" sz="1600" dirty="0" err="1"/>
              <a:t>lineare</a:t>
            </a:r>
            <a:r>
              <a:rPr lang="en-US" altLang="en-US" sz="16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dirty="0" err="1"/>
              <a:t>Impostare</a:t>
            </a:r>
            <a:r>
              <a:rPr lang="en-US" altLang="en-US" sz="1600" dirty="0"/>
              <a:t> le </a:t>
            </a:r>
            <a:r>
              <a:rPr lang="en-US" altLang="en-US" sz="1600" dirty="0" err="1"/>
              <a:t>opzioni</a:t>
            </a:r>
            <a:r>
              <a:rPr lang="en-US" altLang="en-US" sz="1600" dirty="0"/>
              <a:t> e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parametri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richiesti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dalla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funzione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lsqcurvefit</a:t>
            </a:r>
            <a:r>
              <a:rPr lang="en-US" altLang="en-US" sz="1600" i="1" dirty="0"/>
              <a:t>.</a:t>
            </a:r>
            <a:endParaRPr lang="en-US" altLang="en-US" sz="16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dirty="0" err="1"/>
              <a:t>Passare</a:t>
            </a:r>
            <a:r>
              <a:rPr lang="en-US" altLang="en-US" sz="1600" dirty="0"/>
              <a:t>  </a:t>
            </a:r>
            <a:r>
              <a:rPr lang="en-US" altLang="en-US" sz="1600" dirty="0" err="1"/>
              <a:t>il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nostro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modello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ed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eventuali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parametri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aggiuntivi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alla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funzione</a:t>
            </a:r>
            <a:r>
              <a:rPr lang="en-US" altLang="en-US" sz="1600" dirty="0"/>
              <a:t> di fitting.</a:t>
            </a:r>
          </a:p>
        </p:txBody>
      </p:sp>
    </p:spTree>
    <p:extLst>
      <p:ext uri="{BB962C8B-B14F-4D97-AF65-F5344CB8AC3E}">
        <p14:creationId xmlns:p14="http://schemas.microsoft.com/office/powerpoint/2010/main" val="244036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15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</a:rPr>
              <a:t>Least Squares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tangolo 1"/>
              <p:cNvSpPr/>
              <p:nvPr/>
            </p:nvSpPr>
            <p:spPr>
              <a:xfrm>
                <a:off x="660400" y="1416847"/>
                <a:ext cx="8915400" cy="2012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sz="1600" dirty="0">
                    <a:solidFill>
                      <a:srgbClr val="404040"/>
                    </a:solidFill>
                  </a:rPr>
                  <a:t>L’obiettivo di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uno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stimatore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ai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minimi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quadrati</a:t>
                </a:r>
                <a:r>
                  <a:rPr lang="en-US" sz="1600" dirty="0">
                    <a:solidFill>
                      <a:srgbClr val="404040"/>
                    </a:solidFill>
                  </a:rPr>
                  <a:t> è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trovare</a:t>
                </a:r>
                <a:r>
                  <a:rPr lang="en-US" sz="1600" dirty="0">
                    <a:solidFill>
                      <a:srgbClr val="404040"/>
                    </a:solidFill>
                  </a:rPr>
                  <a:t> un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vettore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i="1" dirty="0">
                    <a:solidFill>
                      <a:srgbClr val="404040"/>
                    </a:solidFill>
                  </a:rPr>
                  <a:t>x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che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sia</a:t>
                </a:r>
                <a:r>
                  <a:rPr lang="en-US" sz="1600" dirty="0">
                    <a:solidFill>
                      <a:srgbClr val="404040"/>
                    </a:solidFill>
                  </a:rPr>
                  <a:t> un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minimizzatore</a:t>
                </a:r>
                <a:r>
                  <a:rPr lang="en-US" sz="1600" dirty="0">
                    <a:solidFill>
                      <a:srgbClr val="404040"/>
                    </a:solidFill>
                  </a:rPr>
                  <a:t> locale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della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funzione</a:t>
                </a:r>
                <a:r>
                  <a:rPr lang="en-US" sz="1600" dirty="0">
                    <a:solidFill>
                      <a:srgbClr val="404040"/>
                    </a:solidFill>
                  </a:rPr>
                  <a:t> data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dalla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somma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degli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scarti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quadratici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tra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curva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misurata</a:t>
                </a:r>
                <a:r>
                  <a:rPr lang="en-US" sz="1600" dirty="0">
                    <a:solidFill>
                      <a:srgbClr val="404040"/>
                    </a:solidFill>
                  </a:rPr>
                  <a:t> e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uscita</a:t>
                </a:r>
                <a:r>
                  <a:rPr lang="en-US" sz="1600" dirty="0">
                    <a:solidFill>
                      <a:srgbClr val="404040"/>
                    </a:solidFill>
                  </a:rPr>
                  <a:t> del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modello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teorico</a:t>
                </a:r>
                <a:r>
                  <a:rPr lang="en-US" sz="1600" dirty="0">
                    <a:solidFill>
                      <a:srgbClr val="404040"/>
                    </a:solidFill>
                  </a:rPr>
                  <a:t>,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possibilmente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sottoposta</a:t>
                </a:r>
                <a:r>
                  <a:rPr lang="en-US" sz="1600" dirty="0">
                    <a:solidFill>
                      <a:srgbClr val="404040"/>
                    </a:solidFill>
                  </a:rPr>
                  <a:t> ad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alcuni</a:t>
                </a:r>
                <a:r>
                  <a:rPr lang="en-US" sz="1600" dirty="0">
                    <a:solidFill>
                      <a:srgbClr val="40404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vincoli</a:t>
                </a:r>
                <a:r>
                  <a:rPr lang="en-US" sz="1600" dirty="0">
                    <a:solidFill>
                      <a:srgbClr val="404040"/>
                    </a:solidFill>
                  </a:rPr>
                  <a:t>: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it-IT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it-IT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it-IT" sz="16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it-IT" sz="16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sz="160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404040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en-US" sz="1600" dirty="0">
                    <a:solidFill>
                      <a:srgbClr val="404040"/>
                    </a:solidFill>
                  </a:rPr>
                  <a:t>tale </a:t>
                </a:r>
                <a:r>
                  <a:rPr lang="en-US" sz="1600" dirty="0" err="1">
                    <a:solidFill>
                      <a:srgbClr val="404040"/>
                    </a:solidFill>
                  </a:rPr>
                  <a:t>che</a:t>
                </a:r>
                <a:r>
                  <a:rPr lang="en-US" sz="1600" dirty="0">
                    <a:solidFill>
                      <a:srgbClr val="404040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it-IT" sz="16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6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16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16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1600" i="1" dirty="0" err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𝐴𝑒𝑞</m:t>
                    </m:r>
                    <m:r>
                      <a:rPr lang="en-US" sz="1600" i="1" dirty="0" err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1600" i="1" dirty="0" err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err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𝑏𝑒𝑞</m:t>
                    </m:r>
                    <m:r>
                      <a:rPr lang="en-US" sz="16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6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err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en-US" sz="16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16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1600" i="1" dirty="0" err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𝑢𝑏</m:t>
                    </m:r>
                  </m:oMath>
                </a14:m>
                <a:r>
                  <a:rPr lang="en-US" sz="1600" dirty="0">
                    <a:solidFill>
                      <a:srgbClr val="40404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416847"/>
                <a:ext cx="8915400" cy="2012539"/>
              </a:xfrm>
              <a:prstGeom prst="rect">
                <a:avLst/>
              </a:prstGeom>
              <a:blipFill>
                <a:blip r:embed="rId4"/>
                <a:stretch>
                  <a:fillRect l="-342" t="-906" r="-342" b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55052" r="18496" b="28868"/>
          <a:stretch/>
        </p:blipFill>
        <p:spPr>
          <a:xfrm>
            <a:off x="406400" y="3645567"/>
            <a:ext cx="9372600" cy="134553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Ovale 3"/>
          <p:cNvSpPr/>
          <p:nvPr/>
        </p:nvSpPr>
        <p:spPr>
          <a:xfrm>
            <a:off x="298824" y="4762500"/>
            <a:ext cx="1047376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0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16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>
                <a:solidFill>
                  <a:srgbClr val="002060"/>
                </a:solidFill>
                <a:latin typeface="Arial" panose="020B0604020202020204" pitchFamily="34" charset="0"/>
              </a:rPr>
              <a:t>lsqcurvefit</a:t>
            </a:r>
            <a:endParaRPr lang="en-US" sz="3200" b="1" i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296327" y="1257300"/>
            <a:ext cx="7898473" cy="36933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x,resnorm,residual,exitflag,output</a:t>
            </a:r>
            <a:r>
              <a:rPr lang="en-US" dirty="0"/>
              <a:t>]</a:t>
            </a:r>
            <a:r>
              <a:rPr lang="en-US" dirty="0">
                <a:solidFill>
                  <a:srgbClr val="404040"/>
                </a:solidFill>
                <a:latin typeface="Menlo"/>
              </a:rPr>
              <a:t> = </a:t>
            </a:r>
            <a:r>
              <a:rPr lang="en-US" b="1" dirty="0" err="1">
                <a:solidFill>
                  <a:srgbClr val="404040"/>
                </a:solidFill>
                <a:latin typeface="Menlo"/>
              </a:rPr>
              <a:t>lsqcurvefit</a:t>
            </a:r>
            <a:r>
              <a:rPr lang="en-US" dirty="0">
                <a:solidFill>
                  <a:srgbClr val="404040"/>
                </a:solidFill>
                <a:latin typeface="Menlo"/>
              </a:rPr>
              <a:t>(fun,x0,xdata,ydata,lb,ub,options)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/>
              <p:cNvSpPr txBox="1"/>
              <p:nvPr/>
            </p:nvSpPr>
            <p:spPr>
              <a:xfrm>
                <a:off x="549383" y="1649492"/>
                <a:ext cx="9102617" cy="3570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524000" algn="l"/>
                  </a:tabLst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INPUT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  <a:tabLst>
                    <a:tab pos="1524000" algn="l"/>
                  </a:tabLst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𝒇𝒖𝒏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 dirty="0" err="1" smtClean="0">
                        <a:latin typeface="Cambria Math" panose="02040503050406030204" pitchFamily="18" charset="0"/>
                      </a:rPr>
                      <m:t>𝒙𝒅𝒂𝒕𝒂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: </a:t>
                </a:r>
                <a:r>
                  <a:rPr lang="en-US" sz="1400" dirty="0" err="1"/>
                  <a:t>funzione</a:t>
                </a:r>
                <a:r>
                  <a:rPr lang="en-US" sz="1400" dirty="0"/>
                  <a:t> non </a:t>
                </a:r>
                <a:r>
                  <a:rPr lang="en-US" sz="1400" dirty="0" err="1"/>
                  <a:t>lineare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che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fornisce</a:t>
                </a:r>
                <a:r>
                  <a:rPr lang="en-US" sz="1400" dirty="0"/>
                  <a:t> in output la </a:t>
                </a:r>
                <a:r>
                  <a:rPr lang="en-US" sz="1400" dirty="0" err="1"/>
                  <a:t>stima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della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curva</a:t>
                </a:r>
                <a:r>
                  <a:rPr lang="en-US" sz="1400" dirty="0"/>
                  <a:t> da </a:t>
                </a:r>
                <a:r>
                  <a:rPr lang="en-US" sz="1400" dirty="0" err="1"/>
                  <a:t>fittare</a:t>
                </a:r>
                <a:endParaRPr lang="en-US" sz="1400" dirty="0"/>
              </a:p>
              <a:p>
                <a:pPr marL="742950" lvl="1" indent="-285750" algn="just">
                  <a:buFont typeface="Wingdings" panose="05000000000000000000" pitchFamily="2" charset="2"/>
                  <a:buChar char="§"/>
                  <a:tabLst>
                    <a:tab pos="1524000" algn="l"/>
                  </a:tabLst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dirty="0"/>
                  <a:t>:  </a:t>
                </a:r>
                <a:r>
                  <a:rPr lang="en-US" sz="1400" dirty="0" err="1"/>
                  <a:t>vettore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parametri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incogniti</a:t>
                </a:r>
                <a:endParaRPr lang="en-US" sz="1400" dirty="0"/>
              </a:p>
              <a:p>
                <a:pPr marL="742950" lvl="1" indent="-285750" algn="just">
                  <a:buFont typeface="Wingdings" panose="05000000000000000000" pitchFamily="2" charset="2"/>
                  <a:buChar char="§"/>
                  <a:tabLst>
                    <a:tab pos="1524000" algn="l"/>
                  </a:tabLst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𝒙𝒅𝒂𝒕𝒂</m:t>
                    </m:r>
                  </m:oMath>
                </a14:m>
                <a:r>
                  <a:rPr lang="en-US" sz="1400" dirty="0"/>
                  <a:t>: </a:t>
                </a:r>
                <a:r>
                  <a:rPr lang="en-US" sz="1400" dirty="0" err="1"/>
                  <a:t>variabile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indipendete</a:t>
                </a:r>
                <a:r>
                  <a:rPr lang="en-US" sz="1400" dirty="0"/>
                  <a:t> (</a:t>
                </a:r>
                <a:r>
                  <a:rPr lang="en-US" sz="1400" dirty="0" err="1"/>
                  <a:t>generalmente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il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vettore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temporale</a:t>
                </a:r>
                <a:r>
                  <a:rPr lang="en-US" sz="1400" dirty="0"/>
                  <a:t> a cui è </a:t>
                </a:r>
                <a:r>
                  <a:rPr lang="en-US" sz="1400" dirty="0" err="1"/>
                  <a:t>campionato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ydata</a:t>
                </a:r>
                <a:r>
                  <a:rPr lang="en-US" sz="1400" dirty="0"/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  <a:tabLst>
                    <a:tab pos="1524000" algn="l"/>
                  </a:tabLst>
                </a:pP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lang="en-US" sz="1400" dirty="0"/>
                      <m:t>: </m:t>
                    </m:r>
                    <m:r>
                      <m:rPr>
                        <m:nor/>
                      </m:rPr>
                      <a:rPr lang="en-US" sz="1400" dirty="0" err="1"/>
                      <m:t>stima</m:t>
                    </m:r>
                    <m:r>
                      <m:rPr>
                        <m:nor/>
                      </m:rPr>
                      <a:rPr lang="en-US" sz="1400" dirty="0"/>
                      <m:t> </m:t>
                    </m:r>
                    <m:r>
                      <m:rPr>
                        <m:nor/>
                      </m:rPr>
                      <a:rPr lang="en-US" sz="1400" dirty="0" err="1"/>
                      <m:t>inziale</m:t>
                    </m:r>
                    <m:r>
                      <m:rPr>
                        <m:nor/>
                      </m:rPr>
                      <a:rPr lang="en-US" sz="1400" dirty="0"/>
                      <m:t> </m:t>
                    </m:r>
                    <m:r>
                      <m:rPr>
                        <m:nor/>
                      </m:rPr>
                      <a:rPr lang="en-US" sz="1400" dirty="0" err="1"/>
                      <m:t>dei</m:t>
                    </m:r>
                    <m:r>
                      <m:rPr>
                        <m:nor/>
                      </m:rPr>
                      <a:rPr lang="en-US" sz="1400" dirty="0"/>
                      <m:t> </m:t>
                    </m:r>
                    <m:r>
                      <m:rPr>
                        <m:nor/>
                      </m:rPr>
                      <a:rPr lang="en-US" sz="1400" dirty="0" err="1"/>
                      <m:t>coefficienti</m:t>
                    </m:r>
                    <m:r>
                      <m:rPr>
                        <m:nor/>
                      </m:rPr>
                      <a:rPr lang="en-US" sz="1400" dirty="0"/>
                      <m:t> </m:t>
                    </m:r>
                    <m:r>
                      <m:rPr>
                        <m:nor/>
                      </m:rPr>
                      <a:rPr lang="en-US" sz="1400" dirty="0"/>
                      <m:t>del</m:t>
                    </m:r>
                    <m:r>
                      <m:rPr>
                        <m:nor/>
                      </m:rPr>
                      <a:rPr lang="en-US" sz="1400" dirty="0"/>
                      <m:t> </m:t>
                    </m:r>
                    <m:r>
                      <m:rPr>
                        <m:nor/>
                      </m:rPr>
                      <a:rPr lang="en-US" sz="1400" dirty="0" err="1"/>
                      <m:t>modello</m:t>
                    </m:r>
                    <m:r>
                      <m:rPr>
                        <m:nor/>
                      </m:rPr>
                      <a:rPr lang="en-US" sz="1400" dirty="0"/>
                      <m:t> </m:t>
                    </m:r>
                    <m:r>
                      <m:rPr>
                        <m:nor/>
                      </m:rPr>
                      <a:rPr lang="en-US" sz="1400" dirty="0"/>
                      <m:t>da</m:t>
                    </m:r>
                    <m:r>
                      <m:rPr>
                        <m:nor/>
                      </m:rPr>
                      <a:rPr lang="en-US" sz="1400" dirty="0"/>
                      <m:t> </m:t>
                    </m:r>
                    <m:r>
                      <m:rPr>
                        <m:nor/>
                      </m:rPr>
                      <a:rPr lang="en-US" sz="1400" dirty="0" err="1"/>
                      <m:t>fittare</m:t>
                    </m:r>
                  </m:oMath>
                </a14:m>
                <a:endParaRPr lang="en-US" sz="14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  <a:tabLst>
                    <a:tab pos="1524000" algn="l"/>
                  </a:tabLst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𝒚𝒅𝒂𝒕𝒂</m:t>
                    </m:r>
                  </m:oMath>
                </a14:m>
                <a:r>
                  <a:rPr lang="en-US" sz="1400" dirty="0"/>
                  <a:t>: </a:t>
                </a:r>
                <a:r>
                  <a:rPr lang="en-US" sz="1400" dirty="0" err="1"/>
                  <a:t>curva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misurata</a:t>
                </a:r>
                <a:r>
                  <a:rPr lang="en-US" sz="1400" dirty="0"/>
                  <a:t> (</a:t>
                </a:r>
                <a:r>
                  <a:rPr lang="en-US" sz="1400" dirty="0" err="1"/>
                  <a:t>deve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essere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della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stessa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misura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dell’output</a:t>
                </a:r>
                <a:r>
                  <a:rPr lang="en-US" sz="1400" dirty="0"/>
                  <a:t> di fun)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  <a:tabLst>
                    <a:tab pos="1524000" algn="l"/>
                  </a:tabLst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𝒍𝒃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𝒖𝒃</m:t>
                    </m:r>
                  </m:oMath>
                </a14:m>
                <a:r>
                  <a:rPr lang="en-US" sz="1400" dirty="0"/>
                  <a:t>: lower e upper bounds </a:t>
                </a:r>
                <a:r>
                  <a:rPr lang="en-US" sz="1400" dirty="0" err="1"/>
                  <a:t>tali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che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𝑢𝑏</m:t>
                    </m:r>
                  </m:oMath>
                </a14:m>
                <a:r>
                  <a:rPr lang="en-US" sz="1400" dirty="0"/>
                  <a:t> (</a:t>
                </a:r>
                <a:r>
                  <a:rPr lang="en-US" sz="1400" dirty="0" err="1"/>
                  <a:t>devono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avere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stessa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dimensione</a:t>
                </a:r>
                <a:r>
                  <a:rPr lang="en-US" sz="1400" dirty="0"/>
                  <a:t> di x0, o </a:t>
                </a:r>
                <a:r>
                  <a:rPr lang="en-US" sz="1400" dirty="0" err="1"/>
                  <a:t>essere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matrici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vuote</a:t>
                </a:r>
                <a:r>
                  <a:rPr lang="en-US" sz="1400" dirty="0"/>
                  <a:t> se non </a:t>
                </a:r>
                <a:r>
                  <a:rPr lang="en-US" sz="1400" dirty="0" err="1"/>
                  <a:t>si</a:t>
                </a:r>
                <a:r>
                  <a:rPr lang="en-US" sz="1400" dirty="0"/>
                  <a:t> è </a:t>
                </a:r>
                <a:r>
                  <a:rPr lang="en-US" sz="1400" dirty="0" err="1"/>
                  <a:t>interessati</a:t>
                </a:r>
                <a:r>
                  <a:rPr lang="en-US" sz="1400" dirty="0"/>
                  <a:t> a </a:t>
                </a:r>
                <a:r>
                  <a:rPr lang="en-US" sz="1400" dirty="0" err="1"/>
                  <a:t>vincolare</a:t>
                </a:r>
                <a:r>
                  <a:rPr lang="en-US" sz="1400" dirty="0"/>
                  <a:t> la </a:t>
                </a:r>
                <a:r>
                  <a:rPr lang="en-US" sz="1400" dirty="0" err="1"/>
                  <a:t>stima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parametrica</a:t>
                </a:r>
                <a:r>
                  <a:rPr lang="en-US" sz="1400" dirty="0"/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  <a:tabLst>
                    <a:tab pos="1524000" algn="l"/>
                  </a:tabLst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𝒐𝒑𝒕𝒊𝒐𝒏𝒔</m:t>
                    </m:r>
                  </m:oMath>
                </a14:m>
                <a:r>
                  <a:rPr lang="en-US" sz="1400" dirty="0"/>
                  <a:t>: </a:t>
                </a:r>
                <a:r>
                  <a:rPr lang="en-US" sz="1400" dirty="0" err="1"/>
                  <a:t>opzioni</a:t>
                </a:r>
                <a:r>
                  <a:rPr lang="en-US" sz="1400" dirty="0"/>
                  <a:t> di </a:t>
                </a:r>
                <a:r>
                  <a:rPr lang="en-US" sz="1400" dirty="0" err="1"/>
                  <a:t>ottimizzazione</a:t>
                </a:r>
                <a:endParaRPr lang="en-US" sz="1400" i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  <a:tabLst>
                    <a:tab pos="1524000" algn="l"/>
                  </a:tabLst>
                </a:pPr>
                <a:endParaRPr lang="en-US" sz="1400" i="1" dirty="0"/>
              </a:p>
              <a:p>
                <a:pPr algn="just">
                  <a:tabLst>
                    <a:tab pos="1524000" algn="l"/>
                  </a:tabLst>
                </a:pPr>
                <a:r>
                  <a:rPr lang="en-US" sz="1400" b="1" dirty="0">
                    <a:solidFill>
                      <a:srgbClr val="C00000"/>
                    </a:solidFill>
                  </a:rPr>
                  <a:t>OUTPUT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  <a:tabLst>
                    <a:tab pos="1524000" algn="l"/>
                  </a:tabLst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dirty="0"/>
                  <a:t>: </a:t>
                </a:r>
                <a:r>
                  <a:rPr lang="en-US" sz="1400" dirty="0" err="1"/>
                  <a:t>parametri</a:t>
                </a:r>
                <a:r>
                  <a:rPr lang="en-US" sz="1400" dirty="0"/>
                  <a:t> del </a:t>
                </a:r>
                <a:r>
                  <a:rPr lang="en-US" sz="1400" dirty="0" err="1"/>
                  <a:t>modello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stimati</a:t>
                </a:r>
                <a:r>
                  <a:rPr lang="en-US" sz="1400" dirty="0"/>
                  <a:t> (</a:t>
                </a:r>
                <a:r>
                  <a:rPr lang="en-US" sz="1400" dirty="0" err="1"/>
                  <a:t>stessa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dimensione</a:t>
                </a:r>
                <a:r>
                  <a:rPr lang="en-US" sz="1400" dirty="0"/>
                  <a:t> di x0 e del </a:t>
                </a:r>
                <a:r>
                  <a:rPr lang="en-US" sz="1400" dirty="0" err="1"/>
                  <a:t>vettore</a:t>
                </a:r>
                <a:r>
                  <a:rPr lang="en-US" sz="1400" dirty="0"/>
                  <a:t> di </a:t>
                </a:r>
                <a:r>
                  <a:rPr lang="en-US" sz="1400" dirty="0" err="1"/>
                  <a:t>parametri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preso</a:t>
                </a:r>
                <a:r>
                  <a:rPr lang="en-US" sz="1400" dirty="0"/>
                  <a:t> in input da fun(</a:t>
                </a:r>
                <a:r>
                  <a:rPr lang="en-US" sz="1400" dirty="0" err="1"/>
                  <a:t>x,xdata</a:t>
                </a:r>
                <a:r>
                  <a:rPr lang="en-US" sz="1400" dirty="0"/>
                  <a:t>))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  <a:tabLst>
                    <a:tab pos="1524000" algn="l"/>
                  </a:tabLst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𝒓𝒆𝒔𝒏𝒐𝒓𝒎</m:t>
                    </m:r>
                  </m:oMath>
                </a14:m>
                <a:r>
                  <a:rPr lang="en-US" sz="1400" dirty="0"/>
                  <a:t>: </a:t>
                </a:r>
                <a:r>
                  <a:rPr lang="en-US" sz="1400" dirty="0" err="1"/>
                  <a:t>somma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degli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scarti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quadratici</a:t>
                </a:r>
                <a:r>
                  <a:rPr lang="en-US" sz="1400" dirty="0"/>
                  <a:t> (</a:t>
                </a:r>
                <a:r>
                  <a:rPr lang="en-US" sz="1400" dirty="0" err="1"/>
                  <a:t>residui</a:t>
                </a:r>
                <a:r>
                  <a:rPr lang="en-US" sz="1400" dirty="0"/>
                  <a:t>) </a:t>
                </a:r>
                <a:r>
                  <a:rPr lang="en-US" sz="1400" dirty="0" err="1"/>
                  <a:t>corrispondenti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all’output</a:t>
                </a:r>
                <a:r>
                  <a:rPr lang="en-US" sz="1400" dirty="0"/>
                  <a:t> del fitting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  <a:tabLst>
                    <a:tab pos="1524000" algn="l"/>
                  </a:tabLst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𝒓𝒆𝒔𝒊𝒅𝒖𝒂𝒍</m:t>
                    </m:r>
                  </m:oMath>
                </a14:m>
                <a:r>
                  <a:rPr lang="en-US" sz="1400" dirty="0"/>
                  <a:t>: </a:t>
                </a:r>
                <a:r>
                  <a:rPr lang="en-US" sz="1400" dirty="0" err="1"/>
                  <a:t>vettore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residui</a:t>
                </a:r>
                <a:r>
                  <a:rPr lang="en-US" sz="1400" dirty="0"/>
                  <a:t> [fun(</a:t>
                </a:r>
                <a:r>
                  <a:rPr lang="en-US" sz="1400" dirty="0" err="1"/>
                  <a:t>x,xdata</a:t>
                </a:r>
                <a:r>
                  <a:rPr lang="en-US" sz="1400" dirty="0"/>
                  <a:t>)-</a:t>
                </a:r>
                <a:r>
                  <a:rPr lang="en-US" sz="1400" dirty="0" err="1"/>
                  <a:t>ydata</a:t>
                </a:r>
                <a:r>
                  <a:rPr lang="en-US" sz="1400" dirty="0"/>
                  <a:t>] </a:t>
                </a:r>
                <a:r>
                  <a:rPr lang="en-US" sz="1400" dirty="0" err="1"/>
                  <a:t>alla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soluzione</a:t>
                </a:r>
                <a:r>
                  <a:rPr lang="en-US" sz="1400" dirty="0"/>
                  <a:t> x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  <a:tabLst>
                    <a:tab pos="1524000" algn="l"/>
                  </a:tabLst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𝒆𝒙𝒊𝒕𝒇𝒍𝒂𝒈</m:t>
                    </m:r>
                  </m:oMath>
                </a14:m>
                <a:r>
                  <a:rPr lang="en-US" sz="1400" dirty="0"/>
                  <a:t>: </a:t>
                </a:r>
                <a:r>
                  <a:rPr lang="en-US" sz="1400" dirty="0" err="1"/>
                  <a:t>valore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che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descrive</a:t>
                </a:r>
                <a:r>
                  <a:rPr lang="en-US" sz="1400" dirty="0"/>
                  <a:t> la </a:t>
                </a:r>
                <a:r>
                  <a:rPr lang="en-US" sz="1400" dirty="0" err="1"/>
                  <a:t>condizione</a:t>
                </a:r>
                <a:r>
                  <a:rPr lang="en-US" sz="1400" dirty="0"/>
                  <a:t> di </a:t>
                </a:r>
                <a:r>
                  <a:rPr lang="en-US" sz="1400" dirty="0" err="1"/>
                  <a:t>uscita</a:t>
                </a:r>
                <a:endParaRPr lang="en-US" sz="14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  <a:tabLst>
                    <a:tab pos="1524000" algn="l"/>
                  </a:tabLst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𝒐𝒖𝒕𝒑𝒖𝒕</m:t>
                    </m:r>
                  </m:oMath>
                </a14:m>
                <a:r>
                  <a:rPr lang="en-US" sz="1400" dirty="0"/>
                  <a:t>: </a:t>
                </a:r>
                <a:r>
                  <a:rPr lang="en-US" sz="1400" dirty="0" err="1"/>
                  <a:t>struttura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contenente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informazioni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riassuntive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sul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processo</a:t>
                </a:r>
                <a:r>
                  <a:rPr lang="en-US" sz="1400" dirty="0"/>
                  <a:t> di </a:t>
                </a:r>
                <a:r>
                  <a:rPr lang="en-US" sz="1400" dirty="0" err="1"/>
                  <a:t>ottimizzazione</a:t>
                </a:r>
                <a:endParaRPr lang="en-US" sz="1400" dirty="0"/>
              </a:p>
            </p:txBody>
          </p:sp>
        </mc:Choice>
        <mc:Fallback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83" y="1649492"/>
                <a:ext cx="9102617" cy="3570208"/>
              </a:xfrm>
              <a:prstGeom prst="rect">
                <a:avLst/>
              </a:prstGeom>
              <a:blipFill>
                <a:blip r:embed="rId4"/>
                <a:stretch>
                  <a:fillRect l="-335" t="-513" r="-201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12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17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Esempio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fitting di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funzione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esponenziale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/>
              <p:cNvSpPr>
                <a:spLocks noChangeArrowheads="1"/>
              </p:cNvSpPr>
              <p:nvPr/>
            </p:nvSpPr>
            <p:spPr bwMode="auto">
              <a:xfrm>
                <a:off x="431800" y="1485900"/>
                <a:ext cx="9067800" cy="3298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17400" tIns="0" rIns="0" bIns="52371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kumimoji="0" lang="en-US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it-IT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0" lang="en-US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it-IT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en-US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altLang="en-US" b="0" i="1" dirty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en-US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i="0" dirty="0" err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i="1" dirty="0" err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i="1" dirty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altLang="en-US" i="1" dirty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altLang="en-US" b="0" i="1" dirty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it-IT" alt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∈[0;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00" y="1485900"/>
                <a:ext cx="9067800" cy="329881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/>
              <p:cNvSpPr txBox="1"/>
              <p:nvPr/>
            </p:nvSpPr>
            <p:spPr>
              <a:xfrm>
                <a:off x="549383" y="2476500"/>
                <a:ext cx="7902841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1)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Definire</a:t>
                </a:r>
                <a:r>
                  <a:rPr lang="en-US" b="1" dirty="0">
                    <a:solidFill>
                      <a:srgbClr val="C00000"/>
                    </a:solidFill>
                  </a:rPr>
                  <a:t> la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funzione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𝐦𝐨𝐝𝐞𝐥𝐥𝐨</m:t>
                    </m:r>
                    <m:r>
                      <a:rPr lang="it-IT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𝒇𝒖𝒏</m:t>
                    </m:r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𝒙𝒅𝒂𝒕𝒂</m:t>
                    </m:r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83" y="2476500"/>
                <a:ext cx="7902841" cy="381000"/>
              </a:xfrm>
              <a:prstGeom prst="rect">
                <a:avLst/>
              </a:prstGeom>
              <a:blipFill>
                <a:blip r:embed="rId5"/>
                <a:stretch>
                  <a:fillRect l="-617" t="-793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0" t="27333" r="27500" b="50801"/>
          <a:stretch/>
        </p:blipFill>
        <p:spPr>
          <a:xfrm>
            <a:off x="2689412" y="2938846"/>
            <a:ext cx="4781176" cy="23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98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18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Esempio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fitting di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funzione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esponenziale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/>
              <p:cNvSpPr>
                <a:spLocks noChangeArrowheads="1"/>
              </p:cNvSpPr>
              <p:nvPr/>
            </p:nvSpPr>
            <p:spPr bwMode="auto">
              <a:xfrm>
                <a:off x="431800" y="1485900"/>
                <a:ext cx="9067800" cy="3298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17400" tIns="0" rIns="0" bIns="52371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kumimoji="0" lang="en-US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it-IT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0" lang="en-US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it-IT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en-US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altLang="en-US" b="0" i="1" dirty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en-US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i="0" dirty="0" err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i="1" dirty="0" err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i="1" dirty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altLang="en-US" i="1" dirty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altLang="en-US" b="0" i="1" dirty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it-IT" alt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∈[0;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00" y="1485900"/>
                <a:ext cx="9067800" cy="329881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/>
          <p:cNvSpPr txBox="1"/>
          <p:nvPr/>
        </p:nvSpPr>
        <p:spPr>
          <a:xfrm>
            <a:off x="549383" y="2476500"/>
            <a:ext cx="79028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2) </a:t>
            </a:r>
            <a:r>
              <a:rPr lang="it-IT" b="1" dirty="0">
                <a:solidFill>
                  <a:srgbClr val="C00000"/>
                </a:solidFill>
              </a:rPr>
              <a:t>Usiamo il modello implementato per simulare una misura rumorosa </a:t>
            </a:r>
            <a:r>
              <a:rPr lang="it-IT" b="1" i="1" dirty="0" err="1">
                <a:solidFill>
                  <a:srgbClr val="C00000"/>
                </a:solidFill>
              </a:rPr>
              <a:t>ydata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1" t="36706" r="28355" b="43606"/>
          <a:stretch/>
        </p:blipFill>
        <p:spPr>
          <a:xfrm>
            <a:off x="2565401" y="2957424"/>
            <a:ext cx="4800600" cy="2196512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4927600" y="3086100"/>
            <a:ext cx="1371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3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19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Esempio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fitting di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funzione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esponenziale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/>
              <p:cNvSpPr>
                <a:spLocks noChangeArrowheads="1"/>
              </p:cNvSpPr>
              <p:nvPr/>
            </p:nvSpPr>
            <p:spPr bwMode="auto">
              <a:xfrm>
                <a:off x="431800" y="1485900"/>
                <a:ext cx="9067800" cy="3298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17400" tIns="0" rIns="0" bIns="52371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kumimoji="0" lang="en-US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it-IT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0" lang="en-US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it-IT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en-US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altLang="en-US" b="0" i="1" dirty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en-US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i="0" dirty="0" err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i="1" dirty="0" err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i="1" dirty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altLang="en-US" i="1" dirty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altLang="en-US" b="0" i="1" dirty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it-IT" alt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∈[0;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00" y="1485900"/>
                <a:ext cx="9067800" cy="329881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/>
          <p:cNvSpPr txBox="1"/>
          <p:nvPr/>
        </p:nvSpPr>
        <p:spPr>
          <a:xfrm>
            <a:off x="549383" y="2247900"/>
            <a:ext cx="79028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3) </a:t>
            </a:r>
            <a:r>
              <a:rPr lang="it-IT" b="1" dirty="0">
                <a:solidFill>
                  <a:srgbClr val="C00000"/>
                </a:solidFill>
              </a:rPr>
              <a:t>Passare la funzione modello e il vettore misurato con input ad </a:t>
            </a:r>
            <a:r>
              <a:rPr lang="it-IT" b="1" i="1" dirty="0" err="1">
                <a:solidFill>
                  <a:srgbClr val="C00000"/>
                </a:solidFill>
              </a:rPr>
              <a:t>lsqcurvefit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5" t="58268" r="11637" b="19405"/>
          <a:stretch/>
        </p:blipFill>
        <p:spPr>
          <a:xfrm>
            <a:off x="458787" y="2933700"/>
            <a:ext cx="6346717" cy="1938932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4927600" y="3086100"/>
            <a:ext cx="1371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56" y="2630290"/>
            <a:ext cx="3394336" cy="25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6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2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003300" y="15621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PARTE 1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Soluzione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di un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sistema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di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equazioni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differenziali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in MATLAB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PARTE 2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Fitting di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modelli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non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lineari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in MATLAB</a:t>
            </a:r>
          </a:p>
          <a:p>
            <a:pPr marL="268288" indent="-26828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it-IT" b="1" i="1" dirty="0">
                <a:solidFill>
                  <a:schemeClr val="tx2">
                    <a:lumMod val="75000"/>
                  </a:schemeClr>
                </a:solidFill>
              </a:rPr>
              <a:t>PARTE 3</a:t>
            </a:r>
            <a:r>
              <a:rPr lang="it-IT" i="1" dirty="0">
                <a:solidFill>
                  <a:schemeClr val="tx2">
                    <a:lumMod val="75000"/>
                  </a:schemeClr>
                </a:solidFill>
              </a:rPr>
              <a:t> - Esercitazione: implementazione e fitting di modelli bi-compartimentali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9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20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Esempio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fitting di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funzione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esponenziale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/>
              <p:cNvSpPr>
                <a:spLocks noChangeArrowheads="1"/>
              </p:cNvSpPr>
              <p:nvPr/>
            </p:nvSpPr>
            <p:spPr bwMode="auto">
              <a:xfrm>
                <a:off x="431800" y="1485900"/>
                <a:ext cx="9067800" cy="3298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17400" tIns="0" rIns="0" bIns="52371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kumimoji="0" lang="en-US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it-IT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0" lang="en-US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it-IT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en-US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altLang="en-US" b="0" i="1" dirty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en-US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i="0" dirty="0" err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i="1" dirty="0" err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i="1" dirty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altLang="en-US" i="1" dirty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altLang="en-US" b="0" i="1" dirty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it-IT" alt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∈[0;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00" y="1485900"/>
                <a:ext cx="9067800" cy="329881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/>
          <p:cNvSpPr txBox="1"/>
          <p:nvPr/>
        </p:nvSpPr>
        <p:spPr>
          <a:xfrm>
            <a:off x="549383" y="2019300"/>
            <a:ext cx="79028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4) </a:t>
            </a:r>
            <a:r>
              <a:rPr lang="it-IT" b="1" dirty="0">
                <a:solidFill>
                  <a:srgbClr val="C00000"/>
                </a:solidFill>
              </a:rPr>
              <a:t>Passare parametri aggiuntivi alla funzione modello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4927600" y="3086100"/>
            <a:ext cx="1371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50" t="71383" r="17750" b="17028"/>
          <a:stretch/>
        </p:blipFill>
        <p:spPr>
          <a:xfrm>
            <a:off x="5005093" y="3771900"/>
            <a:ext cx="5040607" cy="952369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1" t="27333" r="25999" b="51530"/>
          <a:stretch/>
        </p:blipFill>
        <p:spPr>
          <a:xfrm>
            <a:off x="561956" y="2746817"/>
            <a:ext cx="3944823" cy="1737140"/>
          </a:xfrm>
          <a:prstGeom prst="rect">
            <a:avLst/>
          </a:prstGeom>
        </p:spPr>
      </p:pic>
      <p:sp>
        <p:nvSpPr>
          <p:cNvPr id="7" name="Ovale 6"/>
          <p:cNvSpPr/>
          <p:nvPr/>
        </p:nvSpPr>
        <p:spPr>
          <a:xfrm>
            <a:off x="3632200" y="2746817"/>
            <a:ext cx="304800" cy="3392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/>
          <p:cNvSpPr/>
          <p:nvPr/>
        </p:nvSpPr>
        <p:spPr>
          <a:xfrm>
            <a:off x="3934012" y="3996096"/>
            <a:ext cx="475604" cy="4158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/>
          <p:cNvSpPr/>
          <p:nvPr/>
        </p:nvSpPr>
        <p:spPr>
          <a:xfrm>
            <a:off x="4927600" y="4152900"/>
            <a:ext cx="3619500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/>
          <p:cNvSpPr/>
          <p:nvPr/>
        </p:nvSpPr>
        <p:spPr>
          <a:xfrm>
            <a:off x="8699500" y="4243475"/>
            <a:ext cx="304800" cy="3392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50" t="48667" r="17750" b="38811"/>
          <a:stretch/>
        </p:blipFill>
        <p:spPr>
          <a:xfrm>
            <a:off x="5030493" y="2722164"/>
            <a:ext cx="5040607" cy="102908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4851400" y="2628900"/>
            <a:ext cx="5181600" cy="228600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4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21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Esempio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fitting di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funzione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esponenziale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/>
              <p:cNvSpPr>
                <a:spLocks noChangeArrowheads="1"/>
              </p:cNvSpPr>
              <p:nvPr/>
            </p:nvSpPr>
            <p:spPr bwMode="auto">
              <a:xfrm>
                <a:off x="431800" y="1485900"/>
                <a:ext cx="9067800" cy="3298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17400" tIns="0" rIns="0" bIns="52371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kumimoji="0" lang="en-US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it-IT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0" lang="en-US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it-IT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en-US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altLang="en-US" b="0" i="1" dirty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en-US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i="0" dirty="0" err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i="1" dirty="0" err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i="1" dirty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altLang="en-US" i="1" dirty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altLang="en-US" b="0" i="1" dirty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it-IT" alt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∈[0;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00" y="1485900"/>
                <a:ext cx="9067800" cy="329881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/>
          <p:cNvSpPr txBox="1"/>
          <p:nvPr/>
        </p:nvSpPr>
        <p:spPr>
          <a:xfrm>
            <a:off x="549383" y="2019300"/>
            <a:ext cx="79028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5) </a:t>
            </a:r>
            <a:r>
              <a:rPr lang="it-IT" b="1" dirty="0">
                <a:solidFill>
                  <a:srgbClr val="C00000"/>
                </a:solidFill>
              </a:rPr>
              <a:t>Principali opzioni per personalizzare il risultato del fitting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31800" y="2548269"/>
            <a:ext cx="5080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1703388" algn="l"/>
              </a:tabLst>
            </a:pPr>
            <a:r>
              <a:rPr lang="en-US" sz="1500" dirty="0"/>
              <a:t>x0	= [1 1 1 0] </a:t>
            </a:r>
          </a:p>
          <a:p>
            <a:pPr>
              <a:tabLst>
                <a:tab pos="1703388" algn="l"/>
              </a:tabLst>
            </a:pPr>
            <a:r>
              <a:rPr lang="en-US" sz="1500" dirty="0"/>
              <a:t>options	= </a:t>
            </a:r>
            <a:r>
              <a:rPr lang="en-US" sz="1500" b="1" dirty="0" err="1"/>
              <a:t>optimset</a:t>
            </a:r>
            <a:r>
              <a:rPr lang="en-US" sz="1500" dirty="0"/>
              <a:t>('Display', 'none');</a:t>
            </a:r>
          </a:p>
          <a:p>
            <a:pPr>
              <a:tabLst>
                <a:tab pos="1703388" algn="l"/>
              </a:tabLst>
            </a:pPr>
            <a:r>
              <a:rPr lang="en-US" sz="1500" dirty="0" err="1"/>
              <a:t>options.TolFun</a:t>
            </a:r>
            <a:r>
              <a:rPr lang="en-US" sz="1500" dirty="0"/>
              <a:t> 	= 1e-6;</a:t>
            </a:r>
          </a:p>
          <a:p>
            <a:pPr>
              <a:tabLst>
                <a:tab pos="1703388" algn="l"/>
              </a:tabLst>
            </a:pPr>
            <a:r>
              <a:rPr lang="en-US" sz="1500" dirty="0" err="1"/>
              <a:t>options.TolX</a:t>
            </a:r>
            <a:r>
              <a:rPr lang="en-US" sz="1500" dirty="0"/>
              <a:t> 	= 1e-6;</a:t>
            </a:r>
          </a:p>
          <a:p>
            <a:pPr>
              <a:tabLst>
                <a:tab pos="1703388" algn="l"/>
              </a:tabLst>
            </a:pPr>
            <a:r>
              <a:rPr lang="en-US" sz="1500" dirty="0" err="1"/>
              <a:t>options.MaxFunEvals</a:t>
            </a:r>
            <a:r>
              <a:rPr lang="en-US" sz="1500" dirty="0"/>
              <a:t>	= 1e6;</a:t>
            </a:r>
          </a:p>
          <a:p>
            <a:pPr>
              <a:tabLst>
                <a:tab pos="1703388" algn="l"/>
              </a:tabLst>
            </a:pPr>
            <a:r>
              <a:rPr lang="en-US" sz="1500" dirty="0" err="1"/>
              <a:t>options.MaxIter</a:t>
            </a:r>
            <a:r>
              <a:rPr lang="en-US" sz="1500" dirty="0"/>
              <a:t>	= 1e6;</a:t>
            </a:r>
          </a:p>
          <a:p>
            <a:pPr>
              <a:tabLst>
                <a:tab pos="1703388" algn="l"/>
              </a:tabLst>
            </a:pPr>
            <a:r>
              <a:rPr lang="en-US" sz="1500" dirty="0" err="1"/>
              <a:t>lb</a:t>
            </a:r>
            <a:r>
              <a:rPr lang="en-US" sz="1500" dirty="0"/>
              <a:t>    	= [0.  5.  5.   0.];</a:t>
            </a:r>
          </a:p>
          <a:p>
            <a:pPr>
              <a:tabLst>
                <a:tab pos="1703388" algn="l"/>
              </a:tabLst>
            </a:pPr>
            <a:r>
              <a:rPr lang="en-US" sz="1500" dirty="0" err="1"/>
              <a:t>ub</a:t>
            </a:r>
            <a:r>
              <a:rPr lang="en-US" sz="1500" dirty="0"/>
              <a:t>    	= [5.  15.  10.   3.]; </a:t>
            </a: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50" t="71333" r="19250" b="17028"/>
          <a:stretch/>
        </p:blipFill>
        <p:spPr>
          <a:xfrm>
            <a:off x="3937318" y="3517765"/>
            <a:ext cx="6041577" cy="119852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8" name="Rettangolo 17"/>
          <p:cNvSpPr/>
          <p:nvPr/>
        </p:nvSpPr>
        <p:spPr>
          <a:xfrm>
            <a:off x="8490324" y="3939150"/>
            <a:ext cx="1408952" cy="3059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6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22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1943100"/>
            <a:ext cx="1016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3000" b="1" u="sng" dirty="0">
                <a:solidFill>
                  <a:schemeClr val="tx2">
                    <a:lumMod val="75000"/>
                  </a:schemeClr>
                </a:solidFill>
              </a:rPr>
              <a:t>PARTE 3 </a:t>
            </a:r>
          </a:p>
          <a:p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3000" b="1" i="1" dirty="0" err="1">
                <a:solidFill>
                  <a:srgbClr val="C00000"/>
                </a:solidFill>
              </a:rPr>
              <a:t>Esercitazione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implementazione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e fitting di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modelli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                                    bi-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compartimentali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ad un dataset PET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2" name="CasellaDiTesto 1">
            <a:hlinkClick r:id="rId4"/>
          </p:cNvPr>
          <p:cNvSpPr txBox="1"/>
          <p:nvPr/>
        </p:nvSpPr>
        <p:spPr>
          <a:xfrm>
            <a:off x="2336800" y="46101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Link per </a:t>
            </a:r>
            <a:r>
              <a:rPr lang="en-US" sz="2000" i="1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scaricare</a:t>
            </a:r>
            <a:r>
              <a:rPr lang="en-US" sz="20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i="1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i="1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dati</a:t>
            </a:r>
            <a:r>
              <a:rPr lang="en-US" sz="20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i="1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sperimentali</a:t>
            </a:r>
            <a:r>
              <a:rPr lang="en-US" sz="20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per </a:t>
            </a:r>
            <a:r>
              <a:rPr lang="en-US" sz="2000" i="1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l’esercitazione</a:t>
            </a:r>
            <a:endParaRPr lang="en-US" sz="2000" i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50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23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Punti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principali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23983" y="1319768"/>
            <a:ext cx="89916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Implementare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modello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bicompartimentale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mediante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ode45 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Implementare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modello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bicompartimentale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mediante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la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soluzione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analitica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bi-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esponenziale</a:t>
            </a:r>
            <a:endParaRPr lang="en-US" sz="1600" i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Verificare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che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due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modelli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si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comportano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modo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analogo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simulando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delle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curve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usando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medesimi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parametri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cinetici</a:t>
            </a:r>
            <a:endParaRPr lang="en-US" sz="1600" i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Estrarre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input function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ed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curva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tissutale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dal dataset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clinico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fornito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, e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stimare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parametri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cinetici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usando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entrambe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le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implementazioni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del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modello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compartimentale</a:t>
            </a:r>
            <a:endParaRPr lang="en-US" sz="1600" i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Usando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l’implementazione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più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veloce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delle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due,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applicare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il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fitting a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tutti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voxel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dell’immagine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generando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delle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mappe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parametriche</a:t>
            </a:r>
            <a:endParaRPr lang="en-US" sz="1600" i="1" dirty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1000" i="1" dirty="0">
                <a:solidFill>
                  <a:schemeClr val="tx2">
                    <a:lumMod val="75000"/>
                  </a:schemeClr>
                </a:solidFill>
              </a:rPr>
              <a:t>___________________________________</a:t>
            </a:r>
          </a:p>
          <a:p>
            <a:pPr algn="just">
              <a:spcAft>
                <a:spcPts val="1200"/>
              </a:spcAft>
            </a:pPr>
            <a:r>
              <a:rPr lang="en-US" sz="1500" b="1" i="1" dirty="0">
                <a:solidFill>
                  <a:schemeClr val="tx2">
                    <a:lumMod val="75000"/>
                  </a:schemeClr>
                </a:solidFill>
              </a:rPr>
              <a:t>FACOLTATIVO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sfruttando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l’implementazione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dell’algoritmo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ml-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sviluppato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precedente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esercitazione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cimentarsi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nell’implementazione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del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metodo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diretto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di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stima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da sinogrammi,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descritto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nell’ultima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parte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della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precedente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500" i="1" dirty="0" err="1">
                <a:solidFill>
                  <a:schemeClr val="tx2">
                    <a:lumMod val="75000"/>
                  </a:schemeClr>
                </a:solidFill>
              </a:rPr>
              <a:t>lezione</a:t>
            </a:r>
            <a:r>
              <a:rPr lang="en-US" sz="1500" i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907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24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/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Implementare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modello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bicompartimentale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mediante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ode45 </a:t>
            </a: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36" y="1740572"/>
            <a:ext cx="4419600" cy="1569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/>
              <p:cNvSpPr/>
              <p:nvPr/>
            </p:nvSpPr>
            <p:spPr>
              <a:xfrm>
                <a:off x="6985000" y="2095500"/>
                <a:ext cx="2042186" cy="761362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2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it-IT" sz="2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it-IT" sz="2200" b="0" i="1"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2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it-IT" sz="2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it-IT" sz="2200" b="0" i="1">
                                <a:effectLst/>
                                <a:latin typeface="Cambria Math" panose="02040503050406030204" pitchFamily="18" charset="0"/>
                              </a:rPr>
                              <m:t>=0   </m:t>
                            </m:r>
                          </m:e>
                        </m:mr>
                      </m:m>
                    </m:oMath>
                  </m:oMathPara>
                </a14:m>
                <a:endParaRPr lang="it-IT" sz="2200" dirty="0">
                  <a:effectLst/>
                </a:endParaRPr>
              </a:p>
            </p:txBody>
          </p:sp>
        </mc:Choice>
        <mc:Fallback xmlns="">
          <p:sp>
            <p:nvSpPr>
              <p:cNvPr id="16" name="Rettango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0" y="2095500"/>
                <a:ext cx="2042186" cy="761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diritto 2"/>
          <p:cNvCxnSpPr/>
          <p:nvPr/>
        </p:nvCxnSpPr>
        <p:spPr>
          <a:xfrm flipV="1">
            <a:off x="1803400" y="1705448"/>
            <a:ext cx="838200" cy="67768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700741" y="3499773"/>
            <a:ext cx="8494059" cy="1538883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Consiglio</a:t>
            </a:r>
            <a:r>
              <a:rPr lang="en-US" sz="1600" b="1" dirty="0"/>
              <a:t>: </a:t>
            </a:r>
            <a:r>
              <a:rPr lang="en-US" sz="1600" i="1" dirty="0" err="1"/>
              <a:t>implementare</a:t>
            </a:r>
            <a:r>
              <a:rPr lang="en-US" sz="1600" i="1" dirty="0"/>
              <a:t> due </a:t>
            </a:r>
            <a:r>
              <a:rPr lang="en-US" sz="1600" i="1" dirty="0" err="1"/>
              <a:t>funzioni</a:t>
            </a:r>
            <a:r>
              <a:rPr lang="en-US" sz="1600" i="1" dirty="0"/>
              <a:t> </a:t>
            </a:r>
            <a:r>
              <a:rPr lang="en-US" sz="1600" i="1" dirty="0" err="1"/>
              <a:t>distinte</a:t>
            </a:r>
            <a:r>
              <a:rPr lang="en-US" sz="1600" i="1" dirty="0"/>
              <a:t> </a:t>
            </a:r>
            <a:r>
              <a:rPr lang="en-US" sz="1600" i="1" dirty="0" err="1"/>
              <a:t>nello</a:t>
            </a:r>
            <a:r>
              <a:rPr lang="en-US" sz="1600" i="1" dirty="0"/>
              <a:t> </a:t>
            </a:r>
            <a:r>
              <a:rPr lang="en-US" sz="1600" i="1" dirty="0" err="1"/>
              <a:t>stesso</a:t>
            </a:r>
            <a:r>
              <a:rPr lang="en-US" sz="1600" i="1" dirty="0"/>
              <a:t> m-file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pPr marL="179388"/>
            <a:r>
              <a:rPr lang="en-US" sz="1600" dirty="0">
                <a:solidFill>
                  <a:srgbClr val="0000FF"/>
                </a:solidFill>
              </a:rPr>
              <a:t>function</a:t>
            </a:r>
            <a:r>
              <a:rPr lang="en-US" sz="1600" dirty="0">
                <a:solidFill>
                  <a:srgbClr val="000000"/>
                </a:solidFill>
              </a:rPr>
              <a:t> Ct = </a:t>
            </a:r>
            <a:r>
              <a:rPr lang="en-US" sz="1600" dirty="0" err="1">
                <a:solidFill>
                  <a:srgbClr val="000000"/>
                </a:solidFill>
              </a:rPr>
              <a:t>modello_ode</a:t>
            </a:r>
            <a:r>
              <a:rPr lang="en-US" sz="1600" dirty="0">
                <a:solidFill>
                  <a:srgbClr val="000000"/>
                </a:solidFill>
              </a:rPr>
              <a:t>(k, t)              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 </a:t>
            </a:r>
            <a:r>
              <a:rPr lang="en-US" sz="1400" dirty="0" err="1">
                <a:solidFill>
                  <a:srgbClr val="000000"/>
                </a:solidFill>
                <a:sym typeface="Wingdings" panose="05000000000000000000" pitchFamily="2" charset="2"/>
              </a:rPr>
              <a:t>funzione</a:t>
            </a:r>
            <a:r>
              <a:rPr lang="en-US" sz="1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rgbClr val="000000"/>
                </a:solidFill>
                <a:sym typeface="Wingdings" panose="05000000000000000000" pitchFamily="2" charset="2"/>
              </a:rPr>
              <a:t>principale</a:t>
            </a:r>
            <a:r>
              <a:rPr lang="en-US" sz="1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rgbClr val="000000"/>
                </a:solidFill>
                <a:sym typeface="Wingdings" panose="05000000000000000000" pitchFamily="2" charset="2"/>
              </a:rPr>
              <a:t>che</a:t>
            </a:r>
            <a:r>
              <a:rPr lang="en-US" sz="1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rgbClr val="000000"/>
                </a:solidFill>
                <a:sym typeface="Wingdings" panose="05000000000000000000" pitchFamily="2" charset="2"/>
              </a:rPr>
              <a:t>calcola</a:t>
            </a:r>
            <a:r>
              <a:rPr lang="en-US" sz="1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rgbClr val="000000"/>
                </a:solidFill>
                <a:sym typeface="Wingdings" panose="05000000000000000000" pitchFamily="2" charset="2"/>
              </a:rPr>
              <a:t>l’uscita</a:t>
            </a:r>
            <a:r>
              <a:rPr lang="en-US" sz="1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rgbClr val="000000"/>
                </a:solidFill>
                <a:sym typeface="Wingdings" panose="05000000000000000000" pitchFamily="2" charset="2"/>
              </a:rPr>
              <a:t>della</a:t>
            </a:r>
            <a:r>
              <a:rPr lang="en-US" sz="1400" dirty="0">
                <a:solidFill>
                  <a:srgbClr val="000000"/>
                </a:solidFill>
                <a:sym typeface="Wingdings" panose="05000000000000000000" pitchFamily="2" charset="2"/>
              </a:rPr>
              <a:t> ode45 e da in </a:t>
            </a:r>
          </a:p>
          <a:p>
            <a:pPr marL="179388"/>
            <a:r>
              <a:rPr lang="en-US" sz="1400" dirty="0">
                <a:solidFill>
                  <a:srgbClr val="000000"/>
                </a:solidFill>
                <a:sym typeface="Wingdings" panose="05000000000000000000" pitchFamily="2" charset="2"/>
              </a:rPr>
              <a:t>			                       output  Ct=C(:,1)+C(:,2);</a:t>
            </a:r>
            <a:endParaRPr lang="en-US" sz="1400" dirty="0">
              <a:solidFill>
                <a:srgbClr val="228B22"/>
              </a:solidFill>
            </a:endParaRPr>
          </a:p>
          <a:p>
            <a:pPr marL="179388" algn="just"/>
            <a:r>
              <a:rPr lang="fr-FR" sz="1600" dirty="0" err="1">
                <a:solidFill>
                  <a:srgbClr val="0000FF"/>
                </a:solidFill>
              </a:rPr>
              <a:t>function</a:t>
            </a:r>
            <a:r>
              <a:rPr lang="fr-FR" sz="1600" dirty="0">
                <a:solidFill>
                  <a:srgbClr val="000000"/>
                </a:solidFill>
              </a:rPr>
              <a:t> Cp = </a:t>
            </a:r>
            <a:r>
              <a:rPr lang="fr-FR" sz="1600" dirty="0" err="1">
                <a:solidFill>
                  <a:srgbClr val="000000"/>
                </a:solidFill>
              </a:rPr>
              <a:t>sistema_ode</a:t>
            </a:r>
            <a:r>
              <a:rPr lang="fr-FR" sz="1600" dirty="0">
                <a:solidFill>
                  <a:srgbClr val="000000"/>
                </a:solidFill>
              </a:rPr>
              <a:t>(</a:t>
            </a:r>
            <a:r>
              <a:rPr lang="fr-FR" sz="1600" dirty="0" err="1">
                <a:solidFill>
                  <a:srgbClr val="000000"/>
                </a:solidFill>
              </a:rPr>
              <a:t>t,C,param</a:t>
            </a:r>
            <a:r>
              <a:rPr lang="fr-FR" sz="1600" dirty="0">
                <a:solidFill>
                  <a:srgbClr val="000000"/>
                </a:solidFill>
              </a:rPr>
              <a:t>)  </a:t>
            </a:r>
            <a:r>
              <a:rPr lang="fr-FR" sz="1400" dirty="0">
                <a:solidFill>
                  <a:srgbClr val="000000"/>
                </a:solidFill>
                <a:sym typeface="Wingdings" panose="05000000000000000000" pitchFamily="2" charset="2"/>
              </a:rPr>
              <a:t>  </a:t>
            </a:r>
            <a:r>
              <a:rPr lang="fr-FR" sz="1400" dirty="0" err="1">
                <a:solidFill>
                  <a:srgbClr val="000000"/>
                </a:solidFill>
                <a:sym typeface="Wingdings" panose="05000000000000000000" pitchFamily="2" charset="2"/>
              </a:rPr>
              <a:t>funzione</a:t>
            </a:r>
            <a:r>
              <a:rPr lang="fr-FR" sz="1400" dirty="0">
                <a:solidFill>
                  <a:srgbClr val="000000"/>
                </a:solidFill>
                <a:sym typeface="Wingdings" panose="05000000000000000000" pitchFamily="2" charset="2"/>
              </a:rPr>
              <a:t> interna in </a:t>
            </a:r>
            <a:r>
              <a:rPr lang="fr-FR" sz="1400" dirty="0" err="1">
                <a:solidFill>
                  <a:srgbClr val="000000"/>
                </a:solidFill>
                <a:sym typeface="Wingdings" panose="05000000000000000000" pitchFamily="2" charset="2"/>
              </a:rPr>
              <a:t>cui</a:t>
            </a:r>
            <a:r>
              <a:rPr lang="fr-FR" sz="1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fr-FR" sz="1400" dirty="0" err="1">
                <a:solidFill>
                  <a:srgbClr val="000000"/>
                </a:solidFill>
                <a:sym typeface="Wingdings" panose="05000000000000000000" pitchFamily="2" charset="2"/>
              </a:rPr>
              <a:t>vengono</a:t>
            </a:r>
            <a:r>
              <a:rPr lang="fr-FR" sz="1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fr-FR" sz="1400" dirty="0" err="1">
                <a:solidFill>
                  <a:srgbClr val="000000"/>
                </a:solidFill>
                <a:sym typeface="Wingdings" panose="05000000000000000000" pitchFamily="2" charset="2"/>
              </a:rPr>
              <a:t>esplicitate</a:t>
            </a:r>
            <a:r>
              <a:rPr lang="fr-FR" sz="1400" dirty="0">
                <a:solidFill>
                  <a:srgbClr val="000000"/>
                </a:solidFill>
                <a:sym typeface="Wingdings" panose="05000000000000000000" pitchFamily="2" charset="2"/>
              </a:rPr>
              <a:t> le due </a:t>
            </a:r>
            <a:r>
              <a:rPr lang="fr-FR" sz="1400" dirty="0" err="1">
                <a:solidFill>
                  <a:srgbClr val="000000"/>
                </a:solidFill>
                <a:sym typeface="Wingdings" panose="05000000000000000000" pitchFamily="2" charset="2"/>
              </a:rPr>
              <a:t>equazioni</a:t>
            </a:r>
            <a:r>
              <a:rPr lang="fr-FR" sz="1400" dirty="0">
                <a:solidFill>
                  <a:srgbClr val="000000"/>
                </a:solidFill>
                <a:sym typeface="Wingdings" panose="05000000000000000000" pitchFamily="2" charset="2"/>
              </a:rPr>
              <a:t> 				                       </a:t>
            </a:r>
            <a:r>
              <a:rPr lang="fr-FR" sz="1400" dirty="0" err="1">
                <a:solidFill>
                  <a:srgbClr val="000000"/>
                </a:solidFill>
                <a:sym typeface="Wingdings" panose="05000000000000000000" pitchFamily="2" charset="2"/>
              </a:rPr>
              <a:t>differenziali</a:t>
            </a:r>
            <a:r>
              <a:rPr lang="fr-FR" sz="1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fr-FR" sz="1400" dirty="0" err="1">
                <a:solidFill>
                  <a:srgbClr val="000000"/>
                </a:solidFill>
                <a:sym typeface="Wingdings" panose="05000000000000000000" pitchFamily="2" charset="2"/>
              </a:rPr>
              <a:t>del</a:t>
            </a:r>
            <a:r>
              <a:rPr lang="fr-FR" sz="1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fr-FR" sz="1400" dirty="0" err="1">
                <a:solidFill>
                  <a:srgbClr val="000000"/>
                </a:solidFill>
                <a:sym typeface="Wingdings" panose="05000000000000000000" pitchFamily="2" charset="2"/>
              </a:rPr>
              <a:t>sistema</a:t>
            </a:r>
            <a:endParaRPr lang="fr-F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3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25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/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Implementare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modello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bicompartimentale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mediante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la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soluzione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analitica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bi-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esponenziale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1041400" y="2093913"/>
                <a:ext cx="5055508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t-IT" sz="25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it-IT" sz="25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t-IT" sz="2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it-IT" sz="25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it-IT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it-IT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it-IT" sz="2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it-IT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it-IT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it-IT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it-IT" sz="2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it-IT" sz="2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it-IT" sz="2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it-IT" sz="2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it-IT" sz="2500" b="1" dirty="0">
                    <a:solidFill>
                      <a:schemeClr val="tx1"/>
                    </a:solidFill>
                  </a:rPr>
                  <a:t>  </a:t>
                </a:r>
                <a:endParaRPr lang="it-IT" sz="2500" b="1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2093913"/>
                <a:ext cx="5055508" cy="399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/>
              <p:cNvSpPr/>
              <p:nvPr/>
            </p:nvSpPr>
            <p:spPr>
              <a:xfrm>
                <a:off x="5461000" y="2088443"/>
                <a:ext cx="4046236" cy="2163093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it-IT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it-IT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it-IT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it-IT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it-IT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it-IT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it-IT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it-IT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−4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it-IT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it-IT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it-IT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it-IT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it-IT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−4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4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7" name="Rettango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0" y="2088443"/>
                <a:ext cx="4046236" cy="2163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892283" y="3036522"/>
                <a:ext cx="4187717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0000FF"/>
                    </a:solidFill>
                  </a:rPr>
                  <a:t>function</a:t>
                </a:r>
                <a:r>
                  <a:rPr lang="en-US" sz="1600" dirty="0">
                    <a:solidFill>
                      <a:srgbClr val="000000"/>
                    </a:solidFill>
                  </a:rPr>
                  <a:t> Ct =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modello_exp</a:t>
                </a:r>
                <a:r>
                  <a:rPr lang="en-US" sz="1600" dirty="0">
                    <a:solidFill>
                      <a:srgbClr val="000000"/>
                    </a:solidFill>
                  </a:rPr>
                  <a:t>(k, time)</a:t>
                </a:r>
              </a:p>
              <a:p>
                <a:endParaRPr lang="en-US" sz="1600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en-US" sz="1600" dirty="0">
                    <a:solidFill>
                      <a:srgbClr val="000000"/>
                    </a:solidFill>
                  </a:rPr>
                  <a:t>Questa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funzione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deve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prendere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gli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b="1" dirty="0" err="1">
                    <a:solidFill>
                      <a:srgbClr val="002060"/>
                    </a:solidFill>
                  </a:rPr>
                  <a:t>stessi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600" b="1" dirty="0" err="1">
                    <a:solidFill>
                      <a:srgbClr val="002060"/>
                    </a:solidFill>
                  </a:rPr>
                  <a:t>ingressi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600" b="1" dirty="0" err="1">
                    <a:solidFill>
                      <a:srgbClr val="002060"/>
                    </a:solidFill>
                  </a:rPr>
                  <a:t>della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600" b="1" dirty="0" err="1">
                    <a:solidFill>
                      <a:srgbClr val="002060"/>
                    </a:solidFill>
                  </a:rPr>
                  <a:t>precedente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(le 4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costanti</a:t>
                </a:r>
                <a:r>
                  <a:rPr lang="en-US" sz="1600" dirty="0">
                    <a:solidFill>
                      <a:srgbClr val="000000"/>
                    </a:solidFill>
                  </a:rPr>
                  <a:t> del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modello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compartimentale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e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il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vettore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dei</a:t>
                </a:r>
                <a:r>
                  <a:rPr lang="en-US" sz="1600" dirty="0">
                    <a:solidFill>
                      <a:srgbClr val="000000"/>
                    </a:solidFill>
                  </a:rPr>
                  <a:t> tempi) e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svolgere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al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suo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interno</a:t>
                </a:r>
                <a:r>
                  <a:rPr lang="en-US" sz="1600" dirty="0">
                    <a:solidFill>
                      <a:srgbClr val="000000"/>
                    </a:solidFill>
                  </a:rPr>
                  <a:t> la </a:t>
                </a:r>
                <a:r>
                  <a:rPr lang="en-US" sz="1600" b="1" dirty="0" err="1">
                    <a:solidFill>
                      <a:srgbClr val="002060"/>
                    </a:solidFill>
                  </a:rPr>
                  <a:t>conversione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600" b="1" dirty="0" err="1">
                    <a:solidFill>
                      <a:srgbClr val="002060"/>
                    </a:solidFill>
                  </a:rPr>
                  <a:t>nel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 set di </a:t>
                </a:r>
                <a:r>
                  <a:rPr lang="en-US" sz="1600" b="1" dirty="0" err="1">
                    <a:solidFill>
                      <a:srgbClr val="002060"/>
                    </a:solidFill>
                  </a:rPr>
                  <a:t>variabili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600" b="1" dirty="0" err="1">
                    <a:solidFill>
                      <a:srgbClr val="002060"/>
                    </a:solidFill>
                  </a:rPr>
                  <a:t>ausiliarie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prima di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calcolare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sz="16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83" y="3036522"/>
                <a:ext cx="4187717" cy="1815882"/>
              </a:xfrm>
              <a:prstGeom prst="rect">
                <a:avLst/>
              </a:prstGeom>
              <a:blipFill>
                <a:blip r:embed="rId6"/>
                <a:stretch>
                  <a:fillRect l="-728" t="-1007" r="-873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897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26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/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Verificare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che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due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modelli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si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comportano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modo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analogo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1485900"/>
            <a:ext cx="4613878" cy="3460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924112" y="2184618"/>
                <a:ext cx="396837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Simulare le 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risposte</a:t>
                </a:r>
                <a:r>
                  <a:rPr lang="en-US" b="1" dirty="0">
                    <a:solidFill>
                      <a:srgbClr val="002060"/>
                    </a:solidFill>
                  </a:rPr>
                  <a:t> impulsive (IRF)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</a:rPr>
                  <a:t>dei</a:t>
                </a:r>
                <a:r>
                  <a:rPr lang="en-US" dirty="0">
                    <a:solidFill>
                      <a:srgbClr val="000000"/>
                    </a:solidFill>
                  </a:rPr>
                  <a:t> due </a:t>
                </a:r>
                <a:r>
                  <a:rPr lang="en-US" dirty="0" err="1">
                    <a:solidFill>
                      <a:srgbClr val="000000"/>
                    </a:solidFill>
                  </a:rPr>
                  <a:t>tessuti</a:t>
                </a:r>
                <a:r>
                  <a:rPr lang="en-US" dirty="0">
                    <a:solidFill>
                      <a:srgbClr val="000000"/>
                    </a:solidFill>
                  </a:rPr>
                  <a:t> con </a:t>
                </a:r>
                <a:r>
                  <a:rPr lang="en-US" dirty="0" err="1">
                    <a:solidFill>
                      <a:srgbClr val="000000"/>
                    </a:solidFill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</a:rPr>
                  <a:t>seguenti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</a:rPr>
                  <a:t>valori</a:t>
                </a:r>
                <a:r>
                  <a:rPr lang="en-US" dirty="0">
                    <a:solidFill>
                      <a:srgbClr val="000000"/>
                    </a:solidFill>
                  </a:rPr>
                  <a:t> di </a:t>
                </a:r>
                <a:r>
                  <a:rPr lang="en-US" dirty="0" err="1">
                    <a:solidFill>
                      <a:srgbClr val="000000"/>
                    </a:solidFill>
                  </a:rPr>
                  <a:t>ingresso</a:t>
                </a:r>
                <a:r>
                  <a:rPr lang="en-US" dirty="0">
                    <a:solidFill>
                      <a:srgbClr val="000000"/>
                    </a:solidFill>
                  </a:rPr>
                  <a:t>:</a:t>
                </a: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0:35;% </m:t>
                      </m:r>
                      <m:r>
                        <a:rPr lang="it-IT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it-IT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𝑚𝑖𝑛𝑢𝑡𝑖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[0.3   0.5   0.6   0.1];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12" y="2184618"/>
                <a:ext cx="3968376" cy="1815882"/>
              </a:xfrm>
              <a:prstGeom prst="rect">
                <a:avLst/>
              </a:prstGeom>
              <a:blipFill>
                <a:blip r:embed="rId5"/>
                <a:stretch>
                  <a:fillRect l="-1382" t="-1678" b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351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27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60400" y="55433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/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it-IT" sz="3000" b="1" i="1" dirty="0" err="1">
                <a:solidFill>
                  <a:schemeClr val="tx2">
                    <a:lumMod val="75000"/>
                  </a:schemeClr>
                </a:solidFill>
              </a:rPr>
              <a:t>timare</a:t>
            </a:r>
            <a:r>
              <a:rPr lang="it-IT" sz="3000" b="1" i="1" dirty="0">
                <a:solidFill>
                  <a:schemeClr val="tx2">
                    <a:lumMod val="75000"/>
                  </a:schemeClr>
                </a:solidFill>
              </a:rPr>
              <a:t> i parametri cinetici dai dati sperimentali (1/2)</a:t>
            </a:r>
          </a:p>
          <a:p>
            <a:pPr marL="447675" indent="-447675"/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432112" y="1333500"/>
            <a:ext cx="729577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500" b="1" dirty="0" err="1"/>
              <a:t>Importare</a:t>
            </a:r>
            <a:r>
              <a:rPr lang="en-US" sz="1500" b="1" dirty="0"/>
              <a:t> </a:t>
            </a:r>
            <a:r>
              <a:rPr lang="en-US" sz="1500" b="1" dirty="0" err="1"/>
              <a:t>il</a:t>
            </a:r>
            <a:r>
              <a:rPr lang="en-US" sz="1500" b="1" dirty="0"/>
              <a:t> dataset </a:t>
            </a:r>
            <a:r>
              <a:rPr lang="en-US" sz="1500" b="1" dirty="0" err="1"/>
              <a:t>allegato</a:t>
            </a:r>
            <a:r>
              <a:rPr lang="en-US" sz="1500" b="1" dirty="0"/>
              <a:t> </a:t>
            </a:r>
            <a:r>
              <a:rPr lang="en-US" sz="1500" b="1" dirty="0" err="1"/>
              <a:t>all’esercitazione</a:t>
            </a:r>
            <a:endParaRPr lang="en-US" sz="1500" b="1" dirty="0"/>
          </a:p>
          <a:p>
            <a:pPr marL="342900" indent="-342900">
              <a:buFont typeface="+mj-lt"/>
              <a:buAutoNum type="arabicPeriod"/>
            </a:pPr>
            <a:r>
              <a:rPr lang="en-US" sz="1500" b="1" dirty="0" err="1"/>
              <a:t>Estrarre</a:t>
            </a:r>
            <a:r>
              <a:rPr lang="en-US" sz="1500" b="1" dirty="0"/>
              <a:t> 2 curve tempo-</a:t>
            </a:r>
            <a:r>
              <a:rPr lang="en-US" sz="1500" b="1" dirty="0" err="1"/>
              <a:t>attività</a:t>
            </a:r>
            <a:r>
              <a:rPr lang="en-US" sz="1500" b="1" dirty="0"/>
              <a:t> </a:t>
            </a:r>
            <a:r>
              <a:rPr lang="en-US" sz="1500" b="1" dirty="0" err="1"/>
              <a:t>dalla</a:t>
            </a:r>
            <a:r>
              <a:rPr lang="en-US" sz="1500" b="1" dirty="0"/>
              <a:t> </a:t>
            </a:r>
            <a:r>
              <a:rPr lang="en-US" sz="1500" b="1" dirty="0" err="1"/>
              <a:t>matrice</a:t>
            </a:r>
            <a:r>
              <a:rPr lang="en-US" sz="1500" b="1" dirty="0"/>
              <a:t> 4D “Volume”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/>
              <a:t>ROI Input function: slice 7, time frame 4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ROI </a:t>
            </a:r>
            <a:r>
              <a:rPr lang="en-US" sz="1500" dirty="0" err="1"/>
              <a:t>tessuto</a:t>
            </a:r>
            <a:r>
              <a:rPr lang="en-US" sz="1500" dirty="0"/>
              <a:t>: slice 23, time frame 24</a:t>
            </a:r>
          </a:p>
          <a:p>
            <a:r>
              <a:rPr lang="en-US" sz="1500" b="1" dirty="0"/>
              <a:t>3.    </a:t>
            </a:r>
            <a:r>
              <a:rPr lang="en-US" sz="1500" b="1" dirty="0" err="1"/>
              <a:t>Importare</a:t>
            </a:r>
            <a:r>
              <a:rPr lang="en-US" sz="1500" b="1" dirty="0"/>
              <a:t> </a:t>
            </a:r>
            <a:r>
              <a:rPr lang="en-US" sz="1500" b="1" dirty="0" err="1"/>
              <a:t>dalla</a:t>
            </a:r>
            <a:r>
              <a:rPr lang="en-US" sz="1500" b="1" dirty="0"/>
              <a:t> </a:t>
            </a:r>
            <a:r>
              <a:rPr lang="en-US" sz="1500" b="1" dirty="0" err="1"/>
              <a:t>struttura</a:t>
            </a:r>
            <a:r>
              <a:rPr lang="en-US" sz="1500" b="1" dirty="0"/>
              <a:t> “</a:t>
            </a:r>
            <a:r>
              <a:rPr lang="en-US" sz="1500" b="1" dirty="0" err="1"/>
              <a:t>PETInfo</a:t>
            </a:r>
            <a:r>
              <a:rPr lang="en-US" sz="1500" b="1" dirty="0"/>
              <a:t>” </a:t>
            </a:r>
            <a:r>
              <a:rPr lang="en-US" sz="1500" b="1" dirty="0" err="1"/>
              <a:t>il</a:t>
            </a:r>
            <a:r>
              <a:rPr lang="en-US" sz="1500" b="1" dirty="0"/>
              <a:t> </a:t>
            </a:r>
            <a:r>
              <a:rPr lang="en-US" sz="1500" b="1" dirty="0" err="1"/>
              <a:t>vettore</a:t>
            </a:r>
            <a:r>
              <a:rPr lang="en-US" sz="1500" b="1" dirty="0"/>
              <a:t> </a:t>
            </a:r>
            <a:r>
              <a:rPr lang="en-US" sz="1500" b="1" dirty="0" err="1"/>
              <a:t>dei</a:t>
            </a:r>
            <a:r>
              <a:rPr lang="en-US" sz="1500" b="1" dirty="0"/>
              <a:t> tempi: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time = mean(PETInfo.time,2)./60;</a:t>
            </a:r>
          </a:p>
          <a:p>
            <a:pPr marL="342900" lvl="1" indent="-342900" algn="just">
              <a:spcAft>
                <a:spcPts val="1200"/>
              </a:spcAft>
              <a:buAutoNum type="arabicPeriod" startAt="4"/>
            </a:pPr>
            <a:r>
              <a:rPr lang="en-US" sz="1500" b="1" dirty="0" err="1"/>
              <a:t>Implementare</a:t>
            </a:r>
            <a:r>
              <a:rPr lang="en-US" sz="1500" b="1" dirty="0"/>
              <a:t> le </a:t>
            </a:r>
            <a:r>
              <a:rPr lang="en-US" sz="1500" b="1" dirty="0" err="1"/>
              <a:t>formule</a:t>
            </a:r>
            <a:r>
              <a:rPr lang="en-US" sz="1500" b="1" dirty="0"/>
              <a:t> </a:t>
            </a:r>
            <a:r>
              <a:rPr lang="en-US" sz="1500" b="1" dirty="0" err="1"/>
              <a:t>riportate</a:t>
            </a:r>
            <a:r>
              <a:rPr lang="en-US" sz="1500" b="1" dirty="0"/>
              <a:t> </a:t>
            </a:r>
            <a:r>
              <a:rPr lang="en-US" sz="1500" b="1" dirty="0" err="1"/>
              <a:t>nella</a:t>
            </a:r>
            <a:r>
              <a:rPr lang="en-US" sz="1500" b="1" dirty="0"/>
              <a:t> </a:t>
            </a:r>
            <a:r>
              <a:rPr lang="en-US" sz="1500" b="1" dirty="0" err="1"/>
              <a:t>diapositiva</a:t>
            </a:r>
            <a:r>
              <a:rPr lang="en-US" sz="1500" b="1" dirty="0"/>
              <a:t> 33 </a:t>
            </a:r>
            <a:r>
              <a:rPr lang="en-US" sz="1500" b="1" dirty="0" err="1"/>
              <a:t>della</a:t>
            </a:r>
            <a:r>
              <a:rPr lang="en-US" sz="1500" b="1" dirty="0"/>
              <a:t> </a:t>
            </a:r>
            <a:r>
              <a:rPr lang="en-US" sz="1500" b="1" dirty="0" err="1"/>
              <a:t>lezione</a:t>
            </a:r>
            <a:r>
              <a:rPr lang="en-US" sz="1500" b="1" dirty="0"/>
              <a:t> </a:t>
            </a:r>
            <a:r>
              <a:rPr lang="en-US" sz="1500" b="1" dirty="0" err="1"/>
              <a:t>precedente</a:t>
            </a:r>
            <a:r>
              <a:rPr lang="en-US" sz="1500" b="1" dirty="0"/>
              <a:t> </a:t>
            </a:r>
            <a:r>
              <a:rPr lang="en-US" sz="1500" b="1" dirty="0" err="1"/>
              <a:t>utilizzando</a:t>
            </a:r>
            <a:r>
              <a:rPr lang="en-US" sz="1500" b="1" dirty="0"/>
              <a:t> la </a:t>
            </a:r>
            <a:r>
              <a:rPr lang="en-US" sz="1500" b="1" i="1" dirty="0" err="1">
                <a:solidFill>
                  <a:srgbClr val="C00000"/>
                </a:solidFill>
              </a:rPr>
              <a:t>funzione</a:t>
            </a:r>
            <a:r>
              <a:rPr lang="en-US" sz="1500" b="1" i="1" dirty="0">
                <a:solidFill>
                  <a:srgbClr val="C00000"/>
                </a:solidFill>
              </a:rPr>
              <a:t> </a:t>
            </a:r>
            <a:r>
              <a:rPr lang="en-US" sz="1500" b="1" i="1" dirty="0" err="1">
                <a:solidFill>
                  <a:srgbClr val="C00000"/>
                </a:solidFill>
              </a:rPr>
              <a:t>riportata</a:t>
            </a:r>
            <a:r>
              <a:rPr lang="en-US" sz="1500" b="1" i="1" dirty="0">
                <a:solidFill>
                  <a:srgbClr val="C00000"/>
                </a:solidFill>
              </a:rPr>
              <a:t> </a:t>
            </a:r>
            <a:r>
              <a:rPr lang="en-US" sz="1500" b="1" i="1" dirty="0" err="1">
                <a:solidFill>
                  <a:srgbClr val="C00000"/>
                </a:solidFill>
              </a:rPr>
              <a:t>nella</a:t>
            </a:r>
            <a:r>
              <a:rPr lang="en-US" sz="1500" b="1" i="1" dirty="0">
                <a:solidFill>
                  <a:srgbClr val="C00000"/>
                </a:solidFill>
              </a:rPr>
              <a:t> </a:t>
            </a:r>
            <a:r>
              <a:rPr lang="en-US" sz="1500" b="1" i="1" dirty="0" err="1">
                <a:solidFill>
                  <a:srgbClr val="C00000"/>
                </a:solidFill>
              </a:rPr>
              <a:t>prossima</a:t>
            </a:r>
            <a:r>
              <a:rPr lang="en-US" sz="1500" b="1" i="1" dirty="0">
                <a:solidFill>
                  <a:srgbClr val="C00000"/>
                </a:solidFill>
              </a:rPr>
              <a:t> slide.</a:t>
            </a:r>
            <a:r>
              <a:rPr lang="en-US" sz="1500" b="1" dirty="0"/>
              <a:t> </a:t>
            </a:r>
            <a:r>
              <a:rPr lang="en-US" sz="1500" b="1" dirty="0" err="1"/>
              <a:t>Usare</a:t>
            </a:r>
            <a:r>
              <a:rPr lang="en-US" sz="1500" b="1" dirty="0"/>
              <a:t> </a:t>
            </a:r>
            <a:r>
              <a:rPr lang="en-US" sz="1500" b="1" dirty="0" err="1"/>
              <a:t>quest’ultima</a:t>
            </a:r>
            <a:r>
              <a:rPr lang="en-US" sz="1500" b="1" dirty="0"/>
              <a:t> come </a:t>
            </a:r>
            <a:r>
              <a:rPr lang="en-US" sz="1500" b="1" dirty="0" err="1"/>
              <a:t>ingresso</a:t>
            </a:r>
            <a:r>
              <a:rPr lang="en-US" sz="1500" b="1" dirty="0"/>
              <a:t> </a:t>
            </a:r>
            <a:r>
              <a:rPr lang="en-US" sz="1500" b="1" dirty="0" err="1"/>
              <a:t>all’algoritmo</a:t>
            </a:r>
            <a:r>
              <a:rPr lang="en-US" sz="1500" b="1" dirty="0"/>
              <a:t> di </a:t>
            </a:r>
            <a:r>
              <a:rPr lang="en-US" sz="1500" b="1" dirty="0" err="1"/>
              <a:t>ottimizzazione</a:t>
            </a:r>
            <a:r>
              <a:rPr lang="en-US" sz="1500" b="1" dirty="0"/>
              <a:t> </a:t>
            </a:r>
            <a:r>
              <a:rPr lang="en-US" sz="1500" b="1" i="1" dirty="0" err="1"/>
              <a:t>lsqcurvefit</a:t>
            </a:r>
            <a:endParaRPr lang="en-US" sz="1500" b="1" i="1" dirty="0"/>
          </a:p>
          <a:p>
            <a:pPr marL="342900" lvl="1" indent="-342900">
              <a:spcAft>
                <a:spcPts val="1200"/>
              </a:spcAft>
              <a:buAutoNum type="arabicPeriod" startAt="4"/>
            </a:pPr>
            <a:r>
              <a:rPr lang="en-US" sz="1500" b="1" dirty="0" err="1"/>
              <a:t>Impostare</a:t>
            </a:r>
            <a:r>
              <a:rPr lang="en-US" sz="1500" b="1" dirty="0"/>
              <a:t> le </a:t>
            </a:r>
            <a:r>
              <a:rPr lang="en-US" sz="1500" b="1" dirty="0" err="1"/>
              <a:t>seguenti</a:t>
            </a:r>
            <a:r>
              <a:rPr lang="en-US" sz="1500" b="1" dirty="0"/>
              <a:t> </a:t>
            </a:r>
            <a:r>
              <a:rPr lang="en-US" sz="1500" b="1" dirty="0" err="1"/>
              <a:t>opzioni</a:t>
            </a:r>
            <a:r>
              <a:rPr lang="en-US" sz="1500" b="1" dirty="0"/>
              <a:t> di </a:t>
            </a:r>
            <a:r>
              <a:rPr lang="en-US" sz="1500" b="1" dirty="0" err="1"/>
              <a:t>ottimizzazione</a:t>
            </a:r>
            <a:r>
              <a:rPr lang="en-US" sz="1500" b="1" dirty="0"/>
              <a:t>:</a:t>
            </a:r>
          </a:p>
          <a:p>
            <a:pPr marL="717550" indent="-28575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de-DE" sz="1500" dirty="0" err="1"/>
              <a:t>lb</a:t>
            </a:r>
            <a:r>
              <a:rPr lang="de-DE" sz="1500" dirty="0"/>
              <a:t>	= [ 0.     0.     0.         0.      0.   ];  </a:t>
            </a:r>
            <a:r>
              <a:rPr lang="de-DE" sz="1500" dirty="0">
                <a:solidFill>
                  <a:srgbClr val="00B050"/>
                </a:solidFill>
              </a:rPr>
              <a:t>% K1 k2 k3 k4 </a:t>
            </a:r>
            <a:r>
              <a:rPr lang="de-DE" sz="1500" dirty="0" err="1">
                <a:solidFill>
                  <a:srgbClr val="00B050"/>
                </a:solidFill>
              </a:rPr>
              <a:t>vB</a:t>
            </a:r>
            <a:endParaRPr lang="de-DE" sz="1500" dirty="0">
              <a:solidFill>
                <a:srgbClr val="00B050"/>
              </a:solidFill>
            </a:endParaRPr>
          </a:p>
          <a:p>
            <a:pPr marL="717550" indent="-28575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it-IT" sz="1500" dirty="0"/>
              <a:t>u</a:t>
            </a:r>
            <a:r>
              <a:rPr lang="pl-PL" sz="1500" dirty="0"/>
              <a:t>b= [</a:t>
            </a:r>
            <a:r>
              <a:rPr lang="it-IT" sz="1500" dirty="0"/>
              <a:t> </a:t>
            </a:r>
            <a:r>
              <a:rPr lang="pl-PL" sz="1500" dirty="0"/>
              <a:t>1.  </a:t>
            </a:r>
            <a:r>
              <a:rPr lang="it-IT" sz="1500" dirty="0"/>
              <a:t>   </a:t>
            </a:r>
            <a:r>
              <a:rPr lang="pl-PL" sz="1500" dirty="0"/>
              <a:t>1.  </a:t>
            </a:r>
            <a:r>
              <a:rPr lang="it-IT" sz="1500" dirty="0"/>
              <a:t>   </a:t>
            </a:r>
            <a:r>
              <a:rPr lang="pl-PL" sz="1500" dirty="0"/>
              <a:t>1.   </a:t>
            </a:r>
            <a:r>
              <a:rPr lang="it-IT" sz="1500" dirty="0"/>
              <a:t>      </a:t>
            </a:r>
            <a:r>
              <a:rPr lang="pl-PL" sz="1500" dirty="0"/>
              <a:t>1. </a:t>
            </a:r>
            <a:r>
              <a:rPr lang="it-IT" sz="1500" dirty="0"/>
              <a:t>     </a:t>
            </a:r>
            <a:r>
              <a:rPr lang="pl-PL" sz="1500" dirty="0"/>
              <a:t>1.</a:t>
            </a:r>
            <a:r>
              <a:rPr lang="it-IT" sz="1500" dirty="0"/>
              <a:t>   </a:t>
            </a:r>
            <a:r>
              <a:rPr lang="pl-PL" sz="1500" dirty="0"/>
              <a:t>]; </a:t>
            </a:r>
            <a:r>
              <a:rPr lang="it-IT" sz="1500" dirty="0"/>
              <a:t> </a:t>
            </a:r>
            <a:r>
              <a:rPr lang="de-DE" sz="1500" dirty="0">
                <a:solidFill>
                  <a:srgbClr val="00B050"/>
                </a:solidFill>
              </a:rPr>
              <a:t>% K1 k2 k3 k4 </a:t>
            </a:r>
            <a:r>
              <a:rPr lang="de-DE" sz="1500" dirty="0" err="1">
                <a:solidFill>
                  <a:srgbClr val="00B050"/>
                </a:solidFill>
              </a:rPr>
              <a:t>vB</a:t>
            </a:r>
            <a:endParaRPr lang="en-US" sz="1500" dirty="0"/>
          </a:p>
          <a:p>
            <a:pPr marL="717550" indent="-28575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US" sz="1500" dirty="0"/>
              <a:t>k0	= [ 0.1   0.1   0.01    0.01  0.1];</a:t>
            </a:r>
            <a:r>
              <a:rPr lang="de-DE" sz="1500" dirty="0">
                <a:solidFill>
                  <a:srgbClr val="00B050"/>
                </a:solidFill>
              </a:rPr>
              <a:t>  % K1 k2 k3 k4 </a:t>
            </a:r>
            <a:r>
              <a:rPr lang="de-DE" sz="1500" dirty="0" err="1">
                <a:solidFill>
                  <a:srgbClr val="00B050"/>
                </a:solidFill>
              </a:rPr>
              <a:t>vB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28431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28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55600" y="1404052"/>
            <a:ext cx="5524658" cy="341632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Ct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modello_conv_IF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(k, time,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k(5);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0.1;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  = 0:dt:time(end);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IF = max(0,interp1(time,Cp,t,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'linear'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,0) 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sol =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conv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modello_exp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(k, t), IF)*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tsol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(0:dt:2*max(t));</a:t>
            </a:r>
          </a:p>
          <a:p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Taking into account natural radioactive decay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log(2)/109.8; 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radioactive decay constant for F-18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sol = sol .*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(-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Taking into account blood fraction in tissue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sol = max(0,interp1(tsol,sol,time,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'linear'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,0) );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Ct = (1-vB)*sol +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 Cp;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Ct(Ct&lt;=0) = eps;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1192617"/>
            <a:ext cx="4288511" cy="3216384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6105245" y="4437123"/>
            <a:ext cx="3789820" cy="58477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/>
              <a:t>    K1             k2           k3            k4           </a:t>
            </a:r>
            <a:r>
              <a:rPr lang="en-US" sz="1600" dirty="0" err="1"/>
              <a:t>vB</a:t>
            </a:r>
            <a:endParaRPr lang="en-US" sz="1600" dirty="0"/>
          </a:p>
          <a:p>
            <a:r>
              <a:rPr lang="en-US" sz="1600" dirty="0"/>
              <a:t>0.2820    0.5087    0.6218    0.0804    0.0656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660400" y="55433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/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it-IT" sz="3000" b="1" i="1" dirty="0" err="1">
                <a:solidFill>
                  <a:schemeClr val="tx2">
                    <a:lumMod val="75000"/>
                  </a:schemeClr>
                </a:solidFill>
              </a:rPr>
              <a:t>timare</a:t>
            </a:r>
            <a:r>
              <a:rPr lang="it-IT" sz="3000" b="1" i="1" dirty="0">
                <a:solidFill>
                  <a:schemeClr val="tx2">
                    <a:lumMod val="75000"/>
                  </a:schemeClr>
                </a:solidFill>
              </a:rPr>
              <a:t> i parametri cinetici dai dati sperimentali (2/2)</a:t>
            </a:r>
          </a:p>
          <a:p>
            <a:pPr marL="447675" indent="-447675"/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220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29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/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5. </a:t>
            </a:r>
            <a:r>
              <a:rPr lang="it-IT" sz="3000" b="1" i="1" dirty="0">
                <a:solidFill>
                  <a:schemeClr val="tx2">
                    <a:lumMod val="75000"/>
                  </a:schemeClr>
                </a:solidFill>
              </a:rPr>
              <a:t>Generazione di mappe parametriche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77771" y="1530469"/>
            <a:ext cx="900445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500" b="1" dirty="0" err="1"/>
              <a:t>Importare</a:t>
            </a:r>
            <a:r>
              <a:rPr lang="en-US" sz="1500" b="1" dirty="0"/>
              <a:t> </a:t>
            </a:r>
            <a:r>
              <a:rPr lang="en-US" sz="1500" b="1" dirty="0" err="1"/>
              <a:t>il</a:t>
            </a:r>
            <a:r>
              <a:rPr lang="en-US" sz="1500" b="1" dirty="0"/>
              <a:t> dataset </a:t>
            </a:r>
            <a:r>
              <a:rPr lang="en-US" sz="1500" b="1" dirty="0" err="1"/>
              <a:t>allegato</a:t>
            </a:r>
            <a:r>
              <a:rPr lang="en-US" sz="1500" b="1" dirty="0"/>
              <a:t> </a:t>
            </a:r>
            <a:r>
              <a:rPr lang="en-US" sz="1500" b="1" dirty="0" err="1"/>
              <a:t>all’esercitazione</a:t>
            </a:r>
            <a:endParaRPr lang="en-US" sz="1500" b="1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500" b="1" dirty="0" err="1"/>
              <a:t>Estrarre</a:t>
            </a:r>
            <a:r>
              <a:rPr lang="en-US" sz="1500" b="1" dirty="0"/>
              <a:t> 1 </a:t>
            </a:r>
            <a:r>
              <a:rPr lang="en-US" sz="1500" b="1" dirty="0" err="1"/>
              <a:t>curva</a:t>
            </a:r>
            <a:r>
              <a:rPr lang="en-US" sz="1500" b="1" dirty="0"/>
              <a:t> tempo-</a:t>
            </a:r>
            <a:r>
              <a:rPr lang="en-US" sz="1500" b="1" dirty="0" err="1"/>
              <a:t>attività</a:t>
            </a:r>
            <a:r>
              <a:rPr lang="en-US" sz="1500" b="1" dirty="0"/>
              <a:t> </a:t>
            </a:r>
            <a:r>
              <a:rPr lang="en-US" sz="1500" b="1" dirty="0" err="1"/>
              <a:t>dalla</a:t>
            </a:r>
            <a:r>
              <a:rPr lang="en-US" sz="1500" b="1" dirty="0"/>
              <a:t> </a:t>
            </a:r>
            <a:r>
              <a:rPr lang="en-US" sz="1500" b="1" dirty="0" err="1"/>
              <a:t>matrice</a:t>
            </a:r>
            <a:r>
              <a:rPr lang="en-US" sz="1500" b="1" dirty="0"/>
              <a:t> 4D “Volume” </a:t>
            </a:r>
            <a:r>
              <a:rPr lang="en-US" sz="1500" b="1" dirty="0" err="1"/>
              <a:t>relativa</a:t>
            </a:r>
            <a:r>
              <a:rPr lang="en-US" sz="1500" b="1" dirty="0"/>
              <a:t> </a:t>
            </a:r>
            <a:r>
              <a:rPr lang="en-US" sz="1500" b="1" dirty="0" err="1"/>
              <a:t>alla</a:t>
            </a:r>
            <a:r>
              <a:rPr lang="en-US" sz="1500" b="1" dirty="0"/>
              <a:t> input function </a:t>
            </a:r>
            <a:r>
              <a:rPr lang="en-US" sz="1500" dirty="0"/>
              <a:t>(ROI da slice 7, time frame 4)</a:t>
            </a:r>
          </a:p>
          <a:p>
            <a:r>
              <a:rPr lang="en-US" sz="1500" b="1" dirty="0"/>
              <a:t>3.    </a:t>
            </a:r>
            <a:r>
              <a:rPr lang="en-US" sz="1500" b="1" dirty="0" err="1"/>
              <a:t>Importare</a:t>
            </a:r>
            <a:r>
              <a:rPr lang="en-US" sz="1500" b="1" dirty="0"/>
              <a:t> </a:t>
            </a:r>
            <a:r>
              <a:rPr lang="en-US" sz="1500" b="1" dirty="0" err="1"/>
              <a:t>dalla</a:t>
            </a:r>
            <a:r>
              <a:rPr lang="en-US" sz="1500" b="1" dirty="0"/>
              <a:t> </a:t>
            </a:r>
            <a:r>
              <a:rPr lang="en-US" sz="1500" b="1" dirty="0" err="1"/>
              <a:t>struttura</a:t>
            </a:r>
            <a:r>
              <a:rPr lang="en-US" sz="1500" b="1" dirty="0"/>
              <a:t> “</a:t>
            </a:r>
            <a:r>
              <a:rPr lang="en-US" sz="1500" b="1" dirty="0" err="1"/>
              <a:t>PETInfo</a:t>
            </a:r>
            <a:r>
              <a:rPr lang="en-US" sz="1500" b="1" dirty="0"/>
              <a:t>” </a:t>
            </a:r>
            <a:r>
              <a:rPr lang="en-US" sz="1500" b="1" dirty="0" err="1"/>
              <a:t>il</a:t>
            </a:r>
            <a:r>
              <a:rPr lang="en-US" sz="1500" b="1" dirty="0"/>
              <a:t> </a:t>
            </a:r>
            <a:r>
              <a:rPr lang="en-US" sz="1500" b="1" dirty="0" err="1"/>
              <a:t>vettore</a:t>
            </a:r>
            <a:r>
              <a:rPr lang="en-US" sz="1500" b="1" dirty="0"/>
              <a:t> </a:t>
            </a:r>
            <a:r>
              <a:rPr lang="en-US" sz="1500" b="1" dirty="0" err="1"/>
              <a:t>dei</a:t>
            </a:r>
            <a:r>
              <a:rPr lang="en-US" sz="1500" b="1" dirty="0"/>
              <a:t> tempi: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time = mean(PETInfo.time,2)./60;</a:t>
            </a:r>
          </a:p>
          <a:p>
            <a:pPr marL="342900" lvl="1" indent="-342900" algn="just">
              <a:spcAft>
                <a:spcPts val="1200"/>
              </a:spcAft>
              <a:buFontTx/>
              <a:buAutoNum type="arabicPeriod" startAt="4"/>
            </a:pPr>
            <a:r>
              <a:rPr lang="en-US" sz="1500" b="1" dirty="0" err="1"/>
              <a:t>Scegliere</a:t>
            </a:r>
            <a:r>
              <a:rPr lang="en-US" sz="1500" b="1" dirty="0"/>
              <a:t> </a:t>
            </a:r>
            <a:r>
              <a:rPr lang="en-US" sz="1500" b="1" dirty="0" err="1"/>
              <a:t>una</a:t>
            </a:r>
            <a:r>
              <a:rPr lang="en-US" sz="1500" b="1" dirty="0"/>
              <a:t> fetta del volume PET </a:t>
            </a:r>
            <a:r>
              <a:rPr lang="en-US" sz="1500" b="1" dirty="0" err="1"/>
              <a:t>importato</a:t>
            </a:r>
            <a:r>
              <a:rPr lang="en-US" sz="1500" b="1" dirty="0"/>
              <a:t> (ad </a:t>
            </a:r>
            <a:r>
              <a:rPr lang="en-US" sz="1500" b="1" dirty="0" err="1"/>
              <a:t>esempio</a:t>
            </a:r>
            <a:r>
              <a:rPr lang="en-US" sz="1500" b="1" dirty="0"/>
              <a:t> la 24 da cui </a:t>
            </a:r>
            <a:r>
              <a:rPr lang="en-US" sz="1500" b="1" dirty="0" err="1"/>
              <a:t>si</a:t>
            </a:r>
            <a:r>
              <a:rPr lang="en-US" sz="1500" b="1" dirty="0"/>
              <a:t> è </a:t>
            </a:r>
            <a:r>
              <a:rPr lang="en-US" sz="1500" b="1" dirty="0" err="1"/>
              <a:t>estratta</a:t>
            </a:r>
            <a:r>
              <a:rPr lang="en-US" sz="1500" b="1" dirty="0"/>
              <a:t> la ROI </a:t>
            </a:r>
            <a:r>
              <a:rPr lang="en-US" sz="1500" b="1" dirty="0" err="1"/>
              <a:t>precedente</a:t>
            </a:r>
            <a:r>
              <a:rPr lang="en-US" sz="1500" b="1" dirty="0"/>
              <a:t> o </a:t>
            </a:r>
            <a:r>
              <a:rPr lang="en-US" sz="1500" b="1" dirty="0" err="1"/>
              <a:t>qualsiasi</a:t>
            </a:r>
            <a:r>
              <a:rPr lang="en-US" sz="1500" b="1" dirty="0"/>
              <a:t> </a:t>
            </a:r>
            <a:r>
              <a:rPr lang="en-US" sz="1500" b="1" dirty="0" err="1"/>
              <a:t>altra</a:t>
            </a:r>
            <a:r>
              <a:rPr lang="en-US" sz="1500" b="1" dirty="0"/>
              <a:t> a </a:t>
            </a:r>
            <a:r>
              <a:rPr lang="en-US" sz="1500" b="1" dirty="0" err="1"/>
              <a:t>piacere</a:t>
            </a:r>
            <a:r>
              <a:rPr lang="en-US" sz="1500" b="1" dirty="0"/>
              <a:t>) e </a:t>
            </a:r>
            <a:r>
              <a:rPr lang="en-US" sz="1500" b="1" dirty="0" err="1"/>
              <a:t>fittare</a:t>
            </a:r>
            <a:r>
              <a:rPr lang="en-US" sz="1500" b="1" dirty="0"/>
              <a:t> voxel per voxel </a:t>
            </a:r>
            <a:r>
              <a:rPr lang="en-US" sz="1500" b="1" dirty="0" err="1"/>
              <a:t>il</a:t>
            </a:r>
            <a:r>
              <a:rPr lang="en-US" sz="1500" b="1" dirty="0"/>
              <a:t> </a:t>
            </a:r>
            <a:r>
              <a:rPr lang="en-US" sz="1500" b="1" dirty="0" err="1"/>
              <a:t>modello</a:t>
            </a:r>
            <a:r>
              <a:rPr lang="en-US" sz="1500" b="1" dirty="0"/>
              <a:t>, come </a:t>
            </a:r>
            <a:r>
              <a:rPr lang="en-US" sz="1500" b="1" dirty="0" err="1"/>
              <a:t>fatto</a:t>
            </a:r>
            <a:r>
              <a:rPr lang="en-US" sz="1500" b="1" dirty="0"/>
              <a:t> al </a:t>
            </a:r>
            <a:r>
              <a:rPr lang="en-US" sz="1500" b="1" dirty="0" err="1"/>
              <a:t>punto</a:t>
            </a:r>
            <a:r>
              <a:rPr lang="en-US" sz="1500" b="1" dirty="0"/>
              <a:t> </a:t>
            </a:r>
            <a:r>
              <a:rPr lang="en-US" sz="1500" b="1" dirty="0" err="1"/>
              <a:t>precedente</a:t>
            </a:r>
            <a:r>
              <a:rPr lang="en-US" sz="1500" b="1" dirty="0"/>
              <a:t>.</a:t>
            </a:r>
          </a:p>
          <a:p>
            <a:pPr marL="7175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img</a:t>
            </a:r>
            <a:r>
              <a:rPr lang="en-US" sz="1500" dirty="0"/>
              <a:t> = squeeze(Volume(:,:,24,:));</a:t>
            </a:r>
          </a:p>
          <a:p>
            <a:pPr marL="342900" lvl="1" indent="-342900" algn="just">
              <a:spcAft>
                <a:spcPts val="1200"/>
              </a:spcAft>
              <a:buFontTx/>
              <a:buAutoNum type="arabicPeriod" startAt="4"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62721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3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1917419"/>
            <a:ext cx="101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3000" b="1" u="sng" dirty="0">
                <a:solidFill>
                  <a:schemeClr val="tx2">
                    <a:lumMod val="75000"/>
                  </a:schemeClr>
                </a:solidFill>
              </a:rPr>
              <a:t>PARTE 1 </a:t>
            </a:r>
          </a:p>
          <a:p>
            <a:pPr algn="ctr">
              <a:spcAft>
                <a:spcPts val="2400"/>
              </a:spcAft>
            </a:pP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Soluzione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di un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sistema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di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equazioni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differenziali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in MATLAB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56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30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/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5. </a:t>
            </a:r>
            <a:r>
              <a:rPr lang="it-IT" sz="3000" b="1" i="1" dirty="0">
                <a:solidFill>
                  <a:schemeClr val="tx2">
                    <a:lumMod val="75000"/>
                  </a:schemeClr>
                </a:solidFill>
              </a:rPr>
              <a:t>Generazione di mappe parametriche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4770717" y="3167644"/>
            <a:ext cx="5046383" cy="173893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Consiglio</a:t>
            </a:r>
            <a:endParaRPr lang="en-US" sz="1600" b="1" dirty="0"/>
          </a:p>
          <a:p>
            <a:pPr algn="just"/>
            <a:r>
              <a:rPr lang="en-US" sz="1300" dirty="0" err="1"/>
              <a:t>Impostare</a:t>
            </a:r>
            <a:r>
              <a:rPr lang="en-US" sz="1300" dirty="0"/>
              <a:t> un “</a:t>
            </a:r>
            <a:r>
              <a:rPr lang="en-US" sz="1300" dirty="0" err="1"/>
              <a:t>filtro</a:t>
            </a:r>
            <a:r>
              <a:rPr lang="en-US" sz="1300" dirty="0"/>
              <a:t>” </a:t>
            </a:r>
            <a:r>
              <a:rPr lang="en-US" sz="1300" dirty="0" err="1"/>
              <a:t>che</a:t>
            </a:r>
            <a:r>
              <a:rPr lang="en-US" sz="1300" dirty="0"/>
              <a:t> </a:t>
            </a:r>
            <a:r>
              <a:rPr lang="en-US" sz="1300" dirty="0" err="1"/>
              <a:t>riduca</a:t>
            </a:r>
            <a:r>
              <a:rPr lang="en-US" sz="1300" dirty="0"/>
              <a:t> </a:t>
            </a:r>
            <a:r>
              <a:rPr lang="en-US" sz="1300" dirty="0" err="1"/>
              <a:t>il</a:t>
            </a:r>
            <a:r>
              <a:rPr lang="en-US" sz="1300" dirty="0"/>
              <a:t> </a:t>
            </a:r>
            <a:r>
              <a:rPr lang="en-US" sz="1300" dirty="0" err="1"/>
              <a:t>numero</a:t>
            </a:r>
            <a:r>
              <a:rPr lang="en-US" sz="1300" dirty="0"/>
              <a:t> di pixel da </a:t>
            </a:r>
            <a:r>
              <a:rPr lang="en-US" sz="1300" dirty="0" err="1"/>
              <a:t>fittare</a:t>
            </a:r>
            <a:r>
              <a:rPr lang="en-US" sz="1300" dirty="0"/>
              <a:t>, per </a:t>
            </a:r>
            <a:r>
              <a:rPr lang="en-US" sz="1300" dirty="0" err="1"/>
              <a:t>accelerare</a:t>
            </a:r>
            <a:r>
              <a:rPr lang="en-US" sz="1300" dirty="0"/>
              <a:t> </a:t>
            </a:r>
            <a:r>
              <a:rPr lang="en-US" sz="1300" dirty="0" err="1"/>
              <a:t>l’esecuzione</a:t>
            </a:r>
            <a:r>
              <a:rPr lang="en-US" sz="1300" dirty="0"/>
              <a:t> del </a:t>
            </a:r>
            <a:r>
              <a:rPr lang="en-US" sz="1300" dirty="0" err="1"/>
              <a:t>codice</a:t>
            </a:r>
            <a:r>
              <a:rPr lang="en-US" sz="1300" dirty="0"/>
              <a:t> </a:t>
            </a:r>
            <a:r>
              <a:rPr lang="en-US" sz="1300" dirty="0" err="1"/>
              <a:t>ed</a:t>
            </a:r>
            <a:r>
              <a:rPr lang="en-US" sz="1300" dirty="0"/>
              <a:t> </a:t>
            </a:r>
            <a:r>
              <a:rPr lang="en-US" sz="1300" dirty="0" err="1"/>
              <a:t>anche</a:t>
            </a:r>
            <a:r>
              <a:rPr lang="en-US" sz="1300" dirty="0"/>
              <a:t> per </a:t>
            </a:r>
            <a:r>
              <a:rPr lang="en-US" sz="1300" dirty="0" err="1"/>
              <a:t>ottenere</a:t>
            </a:r>
            <a:r>
              <a:rPr lang="en-US" sz="1300" dirty="0"/>
              <a:t> </a:t>
            </a:r>
            <a:r>
              <a:rPr lang="en-US" sz="1300" dirty="0" err="1"/>
              <a:t>delle</a:t>
            </a:r>
            <a:r>
              <a:rPr lang="en-US" sz="1300" dirty="0"/>
              <a:t> </a:t>
            </a:r>
            <a:r>
              <a:rPr lang="en-US" sz="1300" dirty="0" err="1"/>
              <a:t>mappe</a:t>
            </a:r>
            <a:r>
              <a:rPr lang="en-US" sz="1300" dirty="0"/>
              <a:t> </a:t>
            </a:r>
            <a:r>
              <a:rPr lang="en-US" sz="1300" dirty="0" err="1"/>
              <a:t>più</a:t>
            </a:r>
            <a:r>
              <a:rPr lang="en-US" sz="1300" dirty="0"/>
              <a:t> </a:t>
            </a:r>
            <a:r>
              <a:rPr lang="en-US" sz="1300" dirty="0" err="1"/>
              <a:t>pulite</a:t>
            </a:r>
            <a:r>
              <a:rPr lang="en-US" sz="1300" dirty="0"/>
              <a:t> (</a:t>
            </a:r>
            <a:r>
              <a:rPr lang="en-US" sz="1300" dirty="0" err="1"/>
              <a:t>evitando</a:t>
            </a:r>
            <a:r>
              <a:rPr lang="en-US" sz="1300" dirty="0"/>
              <a:t> di </a:t>
            </a:r>
            <a:r>
              <a:rPr lang="en-US" sz="1300" dirty="0" err="1"/>
              <a:t>fittare</a:t>
            </a:r>
            <a:r>
              <a:rPr lang="en-US" sz="1300" dirty="0"/>
              <a:t> </a:t>
            </a:r>
            <a:r>
              <a:rPr lang="en-US" sz="1300" dirty="0" err="1"/>
              <a:t>anche</a:t>
            </a:r>
            <a:r>
              <a:rPr lang="en-US" sz="1300" dirty="0"/>
              <a:t> pixel di </a:t>
            </a:r>
            <a:r>
              <a:rPr lang="en-US" sz="1300" dirty="0" err="1"/>
              <a:t>sfondo</a:t>
            </a:r>
            <a:r>
              <a:rPr lang="en-US" sz="1300" dirty="0"/>
              <a:t>). Le </a:t>
            </a:r>
            <a:r>
              <a:rPr lang="en-US" sz="1300" dirty="0" err="1"/>
              <a:t>mappe</a:t>
            </a:r>
            <a:r>
              <a:rPr lang="en-US" sz="1300" dirty="0"/>
              <a:t> qui </a:t>
            </a:r>
            <a:r>
              <a:rPr lang="en-US" sz="1300" dirty="0" err="1"/>
              <a:t>riportate</a:t>
            </a:r>
            <a:r>
              <a:rPr lang="en-US" sz="1300" dirty="0"/>
              <a:t> </a:t>
            </a:r>
            <a:r>
              <a:rPr lang="en-US" sz="1300" dirty="0" err="1"/>
              <a:t>sono</a:t>
            </a:r>
            <a:r>
              <a:rPr lang="en-US" sz="1300" dirty="0"/>
              <a:t> </a:t>
            </a:r>
            <a:r>
              <a:rPr lang="en-US" sz="1300" dirty="0" err="1"/>
              <a:t>ottenute</a:t>
            </a:r>
            <a:r>
              <a:rPr lang="en-US" sz="1300" dirty="0"/>
              <a:t>:</a:t>
            </a:r>
          </a:p>
          <a:p>
            <a:pPr algn="just"/>
            <a:endParaRPr lang="en-US" sz="1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/>
              <a:t>Moltiplicando</a:t>
            </a:r>
            <a:r>
              <a:rPr lang="en-US" sz="1300" dirty="0"/>
              <a:t> </a:t>
            </a:r>
            <a:r>
              <a:rPr lang="en-US" sz="1300" dirty="0" err="1"/>
              <a:t>il</a:t>
            </a:r>
            <a:r>
              <a:rPr lang="en-US" sz="1300" dirty="0"/>
              <a:t> volume </a:t>
            </a:r>
            <a:r>
              <a:rPr lang="en-US" sz="1300" dirty="0" err="1"/>
              <a:t>importato</a:t>
            </a:r>
            <a:r>
              <a:rPr lang="en-US" sz="1300" dirty="0"/>
              <a:t> x1000 (</a:t>
            </a:r>
            <a:r>
              <a:rPr lang="en-US" sz="1300" b="1" i="1" dirty="0" err="1"/>
              <a:t>img</a:t>
            </a:r>
            <a:r>
              <a:rPr lang="en-US" sz="1300" b="1" i="1" dirty="0"/>
              <a:t> = </a:t>
            </a:r>
            <a:r>
              <a:rPr lang="en-US" sz="1300" b="1" i="1" dirty="0" err="1"/>
              <a:t>img</a:t>
            </a:r>
            <a:r>
              <a:rPr lang="en-US" sz="1300" b="1" i="1" dirty="0"/>
              <a:t>.*1000</a:t>
            </a:r>
            <a:r>
              <a:rPr lang="en-US" sz="13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/>
              <a:t>Fittando</a:t>
            </a:r>
            <a:r>
              <a:rPr lang="en-US" sz="1300" dirty="0"/>
              <a:t> solo le curve </a:t>
            </a:r>
            <a:r>
              <a:rPr lang="en-US" sz="1300" dirty="0" err="1"/>
              <a:t>estratte</a:t>
            </a:r>
            <a:r>
              <a:rPr lang="en-US" sz="1300" dirty="0"/>
              <a:t> da </a:t>
            </a:r>
            <a:r>
              <a:rPr lang="en-US" sz="1300" dirty="0" err="1"/>
              <a:t>img</a:t>
            </a:r>
            <a:r>
              <a:rPr lang="en-US" sz="1300" dirty="0"/>
              <a:t> </a:t>
            </a:r>
            <a:r>
              <a:rPr lang="en-US" sz="1300" dirty="0" err="1"/>
              <a:t>tali</a:t>
            </a:r>
            <a:r>
              <a:rPr lang="en-US" sz="1300" dirty="0"/>
              <a:t> </a:t>
            </a:r>
            <a:r>
              <a:rPr lang="en-US" sz="1300" dirty="0" err="1"/>
              <a:t>che</a:t>
            </a:r>
            <a:r>
              <a:rPr lang="en-US" sz="1300" dirty="0"/>
              <a:t> (</a:t>
            </a:r>
            <a:r>
              <a:rPr lang="en-US" sz="1300" b="1" i="1" dirty="0"/>
              <a:t>max(</a:t>
            </a:r>
            <a:r>
              <a:rPr lang="en-US" sz="1300" b="1" i="1" dirty="0" err="1"/>
              <a:t>curva</a:t>
            </a:r>
            <a:r>
              <a:rPr lang="en-US" sz="1300" b="1" i="1" dirty="0"/>
              <a:t>)&gt;=15</a:t>
            </a:r>
            <a:r>
              <a:rPr lang="en-US" sz="1300" dirty="0"/>
              <a:t>)</a:t>
            </a:r>
          </a:p>
        </p:txBody>
      </p:sp>
      <p:grpSp>
        <p:nvGrpSpPr>
          <p:cNvPr id="4" name="Gruppo 3"/>
          <p:cNvGrpSpPr/>
          <p:nvPr/>
        </p:nvGrpSpPr>
        <p:grpSpPr>
          <a:xfrm>
            <a:off x="203200" y="1043957"/>
            <a:ext cx="6457576" cy="4056908"/>
            <a:chOff x="203200" y="1043957"/>
            <a:chExt cx="6457576" cy="4056908"/>
          </a:xfrm>
        </p:grpSpPr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" y="1043957"/>
              <a:ext cx="6457576" cy="4056908"/>
            </a:xfrm>
            <a:prstGeom prst="rect">
              <a:avLst/>
            </a:prstGeom>
          </p:spPr>
        </p:pic>
        <p:pic>
          <p:nvPicPr>
            <p:cNvPr id="3" name="Immagine 2"/>
            <p:cNvPicPr>
              <a:picLocks noChangeAspect="1"/>
            </p:cNvPicPr>
            <p:nvPr/>
          </p:nvPicPr>
          <p:blipFill rotWithShape="1">
            <a:blip r:embed="rId5"/>
            <a:srcRect l="30297" t="5072" r="64555" b="56039"/>
            <a:stretch/>
          </p:blipFill>
          <p:spPr>
            <a:xfrm>
              <a:off x="2454536" y="1232603"/>
              <a:ext cx="407893" cy="1600200"/>
            </a:xfrm>
            <a:prstGeom prst="rect">
              <a:avLst/>
            </a:prstGeom>
          </p:spPr>
        </p:pic>
        <p:pic>
          <p:nvPicPr>
            <p:cNvPr id="15" name="Immagine 14"/>
            <p:cNvPicPr>
              <a:picLocks noChangeAspect="1"/>
            </p:cNvPicPr>
            <p:nvPr/>
          </p:nvPicPr>
          <p:blipFill rotWithShape="1">
            <a:blip r:embed="rId5"/>
            <a:srcRect l="30297" t="5072" r="64555" b="56039"/>
            <a:stretch/>
          </p:blipFill>
          <p:spPr>
            <a:xfrm>
              <a:off x="2454535" y="3160024"/>
              <a:ext cx="407893" cy="1600200"/>
            </a:xfrm>
            <a:prstGeom prst="rect">
              <a:avLst/>
            </a:prstGeom>
          </p:spPr>
        </p:pic>
        <p:pic>
          <p:nvPicPr>
            <p:cNvPr id="17" name="Immagine 16"/>
            <p:cNvPicPr>
              <a:picLocks noChangeAspect="1"/>
            </p:cNvPicPr>
            <p:nvPr/>
          </p:nvPicPr>
          <p:blipFill rotWithShape="1">
            <a:blip r:embed="rId5"/>
            <a:srcRect l="30297" t="5072" r="64555" b="56039"/>
            <a:stretch/>
          </p:blipFill>
          <p:spPr>
            <a:xfrm>
              <a:off x="6070600" y="1232603"/>
              <a:ext cx="407893" cy="1600200"/>
            </a:xfrm>
            <a:prstGeom prst="rect">
              <a:avLst/>
            </a:prstGeom>
          </p:spPr>
        </p:pic>
        <p:pic>
          <p:nvPicPr>
            <p:cNvPr id="18" name="Immagine 17"/>
            <p:cNvPicPr>
              <a:picLocks noChangeAspect="1"/>
            </p:cNvPicPr>
            <p:nvPr/>
          </p:nvPicPr>
          <p:blipFill rotWithShape="1">
            <a:blip r:embed="rId5"/>
            <a:srcRect l="30297" t="5072" r="64555" b="56039"/>
            <a:stretch/>
          </p:blipFill>
          <p:spPr>
            <a:xfrm>
              <a:off x="4262568" y="1234424"/>
              <a:ext cx="407893" cy="1600200"/>
            </a:xfrm>
            <a:prstGeom prst="rect">
              <a:avLst/>
            </a:prstGeom>
          </p:spPr>
        </p:pic>
        <p:pic>
          <p:nvPicPr>
            <p:cNvPr id="19" name="Immagine 18"/>
            <p:cNvPicPr>
              <a:picLocks noChangeAspect="1"/>
            </p:cNvPicPr>
            <p:nvPr/>
          </p:nvPicPr>
          <p:blipFill rotWithShape="1">
            <a:blip r:embed="rId5"/>
            <a:srcRect l="58785" t="54217" r="36746" b="8721"/>
            <a:stretch/>
          </p:blipFill>
          <p:spPr>
            <a:xfrm>
              <a:off x="4289460" y="3235196"/>
              <a:ext cx="354108" cy="1525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8735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31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/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6. </a:t>
            </a:r>
            <a:r>
              <a:rPr lang="it-IT" sz="3000" b="1" i="1" dirty="0">
                <a:solidFill>
                  <a:schemeClr val="tx2">
                    <a:lumMod val="75000"/>
                  </a:schemeClr>
                </a:solidFill>
              </a:rPr>
              <a:t>Stima diretta dei parametri da </a:t>
            </a:r>
            <a:r>
              <a:rPr lang="it-IT" sz="3000" b="1" i="1" dirty="0" err="1">
                <a:solidFill>
                  <a:schemeClr val="tx2">
                    <a:lumMod val="75000"/>
                  </a:schemeClr>
                </a:solidFill>
              </a:rPr>
              <a:t>sinogramma</a:t>
            </a:r>
            <a:endParaRPr lang="it-IT" sz="3000" b="1" i="1" dirty="0">
              <a:solidFill>
                <a:schemeClr val="tx2">
                  <a:lumMod val="75000"/>
                </a:schemeClr>
              </a:solidFill>
            </a:endParaRPr>
          </a:p>
          <a:p>
            <a:pPr marL="447675" indent="-447675"/>
            <a:r>
              <a:rPr lang="it-IT" sz="3000" b="1" i="1" dirty="0">
                <a:solidFill>
                  <a:schemeClr val="tx2">
                    <a:lumMod val="75000"/>
                  </a:schemeClr>
                </a:solidFill>
              </a:rPr>
              <a:t>     (FACOLTATIVO)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87550" y="1781433"/>
            <a:ext cx="976924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500" b="1" dirty="0" err="1"/>
              <a:t>Importare</a:t>
            </a:r>
            <a:r>
              <a:rPr lang="en-US" sz="1500" b="1" dirty="0"/>
              <a:t> </a:t>
            </a:r>
            <a:r>
              <a:rPr lang="en-US" sz="1500" b="1" dirty="0" err="1"/>
              <a:t>il</a:t>
            </a:r>
            <a:r>
              <a:rPr lang="en-US" sz="1500" b="1" dirty="0"/>
              <a:t> dataset </a:t>
            </a:r>
            <a:r>
              <a:rPr lang="en-US" sz="1500" b="1" dirty="0" err="1"/>
              <a:t>allegato</a:t>
            </a:r>
            <a:r>
              <a:rPr lang="en-US" sz="1500" b="1" dirty="0"/>
              <a:t> </a:t>
            </a:r>
            <a:r>
              <a:rPr lang="en-US" sz="1500" b="1" dirty="0" err="1"/>
              <a:t>all’esercitazione</a:t>
            </a:r>
            <a:endParaRPr lang="en-US" sz="1500" b="1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500" b="1" dirty="0" err="1"/>
              <a:t>Estrarre</a:t>
            </a:r>
            <a:r>
              <a:rPr lang="en-US" sz="1500" b="1" dirty="0"/>
              <a:t> 1 curve tempo-</a:t>
            </a:r>
            <a:r>
              <a:rPr lang="en-US" sz="1500" b="1" dirty="0" err="1"/>
              <a:t>attività</a:t>
            </a:r>
            <a:r>
              <a:rPr lang="en-US" sz="1500" b="1" dirty="0"/>
              <a:t> </a:t>
            </a:r>
            <a:r>
              <a:rPr lang="en-US" sz="1500" b="1" dirty="0" err="1"/>
              <a:t>dalla</a:t>
            </a:r>
            <a:r>
              <a:rPr lang="en-US" sz="1500" b="1" dirty="0"/>
              <a:t> </a:t>
            </a:r>
            <a:r>
              <a:rPr lang="en-US" sz="1500" b="1" dirty="0" err="1"/>
              <a:t>matrice</a:t>
            </a:r>
            <a:r>
              <a:rPr lang="en-US" sz="1500" b="1" dirty="0"/>
              <a:t> 4D “Volume” </a:t>
            </a:r>
            <a:r>
              <a:rPr lang="en-US" sz="1500" b="1" dirty="0" err="1"/>
              <a:t>relativa</a:t>
            </a:r>
            <a:r>
              <a:rPr lang="en-US" sz="1500" b="1" dirty="0"/>
              <a:t> all input function </a:t>
            </a:r>
            <a:r>
              <a:rPr lang="en-US" sz="1500" dirty="0"/>
              <a:t>(slice 7, time frame 4)</a:t>
            </a:r>
          </a:p>
          <a:p>
            <a:r>
              <a:rPr lang="en-US" sz="1500" b="1" dirty="0"/>
              <a:t>3.    </a:t>
            </a:r>
            <a:r>
              <a:rPr lang="en-US" sz="1500" b="1" dirty="0" err="1"/>
              <a:t>Importare</a:t>
            </a:r>
            <a:r>
              <a:rPr lang="en-US" sz="1500" b="1" dirty="0"/>
              <a:t> </a:t>
            </a:r>
            <a:r>
              <a:rPr lang="en-US" sz="1500" b="1" dirty="0" err="1"/>
              <a:t>dalla</a:t>
            </a:r>
            <a:r>
              <a:rPr lang="en-US" sz="1500" b="1" dirty="0"/>
              <a:t> </a:t>
            </a:r>
            <a:r>
              <a:rPr lang="en-US" sz="1500" b="1" dirty="0" err="1"/>
              <a:t>struttura</a:t>
            </a:r>
            <a:r>
              <a:rPr lang="en-US" sz="1500" b="1" dirty="0"/>
              <a:t> “</a:t>
            </a:r>
            <a:r>
              <a:rPr lang="en-US" sz="1500" b="1" dirty="0" err="1"/>
              <a:t>PETInfo</a:t>
            </a:r>
            <a:r>
              <a:rPr lang="en-US" sz="1500" b="1" dirty="0"/>
              <a:t>” </a:t>
            </a:r>
            <a:r>
              <a:rPr lang="en-US" sz="1500" b="1" dirty="0" err="1"/>
              <a:t>il</a:t>
            </a:r>
            <a:r>
              <a:rPr lang="en-US" sz="1500" b="1" dirty="0"/>
              <a:t> </a:t>
            </a:r>
            <a:r>
              <a:rPr lang="en-US" sz="1500" b="1" dirty="0" err="1"/>
              <a:t>vettore</a:t>
            </a:r>
            <a:r>
              <a:rPr lang="en-US" sz="1500" b="1" dirty="0"/>
              <a:t> </a:t>
            </a:r>
            <a:r>
              <a:rPr lang="en-US" sz="1500" b="1" dirty="0" err="1"/>
              <a:t>dei</a:t>
            </a:r>
            <a:r>
              <a:rPr lang="en-US" sz="1500" b="1" dirty="0"/>
              <a:t> tempi: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time = mean(PETInfo.time,2)./60;</a:t>
            </a:r>
          </a:p>
          <a:p>
            <a:pPr marL="342900" lvl="1" indent="-342900" algn="just">
              <a:spcAft>
                <a:spcPts val="1200"/>
              </a:spcAft>
              <a:buFontTx/>
              <a:buAutoNum type="arabicPeriod" startAt="4"/>
            </a:pPr>
            <a:r>
              <a:rPr lang="en-US" sz="1500" b="1" dirty="0" err="1"/>
              <a:t>Scegliere</a:t>
            </a:r>
            <a:r>
              <a:rPr lang="en-US" sz="1500" b="1" dirty="0"/>
              <a:t> </a:t>
            </a:r>
            <a:r>
              <a:rPr lang="en-US" sz="1500" b="1" dirty="0" err="1"/>
              <a:t>una</a:t>
            </a:r>
            <a:r>
              <a:rPr lang="en-US" sz="1500" b="1" dirty="0"/>
              <a:t> fetta del volume PET </a:t>
            </a:r>
            <a:r>
              <a:rPr lang="en-US" sz="1500" b="1" dirty="0" err="1"/>
              <a:t>importato</a:t>
            </a:r>
            <a:r>
              <a:rPr lang="en-US" sz="1500" b="1" dirty="0"/>
              <a:t> (ad </a:t>
            </a:r>
            <a:r>
              <a:rPr lang="en-US" sz="1500" b="1" dirty="0" err="1"/>
              <a:t>esempio</a:t>
            </a:r>
            <a:r>
              <a:rPr lang="en-US" sz="1500" b="1" dirty="0"/>
              <a:t> la 24 da cui </a:t>
            </a:r>
            <a:r>
              <a:rPr lang="en-US" sz="1500" b="1" dirty="0" err="1"/>
              <a:t>si</a:t>
            </a:r>
            <a:r>
              <a:rPr lang="en-US" sz="1500" b="1" dirty="0"/>
              <a:t> è </a:t>
            </a:r>
            <a:r>
              <a:rPr lang="en-US" sz="1500" b="1" dirty="0" err="1"/>
              <a:t>estratta</a:t>
            </a:r>
            <a:r>
              <a:rPr lang="en-US" sz="1500" b="1" dirty="0"/>
              <a:t> la ROI </a:t>
            </a:r>
            <a:r>
              <a:rPr lang="en-US" sz="1500" b="1" dirty="0" err="1"/>
              <a:t>precedente</a:t>
            </a:r>
            <a:r>
              <a:rPr lang="en-US" sz="1500" b="1" dirty="0"/>
              <a:t> o </a:t>
            </a:r>
            <a:r>
              <a:rPr lang="en-US" sz="1500" b="1" dirty="0" err="1"/>
              <a:t>qualsiasi</a:t>
            </a:r>
            <a:r>
              <a:rPr lang="en-US" sz="1500" b="1" dirty="0"/>
              <a:t> </a:t>
            </a:r>
            <a:r>
              <a:rPr lang="en-US" sz="1500" b="1" dirty="0" err="1"/>
              <a:t>altra</a:t>
            </a:r>
            <a:r>
              <a:rPr lang="en-US" sz="1500" b="1" dirty="0"/>
              <a:t> a </a:t>
            </a:r>
            <a:r>
              <a:rPr lang="en-US" sz="1500" b="1" dirty="0" err="1"/>
              <a:t>piacere</a:t>
            </a:r>
            <a:r>
              <a:rPr lang="en-US" sz="1500" b="1" dirty="0"/>
              <a:t>) e </a:t>
            </a:r>
            <a:r>
              <a:rPr lang="en-US" sz="1500" b="1" dirty="0" err="1"/>
              <a:t>fittare</a:t>
            </a:r>
            <a:r>
              <a:rPr lang="en-US" sz="1500" b="1" dirty="0"/>
              <a:t> voxel per voxel </a:t>
            </a:r>
            <a:r>
              <a:rPr lang="en-US" sz="1500" b="1" dirty="0" err="1"/>
              <a:t>il</a:t>
            </a:r>
            <a:r>
              <a:rPr lang="en-US" sz="1500" b="1" dirty="0"/>
              <a:t> </a:t>
            </a:r>
            <a:r>
              <a:rPr lang="en-US" sz="1500" b="1" dirty="0" err="1"/>
              <a:t>modello</a:t>
            </a:r>
            <a:r>
              <a:rPr lang="en-US" sz="1500" b="1" dirty="0"/>
              <a:t>, come </a:t>
            </a:r>
            <a:r>
              <a:rPr lang="en-US" sz="1500" b="1" dirty="0" err="1"/>
              <a:t>fatto</a:t>
            </a:r>
            <a:r>
              <a:rPr lang="en-US" sz="1500" b="1" dirty="0"/>
              <a:t> al </a:t>
            </a:r>
            <a:r>
              <a:rPr lang="en-US" sz="1500" b="1" dirty="0" err="1"/>
              <a:t>punto</a:t>
            </a:r>
            <a:r>
              <a:rPr lang="en-US" sz="1500" b="1" dirty="0"/>
              <a:t> </a:t>
            </a:r>
            <a:r>
              <a:rPr lang="en-US" sz="1500" b="1" dirty="0" err="1"/>
              <a:t>precedente</a:t>
            </a:r>
            <a:r>
              <a:rPr lang="en-US" sz="1500" b="1" dirty="0"/>
              <a:t>.</a:t>
            </a:r>
          </a:p>
          <a:p>
            <a:pPr marL="342900" lvl="1" indent="-342900" algn="just">
              <a:buFontTx/>
              <a:buAutoNum type="arabicPeriod" startAt="4"/>
            </a:pPr>
            <a:r>
              <a:rPr lang="en-US" sz="1500" b="1" dirty="0" err="1"/>
              <a:t>Richiamare</a:t>
            </a:r>
            <a:r>
              <a:rPr lang="en-US" sz="1500" b="1" dirty="0"/>
              <a:t> </a:t>
            </a:r>
            <a:r>
              <a:rPr lang="en-US" sz="1500" b="1" dirty="0" err="1"/>
              <a:t>l’esercitazione</a:t>
            </a:r>
            <a:r>
              <a:rPr lang="en-US" sz="1500" b="1" dirty="0"/>
              <a:t> </a:t>
            </a:r>
            <a:r>
              <a:rPr lang="en-US" sz="1500" b="1" dirty="0" err="1"/>
              <a:t>sull’algoritmo</a:t>
            </a:r>
            <a:r>
              <a:rPr lang="en-US" sz="1500" b="1" dirty="0"/>
              <a:t> di </a:t>
            </a:r>
            <a:r>
              <a:rPr lang="en-US" sz="1500" b="1" dirty="0" err="1"/>
              <a:t>ricostruzione</a:t>
            </a:r>
            <a:r>
              <a:rPr lang="en-US" sz="1500" b="1" dirty="0"/>
              <a:t> MLEM (28 </a:t>
            </a:r>
            <a:r>
              <a:rPr lang="en-US" sz="1500" b="1" dirty="0" err="1"/>
              <a:t>Ottobre</a:t>
            </a:r>
            <a:r>
              <a:rPr lang="en-US" sz="1500" b="1" dirty="0"/>
              <a:t> 2016) e:</a:t>
            </a:r>
          </a:p>
          <a:p>
            <a:pPr marL="717550" lvl="1" indent="-285750" algn="just">
              <a:buFont typeface="Arial" panose="020B0604020202020204" pitchFamily="34" charset="0"/>
              <a:buChar char="•"/>
            </a:pPr>
            <a:r>
              <a:rPr lang="en-US" sz="1300" dirty="0" err="1"/>
              <a:t>utilizzare</a:t>
            </a:r>
            <a:r>
              <a:rPr lang="en-US" sz="1300" dirty="0"/>
              <a:t> la </a:t>
            </a:r>
            <a:r>
              <a:rPr lang="en-US" sz="1300" dirty="0" err="1"/>
              <a:t>matrice</a:t>
            </a:r>
            <a:r>
              <a:rPr lang="en-US" sz="1300" dirty="0"/>
              <a:t> di </a:t>
            </a:r>
            <a:r>
              <a:rPr lang="en-US" sz="1300" dirty="0" err="1"/>
              <a:t>sistema</a:t>
            </a:r>
            <a:r>
              <a:rPr lang="en-US" sz="1300" dirty="0"/>
              <a:t> (A) per </a:t>
            </a:r>
            <a:r>
              <a:rPr lang="en-US" sz="1300" dirty="0" err="1"/>
              <a:t>convertire</a:t>
            </a:r>
            <a:r>
              <a:rPr lang="en-US" sz="1300" dirty="0"/>
              <a:t> </a:t>
            </a:r>
            <a:r>
              <a:rPr lang="en-US" sz="1300" dirty="0" err="1"/>
              <a:t>il</a:t>
            </a:r>
            <a:r>
              <a:rPr lang="en-US" sz="1300" dirty="0"/>
              <a:t> volume PET in un </a:t>
            </a:r>
            <a:r>
              <a:rPr lang="en-US" sz="1300" dirty="0" err="1"/>
              <a:t>sinogramma</a:t>
            </a:r>
            <a:r>
              <a:rPr lang="en-US" sz="1300" dirty="0"/>
              <a:t> </a:t>
            </a:r>
            <a:r>
              <a:rPr lang="en-US" sz="1300" dirty="0" err="1"/>
              <a:t>dinamico</a:t>
            </a:r>
            <a:r>
              <a:rPr lang="en-US" sz="1300" dirty="0"/>
              <a:t> (come </a:t>
            </a:r>
            <a:r>
              <a:rPr lang="en-US" sz="1300" dirty="0" err="1"/>
              <a:t>fatto</a:t>
            </a:r>
            <a:r>
              <a:rPr lang="en-US" sz="1300" dirty="0"/>
              <a:t> con </a:t>
            </a:r>
            <a:r>
              <a:rPr lang="en-US" sz="1300" dirty="0" err="1"/>
              <a:t>il</a:t>
            </a:r>
            <a:r>
              <a:rPr lang="en-US" sz="1300" dirty="0"/>
              <a:t> </a:t>
            </a:r>
            <a:r>
              <a:rPr lang="en-US" sz="1300" dirty="0" err="1"/>
              <a:t>fantoccio</a:t>
            </a:r>
            <a:r>
              <a:rPr lang="en-US" sz="1300" dirty="0"/>
              <a:t> </a:t>
            </a:r>
            <a:r>
              <a:rPr lang="en-US" sz="1300" dirty="0" err="1"/>
              <a:t>l’altra</a:t>
            </a:r>
            <a:r>
              <a:rPr lang="en-US" sz="1300" dirty="0"/>
              <a:t> </a:t>
            </a:r>
            <a:r>
              <a:rPr lang="en-US" sz="1300" dirty="0" err="1"/>
              <a:t>volta</a:t>
            </a:r>
            <a:r>
              <a:rPr lang="en-US" sz="1300" dirty="0"/>
              <a:t>)</a:t>
            </a:r>
          </a:p>
          <a:p>
            <a:pPr marL="7175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“</a:t>
            </a:r>
            <a:r>
              <a:rPr lang="en-US" sz="1300" dirty="0" err="1"/>
              <a:t>copiare</a:t>
            </a:r>
            <a:r>
              <a:rPr lang="en-US" sz="1300" dirty="0"/>
              <a:t>” </a:t>
            </a:r>
            <a:r>
              <a:rPr lang="en-US" sz="1300" dirty="0" err="1"/>
              <a:t>il</a:t>
            </a:r>
            <a:r>
              <a:rPr lang="en-US" sz="1300" dirty="0"/>
              <a:t> </a:t>
            </a:r>
            <a:r>
              <a:rPr lang="en-US" sz="1300" dirty="0" err="1"/>
              <a:t>blocco</a:t>
            </a:r>
            <a:r>
              <a:rPr lang="en-US" sz="1300" dirty="0"/>
              <a:t> di </a:t>
            </a:r>
            <a:r>
              <a:rPr lang="en-US" sz="1300" dirty="0" err="1"/>
              <a:t>codice</a:t>
            </a:r>
            <a:r>
              <a:rPr lang="en-US" sz="1300" dirty="0"/>
              <a:t> </a:t>
            </a:r>
            <a:r>
              <a:rPr lang="en-US" sz="1300" dirty="0" err="1"/>
              <a:t>che</a:t>
            </a:r>
            <a:r>
              <a:rPr lang="en-US" sz="1300" dirty="0"/>
              <a:t> </a:t>
            </a:r>
            <a:r>
              <a:rPr lang="en-US" sz="1300" dirty="0" err="1"/>
              <a:t>esegue</a:t>
            </a:r>
            <a:r>
              <a:rPr lang="en-US" sz="1300" dirty="0"/>
              <a:t> 1 </a:t>
            </a:r>
            <a:r>
              <a:rPr lang="en-US" sz="1300" dirty="0" err="1"/>
              <a:t>iterazione</a:t>
            </a:r>
            <a:r>
              <a:rPr lang="en-US" sz="1300" dirty="0"/>
              <a:t> di MLEM, </a:t>
            </a:r>
            <a:r>
              <a:rPr lang="en-US" sz="1300" dirty="0" err="1"/>
              <a:t>facendo</a:t>
            </a:r>
            <a:r>
              <a:rPr lang="en-US" sz="1300" dirty="0"/>
              <a:t> </a:t>
            </a:r>
            <a:r>
              <a:rPr lang="en-US" sz="1300" dirty="0" err="1"/>
              <a:t>l’ipotesi</a:t>
            </a:r>
            <a:r>
              <a:rPr lang="en-US" sz="1300" dirty="0"/>
              <a:t> </a:t>
            </a:r>
            <a:r>
              <a:rPr lang="en-US" sz="1300" dirty="0" err="1"/>
              <a:t>che</a:t>
            </a:r>
            <a:r>
              <a:rPr lang="en-US" sz="1300" dirty="0"/>
              <a:t> </a:t>
            </a:r>
            <a:r>
              <a:rPr lang="en-US" sz="1300" dirty="0" err="1"/>
              <a:t>il</a:t>
            </a:r>
            <a:r>
              <a:rPr lang="en-US" sz="1300" dirty="0"/>
              <a:t> </a:t>
            </a:r>
            <a:r>
              <a:rPr lang="en-US" sz="1300" dirty="0" err="1"/>
              <a:t>sinogramma</a:t>
            </a:r>
            <a:r>
              <a:rPr lang="en-US" sz="1300" dirty="0"/>
              <a:t> non </a:t>
            </a:r>
            <a:r>
              <a:rPr lang="en-US" sz="1300" dirty="0" err="1"/>
              <a:t>abbia</a:t>
            </a:r>
            <a:r>
              <a:rPr lang="en-US" sz="1300" dirty="0"/>
              <a:t> </a:t>
            </a:r>
            <a:r>
              <a:rPr lang="en-US" sz="1300" dirty="0" err="1"/>
              <a:t>artefatti</a:t>
            </a:r>
            <a:r>
              <a:rPr lang="en-US" sz="1300" dirty="0"/>
              <a:t> da </a:t>
            </a:r>
            <a:r>
              <a:rPr lang="en-US" sz="1300" dirty="0" err="1"/>
              <a:t>correggere</a:t>
            </a:r>
            <a:endParaRPr lang="en-US" sz="1300" dirty="0"/>
          </a:p>
          <a:p>
            <a:pPr marL="358775" lvl="1" indent="-358775" algn="just">
              <a:spcAft>
                <a:spcPts val="1200"/>
              </a:spcAft>
            </a:pPr>
            <a:r>
              <a:rPr lang="en-US" sz="1500" b="1" dirty="0"/>
              <a:t>6.   </a:t>
            </a:r>
            <a:r>
              <a:rPr lang="en-US" sz="1500" b="1" dirty="0" err="1"/>
              <a:t>Implementare</a:t>
            </a:r>
            <a:r>
              <a:rPr lang="en-US" sz="1500" b="1" dirty="0"/>
              <a:t> </a:t>
            </a:r>
            <a:r>
              <a:rPr lang="en-US" sz="1500" b="1" dirty="0" err="1"/>
              <a:t>il</a:t>
            </a:r>
            <a:r>
              <a:rPr lang="en-US" sz="1500" b="1" dirty="0"/>
              <a:t> </a:t>
            </a:r>
            <a:r>
              <a:rPr lang="en-US" sz="1500" b="1" dirty="0" err="1"/>
              <a:t>metodo</a:t>
            </a:r>
            <a:r>
              <a:rPr lang="en-US" sz="1500" b="1" dirty="0"/>
              <a:t> </a:t>
            </a:r>
            <a:r>
              <a:rPr lang="en-US" sz="1500" b="1" dirty="0" err="1"/>
              <a:t>diretto</a:t>
            </a:r>
            <a:r>
              <a:rPr lang="en-US" sz="1500" b="1" dirty="0"/>
              <a:t> di </a:t>
            </a:r>
            <a:r>
              <a:rPr lang="en-US" sz="1500" b="1" dirty="0" err="1"/>
              <a:t>stima</a:t>
            </a:r>
            <a:r>
              <a:rPr lang="en-US" sz="1500" b="1" dirty="0"/>
              <a:t> </a:t>
            </a:r>
            <a:r>
              <a:rPr lang="en-US" sz="1500" b="1" dirty="0" err="1"/>
              <a:t>parametrica</a:t>
            </a:r>
            <a:r>
              <a:rPr lang="en-US" sz="1500" b="1" dirty="0"/>
              <a:t>, </a:t>
            </a:r>
            <a:r>
              <a:rPr lang="en-US" sz="1500" b="1" dirty="0" err="1"/>
              <a:t>alternando</a:t>
            </a:r>
            <a:r>
              <a:rPr lang="en-US" sz="1500" b="1" dirty="0"/>
              <a:t> </a:t>
            </a:r>
            <a:r>
              <a:rPr lang="en-US" sz="1500" b="1" dirty="0" err="1"/>
              <a:t>una</a:t>
            </a:r>
            <a:r>
              <a:rPr lang="en-US" sz="1500" b="1" dirty="0"/>
              <a:t> </a:t>
            </a:r>
            <a:r>
              <a:rPr lang="en-US" sz="1500" b="1" dirty="0" err="1"/>
              <a:t>iterazione</a:t>
            </a:r>
            <a:r>
              <a:rPr lang="en-US" sz="1500" b="1" dirty="0"/>
              <a:t> MLEM ad un fitting </a:t>
            </a:r>
            <a:r>
              <a:rPr lang="en-US" sz="1500" b="1" dirty="0" err="1"/>
              <a:t>dell’intero</a:t>
            </a:r>
            <a:r>
              <a:rPr lang="en-US" sz="1500" b="1" dirty="0"/>
              <a:t>   volume </a:t>
            </a:r>
            <a:r>
              <a:rPr lang="en-US" sz="1500" b="1" dirty="0" err="1"/>
              <a:t>ricostruito</a:t>
            </a:r>
            <a:r>
              <a:rPr lang="en-US" sz="1500" b="1" dirty="0"/>
              <a:t>, come </a:t>
            </a:r>
            <a:r>
              <a:rPr lang="en-US" sz="1500" b="1" dirty="0" err="1"/>
              <a:t>svolto</a:t>
            </a:r>
            <a:r>
              <a:rPr lang="en-US" sz="1500" b="1" dirty="0"/>
              <a:t> al </a:t>
            </a:r>
            <a:r>
              <a:rPr lang="en-US" sz="1500" b="1" dirty="0" err="1"/>
              <a:t>punto</a:t>
            </a:r>
            <a:r>
              <a:rPr lang="en-US" sz="1500" b="1" dirty="0"/>
              <a:t> 5.</a:t>
            </a:r>
            <a:endParaRPr lang="en-US" sz="1500" b="1" i="1" dirty="0"/>
          </a:p>
          <a:p>
            <a:pPr marL="342900" lvl="1" indent="-342900">
              <a:spcAft>
                <a:spcPts val="1200"/>
              </a:spcAft>
              <a:buAutoNum type="arabicPeriod" startAt="4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0005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32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/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6. </a:t>
            </a:r>
            <a:r>
              <a:rPr lang="it-IT" sz="3000" b="1" i="1" dirty="0">
                <a:solidFill>
                  <a:schemeClr val="tx2">
                    <a:lumMod val="75000"/>
                  </a:schemeClr>
                </a:solidFill>
              </a:rPr>
              <a:t>Stima diretta dei parametri da </a:t>
            </a:r>
            <a:r>
              <a:rPr lang="it-IT" sz="3000" b="1" i="1" dirty="0" err="1">
                <a:solidFill>
                  <a:schemeClr val="tx2">
                    <a:lumMod val="75000"/>
                  </a:schemeClr>
                </a:solidFill>
              </a:rPr>
              <a:t>sinogramma</a:t>
            </a:r>
            <a:endParaRPr lang="it-IT" sz="3000" b="1" i="1" dirty="0">
              <a:solidFill>
                <a:schemeClr val="tx2">
                  <a:lumMod val="75000"/>
                </a:schemeClr>
              </a:solidFill>
            </a:endParaRPr>
          </a:p>
          <a:p>
            <a:pPr marL="447675" indent="-447675"/>
            <a:r>
              <a:rPr lang="it-IT" sz="3000" b="1" i="1" dirty="0">
                <a:solidFill>
                  <a:schemeClr val="tx2">
                    <a:lumMod val="75000"/>
                  </a:schemeClr>
                </a:solidFill>
              </a:rPr>
              <a:t>     (FACOLTATIVO)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486" y="1480911"/>
            <a:ext cx="8364114" cy="414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8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4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Obiettivo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1562100"/>
            <a:ext cx="4197707" cy="1491030"/>
          </a:xfrm>
          <a:prstGeom prst="rect">
            <a:avLst/>
          </a:prstGeom>
        </p:spPr>
      </p:pic>
      <p:sp>
        <p:nvSpPr>
          <p:cNvPr id="16" name="Parentesi graffa aperta 15"/>
          <p:cNvSpPr/>
          <p:nvPr/>
        </p:nvSpPr>
        <p:spPr>
          <a:xfrm>
            <a:off x="1422400" y="1520252"/>
            <a:ext cx="304800" cy="1532878"/>
          </a:xfrm>
          <a:prstGeom prst="leftBrace">
            <a:avLst>
              <a:gd name="adj1" fmla="val 55392"/>
              <a:gd name="adj2" fmla="val 50000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6375400" y="1871192"/>
            <a:ext cx="30891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b="1" dirty="0">
                <a:solidFill>
                  <a:srgbClr val="C00000"/>
                </a:solidFill>
              </a:rPr>
              <a:t>MODELLO BI-COMPARTIMENTALE DESCRITTO DA UN SISTEMA DI 2 EQUAZIONI DIFFERENZIALI </a:t>
            </a:r>
          </a:p>
        </p:txBody>
      </p:sp>
      <p:sp>
        <p:nvSpPr>
          <p:cNvPr id="4" name="Rettangolo 3"/>
          <p:cNvSpPr/>
          <p:nvPr/>
        </p:nvSpPr>
        <p:spPr>
          <a:xfrm>
            <a:off x="1137024" y="3630316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dirty="0" err="1"/>
              <a:t>Prendere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confidenza</a:t>
            </a:r>
            <a:r>
              <a:rPr lang="en-US" altLang="en-US" sz="1600" dirty="0"/>
              <a:t> con le </a:t>
            </a:r>
            <a:r>
              <a:rPr lang="en-US" altLang="en-US" sz="1600" dirty="0" err="1"/>
              <a:t>funzioni</a:t>
            </a:r>
            <a:r>
              <a:rPr lang="en-US" altLang="en-US" sz="1600" dirty="0"/>
              <a:t> integrate in MATLAB dedicate </a:t>
            </a:r>
            <a:r>
              <a:rPr lang="en-US" altLang="en-US" sz="1600" dirty="0" err="1"/>
              <a:t>alla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soluzione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delle</a:t>
            </a:r>
            <a:r>
              <a:rPr lang="en-US" altLang="en-US" sz="1600" dirty="0"/>
              <a:t> ODE.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dirty="0" err="1"/>
              <a:t>Impostare</a:t>
            </a:r>
            <a:r>
              <a:rPr lang="en-US" altLang="en-US" sz="1600" dirty="0"/>
              <a:t> le </a:t>
            </a:r>
            <a:r>
              <a:rPr lang="en-US" altLang="en-US" sz="1600" dirty="0" err="1"/>
              <a:t>opzioni</a:t>
            </a:r>
            <a:r>
              <a:rPr lang="en-US" altLang="en-US" sz="1600" dirty="0"/>
              <a:t> e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parametri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richiesti</a:t>
            </a:r>
            <a:r>
              <a:rPr lang="en-US" altLang="en-US" sz="1600" dirty="0"/>
              <a:t> dal </a:t>
            </a:r>
            <a:r>
              <a:rPr lang="en-US" altLang="en-US" sz="1600" dirty="0" err="1"/>
              <a:t>motore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soluzione</a:t>
            </a:r>
            <a:r>
              <a:rPr lang="en-US" altLang="en-US" sz="1600" dirty="0"/>
              <a:t> ODE.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dirty="0" err="1"/>
              <a:t>Passare</a:t>
            </a:r>
            <a:r>
              <a:rPr lang="en-US" altLang="en-US" sz="1600" dirty="0"/>
              <a:t>  </a:t>
            </a:r>
            <a:r>
              <a:rPr lang="en-US" altLang="en-US" sz="1600" dirty="0" err="1"/>
              <a:t>il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nostro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modello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ed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eventuali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parametri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aggiuntivi</a:t>
            </a:r>
            <a:r>
              <a:rPr lang="en-US" altLang="en-US" sz="1600" dirty="0"/>
              <a:t> al </a:t>
            </a:r>
            <a:r>
              <a:rPr lang="en-US" altLang="en-US" sz="1600" dirty="0" err="1"/>
              <a:t>risolutore</a:t>
            </a:r>
            <a:r>
              <a:rPr lang="en-US" alt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77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5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Risoluzione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numerica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di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equazioni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differenziali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60400" y="1371600"/>
            <a:ext cx="8839200" cy="125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None/>
            </a:pPr>
            <a:r>
              <a:rPr lang="en-US" altLang="en-US" sz="1600" dirty="0"/>
              <a:t>MATLAB </a:t>
            </a:r>
            <a:r>
              <a:rPr lang="en-US" altLang="en-US" sz="1600" dirty="0" err="1"/>
              <a:t>fornisce</a:t>
            </a:r>
            <a:r>
              <a:rPr lang="en-US" altLang="en-US" sz="1600" dirty="0"/>
              <a:t> un gran </a:t>
            </a:r>
            <a:r>
              <a:rPr lang="en-US" altLang="en-US" sz="1600" dirty="0" err="1"/>
              <a:t>numero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strumenti</a:t>
            </a:r>
            <a:r>
              <a:rPr lang="en-US" altLang="en-US" sz="1600" dirty="0"/>
              <a:t> per </a:t>
            </a:r>
            <a:r>
              <a:rPr lang="en-US" altLang="en-US" sz="1600" dirty="0" err="1"/>
              <a:t>risolvere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numericamente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delle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equazioni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differenziali</a:t>
            </a:r>
            <a:r>
              <a:rPr lang="en-US" altLang="en-US" sz="1600" dirty="0"/>
              <a:t>. </a:t>
            </a:r>
            <a:r>
              <a:rPr lang="en-US" altLang="en-US" sz="1600" dirty="0" err="1"/>
              <a:t>Noi</a:t>
            </a:r>
            <a:r>
              <a:rPr lang="en-US" altLang="en-US" sz="1600" dirty="0"/>
              <a:t> ci </a:t>
            </a:r>
            <a:r>
              <a:rPr lang="en-US" altLang="en-US" sz="1600" dirty="0" err="1"/>
              <a:t>concentraremo</a:t>
            </a:r>
            <a:r>
              <a:rPr lang="en-US" altLang="en-US" sz="1600" dirty="0"/>
              <a:t> sui due </a:t>
            </a:r>
            <a:r>
              <a:rPr lang="en-US" altLang="en-US" sz="1600" dirty="0" err="1"/>
              <a:t>metodi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principali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già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integrati</a:t>
            </a:r>
            <a:r>
              <a:rPr lang="en-US" altLang="en-US" sz="1600" dirty="0"/>
              <a:t> in </a:t>
            </a:r>
            <a:r>
              <a:rPr lang="en-US" altLang="en-US" sz="1600" dirty="0" err="1"/>
              <a:t>tutte</a:t>
            </a:r>
            <a:r>
              <a:rPr lang="en-US" altLang="en-US" sz="1600" dirty="0"/>
              <a:t> le </a:t>
            </a:r>
            <a:r>
              <a:rPr lang="en-US" altLang="en-US" sz="1600" dirty="0" err="1"/>
              <a:t>versioni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ossia</a:t>
            </a:r>
            <a:r>
              <a:rPr lang="en-US" altLang="en-US" sz="1600" dirty="0"/>
              <a:t> le </a:t>
            </a:r>
            <a:r>
              <a:rPr lang="en-US" altLang="en-US" sz="1600" dirty="0" err="1"/>
              <a:t>funzioni</a:t>
            </a:r>
            <a:r>
              <a:rPr lang="en-US" altLang="en-US" sz="1600" dirty="0"/>
              <a:t> </a:t>
            </a:r>
            <a:r>
              <a:rPr lang="en-US" altLang="en-US" sz="1600" b="1" i="1" dirty="0">
                <a:solidFill>
                  <a:srgbClr val="C00000"/>
                </a:solidFill>
              </a:rPr>
              <a:t>ode23</a:t>
            </a:r>
            <a:r>
              <a:rPr lang="en-US" altLang="en-US" sz="1600" dirty="0"/>
              <a:t> e </a:t>
            </a:r>
            <a:r>
              <a:rPr lang="en-US" altLang="en-US" sz="1600" b="1" i="1" dirty="0">
                <a:solidFill>
                  <a:srgbClr val="C00000"/>
                </a:solidFill>
              </a:rPr>
              <a:t>ode45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entrambe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basate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sul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metodo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risoluzione</a:t>
            </a:r>
            <a:r>
              <a:rPr lang="en-US" altLang="en-US" sz="1600" dirty="0"/>
              <a:t> </a:t>
            </a:r>
            <a:r>
              <a:rPr lang="en-US" altLang="en-US" sz="1600" b="1" dirty="0">
                <a:solidFill>
                  <a:srgbClr val="002060"/>
                </a:solidFill>
              </a:rPr>
              <a:t>Runge-</a:t>
            </a:r>
            <a:r>
              <a:rPr lang="en-US" altLang="en-US" sz="1600" b="1" dirty="0" err="1">
                <a:solidFill>
                  <a:srgbClr val="002060"/>
                </a:solidFill>
              </a:rPr>
              <a:t>Kutta</a:t>
            </a:r>
            <a:r>
              <a:rPr lang="en-US" altLang="en-US" sz="1600" dirty="0"/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1600" dirty="0" err="1"/>
              <a:t>Entrambe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queste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funzioni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presentano</a:t>
            </a:r>
            <a:r>
              <a:rPr lang="en-US" altLang="en-US" sz="1600" dirty="0"/>
              <a:t> con la </a:t>
            </a:r>
            <a:r>
              <a:rPr lang="en-US" altLang="en-US" sz="1600" b="1" dirty="0" err="1">
                <a:solidFill>
                  <a:srgbClr val="002060"/>
                </a:solidFill>
              </a:rPr>
              <a:t>medesima</a:t>
            </a:r>
            <a:r>
              <a:rPr lang="en-US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</a:rPr>
              <a:t>interfaccia</a:t>
            </a:r>
            <a:r>
              <a:rPr lang="en-US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en-US" sz="1600" dirty="0"/>
              <a:t>e </a:t>
            </a:r>
            <a:r>
              <a:rPr lang="en-US" altLang="en-US" sz="1600" dirty="0" err="1"/>
              <a:t>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aspettano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gli</a:t>
            </a:r>
            <a:r>
              <a:rPr lang="en-US" altLang="en-US" sz="1600" dirty="0"/>
              <a:t> </a:t>
            </a:r>
            <a:r>
              <a:rPr lang="en-US" altLang="en-US" sz="1600" b="1" dirty="0" err="1">
                <a:solidFill>
                  <a:srgbClr val="002060"/>
                </a:solidFill>
              </a:rPr>
              <a:t>stessi</a:t>
            </a:r>
            <a:r>
              <a:rPr lang="en-US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</a:rPr>
              <a:t>parametri</a:t>
            </a:r>
            <a:r>
              <a:rPr lang="en-US" altLang="en-US" sz="1600" b="1" dirty="0">
                <a:solidFill>
                  <a:srgbClr val="002060"/>
                </a:solidFill>
              </a:rPr>
              <a:t> in </a:t>
            </a:r>
            <a:r>
              <a:rPr lang="en-US" altLang="en-US" sz="1600" b="1" dirty="0" err="1">
                <a:solidFill>
                  <a:srgbClr val="002060"/>
                </a:solidFill>
              </a:rPr>
              <a:t>ingresso</a:t>
            </a:r>
            <a:r>
              <a:rPr lang="en-US" altLang="en-US" sz="1600" dirty="0"/>
              <a:t>.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41400" y="3305927"/>
            <a:ext cx="8077200" cy="1837426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2857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896938" algn="l"/>
              </a:tabLst>
            </a:pPr>
            <a:r>
              <a:rPr lang="en-US" altLang="en-US" sz="1400" b="1" i="1" dirty="0"/>
              <a:t>y</a:t>
            </a:r>
            <a:r>
              <a:rPr lang="en-US" altLang="en-US" sz="1400" dirty="0"/>
              <a:t>: 	</a:t>
            </a:r>
            <a:r>
              <a:rPr lang="en-US" altLang="en-US" sz="1400" dirty="0" err="1"/>
              <a:t>vettore</a:t>
            </a:r>
            <a:r>
              <a:rPr lang="en-US" altLang="en-US" sz="1400" dirty="0"/>
              <a:t> di </a:t>
            </a:r>
            <a:r>
              <a:rPr lang="en-US" altLang="en-US" sz="1400" dirty="0" err="1"/>
              <a:t>soluzione</a:t>
            </a:r>
            <a:r>
              <a:rPr lang="en-US" altLang="en-US" sz="1400" dirty="0"/>
              <a:t>, in cui </a:t>
            </a:r>
            <a:r>
              <a:rPr lang="en-US" altLang="en-US" sz="1400" dirty="0" err="1"/>
              <a:t>ogni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colonna</a:t>
            </a:r>
            <a:r>
              <a:rPr lang="en-US" altLang="en-US" sz="1400" dirty="0"/>
              <a:t> è </a:t>
            </a:r>
            <a:r>
              <a:rPr lang="en-US" altLang="en-US" sz="1400" dirty="0" err="1"/>
              <a:t>associata</a:t>
            </a:r>
            <a:r>
              <a:rPr lang="en-US" altLang="en-US" sz="1400" dirty="0"/>
              <a:t> ad </a:t>
            </a:r>
            <a:r>
              <a:rPr lang="en-US" altLang="en-US" sz="1400" dirty="0" err="1"/>
              <a:t>una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variabile</a:t>
            </a:r>
            <a:r>
              <a:rPr lang="en-US" altLang="en-US" sz="1400" dirty="0"/>
              <a:t> (</a:t>
            </a:r>
            <a:r>
              <a:rPr lang="en-US" altLang="en-US" sz="1400" dirty="0" err="1"/>
              <a:t>più</a:t>
            </a:r>
            <a:r>
              <a:rPr lang="en-US" altLang="en-US" sz="1400" dirty="0"/>
              <a:t> di </a:t>
            </a:r>
            <a:r>
              <a:rPr lang="en-US" altLang="en-US" sz="1400" dirty="0" err="1"/>
              <a:t>una</a:t>
            </a:r>
            <a:r>
              <a:rPr lang="en-US" altLang="en-US" sz="1400" dirty="0"/>
              <a:t> se </a:t>
            </a:r>
            <a:r>
              <a:rPr lang="en-US" altLang="en-US" sz="1400" dirty="0" err="1"/>
              <a:t>lavoriamo</a:t>
            </a:r>
            <a:r>
              <a:rPr lang="en-US" altLang="en-US" sz="1400" dirty="0"/>
              <a:t> con 	un </a:t>
            </a:r>
            <a:r>
              <a:rPr lang="en-US" altLang="en-US" sz="1400" dirty="0" err="1"/>
              <a:t>sistema</a:t>
            </a:r>
            <a:r>
              <a:rPr lang="en-US" altLang="en-US" sz="1400" dirty="0"/>
              <a:t> di ODE), </a:t>
            </a:r>
            <a:r>
              <a:rPr lang="en-US" altLang="en-US" sz="1400" dirty="0" err="1"/>
              <a:t>ed</a:t>
            </a:r>
            <a:r>
              <a:rPr lang="en-US" altLang="en-US" sz="1400" dirty="0"/>
              <a:t> </a:t>
            </a:r>
            <a:r>
              <a:rPr lang="en-US" altLang="en-US" sz="1400" dirty="0" err="1"/>
              <a:t>ogni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riga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rappresenta</a:t>
            </a:r>
            <a:r>
              <a:rPr lang="en-US" altLang="en-US" sz="1400" dirty="0"/>
              <a:t> un </a:t>
            </a:r>
            <a:r>
              <a:rPr lang="en-US" altLang="en-US" sz="1400" dirty="0" err="1"/>
              <a:t>istante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temporale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riferito</a:t>
            </a:r>
            <a:r>
              <a:rPr lang="en-US" altLang="en-US" sz="1400" dirty="0"/>
              <a:t> al </a:t>
            </a:r>
            <a:r>
              <a:rPr lang="en-US" altLang="en-US" sz="1400" dirty="0" err="1"/>
              <a:t>vettore</a:t>
            </a:r>
            <a:r>
              <a:rPr lang="en-US" altLang="en-US" sz="1400" dirty="0"/>
              <a:t> t.</a:t>
            </a:r>
          </a:p>
          <a:p>
            <a:pPr marL="2857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896938" algn="l"/>
              </a:tabLst>
            </a:pPr>
            <a:r>
              <a:rPr lang="en-US" altLang="en-US" sz="1400" b="1" i="1" dirty="0" err="1"/>
              <a:t>odefun</a:t>
            </a:r>
            <a:r>
              <a:rPr lang="en-US" altLang="en-US" sz="1400" dirty="0"/>
              <a:t>: </a:t>
            </a:r>
            <a:r>
              <a:rPr lang="en-US" altLang="en-US" sz="1400" dirty="0" err="1"/>
              <a:t>funzione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esterna</a:t>
            </a:r>
            <a:r>
              <a:rPr lang="en-US" altLang="en-US" sz="1400" dirty="0"/>
              <a:t> (m-file) </a:t>
            </a:r>
            <a:r>
              <a:rPr lang="en-US" altLang="en-US" sz="1400" dirty="0" err="1"/>
              <a:t>che</a:t>
            </a:r>
            <a:r>
              <a:rPr lang="en-US" altLang="en-US" sz="1400" dirty="0"/>
              <a:t> </a:t>
            </a:r>
            <a:r>
              <a:rPr lang="en-US" altLang="en-US" sz="1400" i="1" dirty="0" err="1"/>
              <a:t>restituisce</a:t>
            </a:r>
            <a:r>
              <a:rPr lang="en-US" altLang="en-US" sz="1400" i="1" dirty="0"/>
              <a:t> un </a:t>
            </a:r>
            <a:r>
              <a:rPr lang="en-US" altLang="en-US" sz="1400" i="1" dirty="0" err="1"/>
              <a:t>vettore</a:t>
            </a:r>
            <a:r>
              <a:rPr lang="en-US" altLang="en-US" sz="1400" i="1" dirty="0"/>
              <a:t> </a:t>
            </a:r>
            <a:r>
              <a:rPr lang="en-US" altLang="en-US" sz="1400" i="1" dirty="0" err="1"/>
              <a:t>colonna</a:t>
            </a:r>
            <a:r>
              <a:rPr lang="en-US" altLang="en-US" sz="1400" i="1" dirty="0"/>
              <a:t> con </a:t>
            </a:r>
            <a:r>
              <a:rPr lang="en-US" altLang="en-US" sz="1400" i="1" dirty="0" err="1"/>
              <a:t>I’uscita</a:t>
            </a:r>
            <a:r>
              <a:rPr lang="en-US" altLang="en-US" sz="1400" i="1" dirty="0"/>
              <a:t> del </a:t>
            </a:r>
            <a:r>
              <a:rPr lang="en-US" altLang="en-US" sz="1400" i="1" dirty="0" err="1"/>
              <a:t>sistema</a:t>
            </a:r>
            <a:r>
              <a:rPr lang="en-US" altLang="en-US" sz="1400" i="1" dirty="0"/>
              <a:t> ODE</a:t>
            </a:r>
          </a:p>
          <a:p>
            <a:pPr marL="2857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896938" algn="l"/>
              </a:tabLst>
            </a:pPr>
            <a:r>
              <a:rPr lang="en-US" altLang="en-US" sz="1400" b="1" i="1" dirty="0" err="1"/>
              <a:t>tspan</a:t>
            </a:r>
            <a:r>
              <a:rPr lang="en-US" altLang="en-US" sz="1400" dirty="0"/>
              <a:t>: 	</a:t>
            </a:r>
            <a:r>
              <a:rPr lang="en-US" altLang="en-US" sz="1400" dirty="0" err="1"/>
              <a:t>specifica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vettore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dei</a:t>
            </a:r>
            <a:r>
              <a:rPr lang="en-US" altLang="en-US" sz="1400" dirty="0"/>
              <a:t> tempi di </a:t>
            </a:r>
            <a:r>
              <a:rPr lang="en-US" altLang="en-US" sz="1400" dirty="0" err="1"/>
              <a:t>integrazione</a:t>
            </a:r>
            <a:r>
              <a:rPr lang="en-US" altLang="en-US" sz="1400" dirty="0"/>
              <a:t> per </a:t>
            </a:r>
            <a:r>
              <a:rPr lang="en-US" altLang="en-US" sz="1400" dirty="0" err="1"/>
              <a:t>risolvere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il</a:t>
            </a:r>
            <a:r>
              <a:rPr lang="en-US" altLang="en-US" sz="1400" dirty="0"/>
              <a:t> Sistema</a:t>
            </a:r>
          </a:p>
          <a:p>
            <a:pPr marL="1165225" lvl="3" indent="-285750" algn="just">
              <a:lnSpc>
                <a:spcPct val="90000"/>
              </a:lnSpc>
              <a:buFont typeface="Wingdings" panose="05000000000000000000" pitchFamily="2" charset="2"/>
              <a:buChar char="§"/>
              <a:tabLst>
                <a:tab pos="896938" algn="l"/>
              </a:tabLst>
            </a:pPr>
            <a:r>
              <a:rPr lang="en-US" altLang="en-US" sz="1400" dirty="0"/>
              <a:t>se </a:t>
            </a:r>
            <a:r>
              <a:rPr lang="en-US" altLang="en-US" sz="1400" i="1" dirty="0" err="1"/>
              <a:t>tspan</a:t>
            </a:r>
            <a:r>
              <a:rPr lang="en-US" altLang="en-US" sz="1400" dirty="0"/>
              <a:t> è un </a:t>
            </a:r>
            <a:r>
              <a:rPr lang="en-US" altLang="en-US" sz="1400" b="1" dirty="0" err="1"/>
              <a:t>vettore</a:t>
            </a:r>
            <a:r>
              <a:rPr lang="en-US" altLang="en-US" sz="1400" b="1" dirty="0"/>
              <a:t> di due </a:t>
            </a:r>
            <a:r>
              <a:rPr lang="en-US" altLang="en-US" sz="1400" b="1" dirty="0" err="1"/>
              <a:t>elementi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questi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sono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trattati</a:t>
            </a:r>
            <a:r>
              <a:rPr lang="en-US" altLang="en-US" sz="1400" dirty="0"/>
              <a:t> come tempi di </a:t>
            </a:r>
            <a:r>
              <a:rPr lang="en-US" altLang="en-US" sz="1400" dirty="0" err="1"/>
              <a:t>inizio</a:t>
            </a:r>
            <a:r>
              <a:rPr lang="en-US" altLang="en-US" sz="1400" dirty="0"/>
              <a:t> e fine, e </a:t>
            </a:r>
            <a:r>
              <a:rPr lang="en-US" altLang="en-US" sz="1400" dirty="0" err="1"/>
              <a:t>gli</a:t>
            </a:r>
            <a:r>
              <a:rPr lang="en-US" altLang="en-US" sz="1400" dirty="0"/>
              <a:t> step di </a:t>
            </a:r>
            <a:r>
              <a:rPr lang="en-US" altLang="en-US" sz="1400" dirty="0" err="1"/>
              <a:t>integrazione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intermedi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sono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scelti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arbitrariamente</a:t>
            </a:r>
            <a:r>
              <a:rPr lang="en-US" altLang="en-US" sz="1400" dirty="0"/>
              <a:t> dal </a:t>
            </a:r>
            <a:r>
              <a:rPr lang="en-US" altLang="en-US" sz="1400" dirty="0" err="1"/>
              <a:t>risolutore</a:t>
            </a:r>
            <a:endParaRPr lang="en-US" altLang="en-US" sz="1400" dirty="0"/>
          </a:p>
          <a:p>
            <a:pPr marL="1165225" lvl="3" indent="-285750" algn="just">
              <a:lnSpc>
                <a:spcPct val="90000"/>
              </a:lnSpc>
              <a:buFont typeface="Wingdings" panose="05000000000000000000" pitchFamily="2" charset="2"/>
              <a:buChar char="§"/>
              <a:tabLst>
                <a:tab pos="896938" algn="l"/>
              </a:tabLst>
            </a:pPr>
            <a:r>
              <a:rPr lang="en-US" altLang="en-US" sz="1400" dirty="0"/>
              <a:t>se </a:t>
            </a:r>
            <a:r>
              <a:rPr lang="en-US" altLang="en-US" sz="1400" i="1" dirty="0" err="1"/>
              <a:t>tspan</a:t>
            </a:r>
            <a:r>
              <a:rPr lang="en-US" altLang="en-US" sz="1400" dirty="0"/>
              <a:t> ha </a:t>
            </a:r>
            <a:r>
              <a:rPr lang="en-US" altLang="en-US" sz="1400" b="1" dirty="0" err="1"/>
              <a:t>più</a:t>
            </a:r>
            <a:r>
              <a:rPr lang="en-US" altLang="en-US" sz="1400" b="1" dirty="0"/>
              <a:t> di 2 </a:t>
            </a:r>
            <a:r>
              <a:rPr lang="en-US" altLang="en-US" sz="1400" b="1" dirty="0" err="1"/>
              <a:t>valori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risultati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sono</a:t>
            </a:r>
            <a:r>
              <a:rPr lang="en-US" altLang="en-US" sz="1400" dirty="0"/>
              <a:t> </a:t>
            </a:r>
            <a:r>
              <a:rPr lang="en-US" altLang="en-US" sz="1400" dirty="0" err="1"/>
              <a:t>calcolati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soltanti</a:t>
            </a:r>
            <a:r>
              <a:rPr lang="en-US" altLang="en-US" sz="1400" dirty="0"/>
              <a:t> per </a:t>
            </a:r>
            <a:r>
              <a:rPr lang="en-US" altLang="en-US" sz="1400" dirty="0" err="1"/>
              <a:t>gli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specifici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istanti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temporali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richiesti</a:t>
            </a:r>
            <a:endParaRPr lang="en-US" altLang="en-US" sz="1400" dirty="0"/>
          </a:p>
          <a:p>
            <a:pPr marL="2857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896938" algn="l"/>
              </a:tabLst>
            </a:pPr>
            <a:r>
              <a:rPr lang="en-US" altLang="en-US" sz="1400" b="1" i="1" dirty="0"/>
              <a:t>y0</a:t>
            </a:r>
            <a:r>
              <a:rPr lang="en-US" altLang="en-US" sz="1400" dirty="0"/>
              <a:t>:	 </a:t>
            </a:r>
            <a:r>
              <a:rPr lang="en-US" altLang="en-US" sz="1400" dirty="0" err="1"/>
              <a:t>vettore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delle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condizioni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iniziali</a:t>
            </a:r>
            <a:r>
              <a:rPr lang="en-US" altLang="en-US" sz="1400" dirty="0"/>
              <a:t> per (t=0)</a:t>
            </a:r>
          </a:p>
        </p:txBody>
      </p:sp>
      <p:sp>
        <p:nvSpPr>
          <p:cNvPr id="3" name="Rettangolo 2"/>
          <p:cNvSpPr/>
          <p:nvPr/>
        </p:nvSpPr>
        <p:spPr>
          <a:xfrm>
            <a:off x="3327400" y="2671675"/>
            <a:ext cx="325544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[</a:t>
            </a:r>
            <a:r>
              <a:rPr lang="en-US" altLang="en-US" b="1" i="1" dirty="0">
                <a:solidFill>
                  <a:srgbClr val="002060"/>
                </a:solidFill>
              </a:rPr>
              <a:t>t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i="1" dirty="0">
                <a:solidFill>
                  <a:srgbClr val="002060"/>
                </a:solidFill>
              </a:rPr>
              <a:t>y</a:t>
            </a:r>
            <a:r>
              <a:rPr lang="en-US" altLang="en-US" b="1" dirty="0">
                <a:solidFill>
                  <a:srgbClr val="002060"/>
                </a:solidFill>
              </a:rPr>
              <a:t>] = </a:t>
            </a:r>
            <a:r>
              <a:rPr lang="en-US" altLang="en-US" b="1" i="1" dirty="0">
                <a:solidFill>
                  <a:srgbClr val="002060"/>
                </a:solidFill>
              </a:rPr>
              <a:t>ode45(</a:t>
            </a:r>
            <a:r>
              <a:rPr lang="en-US" altLang="en-US" b="1" i="1" dirty="0" err="1">
                <a:solidFill>
                  <a:srgbClr val="002060"/>
                </a:solidFill>
              </a:rPr>
              <a:t>odefun</a:t>
            </a:r>
            <a:r>
              <a:rPr lang="en-US" altLang="en-US" b="1" i="1" dirty="0">
                <a:solidFill>
                  <a:srgbClr val="002060"/>
                </a:solidFill>
              </a:rPr>
              <a:t>, </a:t>
            </a:r>
            <a:r>
              <a:rPr lang="en-US" altLang="en-US" b="1" i="1" dirty="0" err="1">
                <a:solidFill>
                  <a:srgbClr val="002060"/>
                </a:solidFill>
              </a:rPr>
              <a:t>tspan</a:t>
            </a:r>
            <a:r>
              <a:rPr lang="en-US" altLang="en-US" b="1" i="1" dirty="0">
                <a:solidFill>
                  <a:srgbClr val="002060"/>
                </a:solidFill>
              </a:rPr>
              <a:t>, y0)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6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6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Esempio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equazione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differenziale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del primo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ordine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2601424" y="1319768"/>
                <a:ext cx="5060488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;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∈[0;0.5]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4" y="1319768"/>
                <a:ext cx="5060488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549383" y="2476500"/>
                <a:ext cx="7902841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1)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Definire</a:t>
                </a:r>
                <a:r>
                  <a:rPr lang="en-US" b="1" dirty="0">
                    <a:solidFill>
                      <a:srgbClr val="C00000"/>
                    </a:solidFill>
                  </a:rPr>
                  <a:t> la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funzione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𝐨𝐝𝐞𝐟𝐮𝐧</m:t>
                    </m:r>
                    <m:r>
                      <a:rPr lang="it-IT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83" y="2476500"/>
                <a:ext cx="7902841" cy="381000"/>
              </a:xfrm>
              <a:prstGeom prst="rect">
                <a:avLst/>
              </a:prstGeom>
              <a:blipFill>
                <a:blip r:embed="rId5"/>
                <a:stretch>
                  <a:fillRect l="-617" t="-793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3141201"/>
            <a:ext cx="5161256" cy="12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3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7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Esempio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equazione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differenziale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del primo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ordine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2601424" y="1319768"/>
                <a:ext cx="5060488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;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∈[0;0.5]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4" y="1319768"/>
                <a:ext cx="5060488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/>
          <p:cNvSpPr txBox="1"/>
          <p:nvPr/>
        </p:nvSpPr>
        <p:spPr>
          <a:xfrm>
            <a:off x="549383" y="2476500"/>
            <a:ext cx="79028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2) </a:t>
            </a:r>
            <a:r>
              <a:rPr lang="it-IT" b="1" dirty="0">
                <a:solidFill>
                  <a:srgbClr val="C00000"/>
                </a:solidFill>
              </a:rPr>
              <a:t>Passare la funzione appena creata in input al risolutore </a:t>
            </a:r>
            <a:r>
              <a:rPr lang="it-IT" b="1" i="1" dirty="0">
                <a:solidFill>
                  <a:srgbClr val="C00000"/>
                </a:solidFill>
              </a:rPr>
              <a:t>ode45()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3000612"/>
            <a:ext cx="6879737" cy="21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5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8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Esempio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equazione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differenziale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del primo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ordine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2601424" y="1319768"/>
                <a:ext cx="5060488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;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∈[0;0.5]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4" y="1319768"/>
                <a:ext cx="5060488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/>
          <p:cNvSpPr txBox="1"/>
          <p:nvPr/>
        </p:nvSpPr>
        <p:spPr>
          <a:xfrm>
            <a:off x="549383" y="2476500"/>
            <a:ext cx="79028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3) </a:t>
            </a:r>
            <a:r>
              <a:rPr lang="it-IT" b="1" dirty="0">
                <a:solidFill>
                  <a:srgbClr val="C00000"/>
                </a:solidFill>
              </a:rPr>
              <a:t>Specificare un </a:t>
            </a:r>
            <a:r>
              <a:rPr lang="it-IT" b="1" i="1" dirty="0" err="1">
                <a:solidFill>
                  <a:srgbClr val="C00000"/>
                </a:solidFill>
              </a:rPr>
              <a:t>tspan</a:t>
            </a:r>
            <a:r>
              <a:rPr lang="it-IT" b="1" dirty="0">
                <a:solidFill>
                  <a:srgbClr val="C00000"/>
                </a:solidFill>
              </a:rPr>
              <a:t> personalizzato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30" y="3170760"/>
            <a:ext cx="4371788" cy="1801707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>
            <a:off x="537430" y="3170760"/>
            <a:ext cx="990600" cy="386111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537200" y="3037954"/>
            <a:ext cx="4141694" cy="1953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None/>
            </a:pPr>
            <a:r>
              <a:rPr lang="en-US" altLang="en-US" sz="1500" dirty="0" err="1"/>
              <a:t>Quello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che</a:t>
            </a:r>
            <a:r>
              <a:rPr lang="en-US" altLang="en-US" sz="1500" dirty="0"/>
              <a:t> è </a:t>
            </a:r>
            <a:r>
              <a:rPr lang="en-US" altLang="en-US" sz="1500" dirty="0" err="1"/>
              <a:t>interessante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puntualizzare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riguardo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il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tspan</a:t>
            </a:r>
            <a:r>
              <a:rPr lang="en-US" altLang="en-US" sz="1500" dirty="0"/>
              <a:t> è </a:t>
            </a:r>
            <a:r>
              <a:rPr lang="en-US" altLang="en-US" sz="1500" dirty="0" err="1"/>
              <a:t>che</a:t>
            </a:r>
            <a:r>
              <a:rPr lang="en-US" altLang="en-US" sz="1500" dirty="0"/>
              <a:t> MATLAB in background continua ad </a:t>
            </a:r>
            <a:r>
              <a:rPr lang="en-US" altLang="en-US" sz="1500" dirty="0" err="1"/>
              <a:t>usare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più</a:t>
            </a:r>
            <a:r>
              <a:rPr lang="en-US" altLang="en-US" sz="1500" dirty="0"/>
              <a:t> o </a:t>
            </a:r>
            <a:r>
              <a:rPr lang="en-US" altLang="en-US" sz="1500" dirty="0" err="1"/>
              <a:t>meno</a:t>
            </a:r>
            <a:r>
              <a:rPr lang="en-US" altLang="en-US" sz="1500" dirty="0"/>
              <a:t> lo </a:t>
            </a:r>
            <a:r>
              <a:rPr lang="en-US" altLang="en-US" sz="1500" dirty="0" err="1"/>
              <a:t>stesso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timestep</a:t>
            </a:r>
            <a:r>
              <a:rPr lang="en-US" altLang="en-US" sz="1500" dirty="0"/>
              <a:t> </a:t>
            </a:r>
            <a:r>
              <a:rPr lang="en-US" altLang="en-US" sz="1500" dirty="0" err="1"/>
              <a:t>predefinito</a:t>
            </a:r>
            <a:r>
              <a:rPr lang="en-US" altLang="en-US" sz="1500" dirty="0"/>
              <a:t> per </a:t>
            </a:r>
            <a:r>
              <a:rPr lang="en-US" altLang="en-US" sz="1500" dirty="0" err="1"/>
              <a:t>risolvere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l’equazione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differenziale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variando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soltanto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il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modo</a:t>
            </a:r>
            <a:r>
              <a:rPr lang="en-US" altLang="en-US" sz="1500" dirty="0"/>
              <a:t> in cui </a:t>
            </a:r>
            <a:r>
              <a:rPr lang="en-US" altLang="en-US" sz="1500" dirty="0" err="1"/>
              <a:t>restituisce</a:t>
            </a:r>
            <a:r>
              <a:rPr lang="en-US" altLang="en-US" sz="1500" dirty="0"/>
              <a:t> in output </a:t>
            </a:r>
            <a:r>
              <a:rPr lang="en-US" altLang="en-US" sz="1500" dirty="0" err="1"/>
              <a:t>il</a:t>
            </a:r>
            <a:r>
              <a:rPr lang="en-US" altLang="en-US" sz="1500" dirty="0"/>
              <a:t> </a:t>
            </a:r>
            <a:r>
              <a:rPr lang="en-US" altLang="en-US" sz="1500" dirty="0" err="1"/>
              <a:t>risultato</a:t>
            </a:r>
            <a:r>
              <a:rPr lang="en-US" altLang="en-US" sz="1500" dirty="0"/>
              <a:t> finale. </a:t>
            </a:r>
            <a:r>
              <a:rPr lang="en-US" altLang="en-US" sz="1500" dirty="0" err="1"/>
              <a:t>Lavorare</a:t>
            </a:r>
            <a:r>
              <a:rPr lang="en-US" altLang="en-US" sz="1500" dirty="0"/>
              <a:t> con un </a:t>
            </a:r>
            <a:r>
              <a:rPr lang="en-US" altLang="en-US" sz="1500" dirty="0" err="1"/>
              <a:t>tspan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personalizzato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quindi</a:t>
            </a:r>
            <a:r>
              <a:rPr lang="en-US" altLang="en-US" sz="1500" dirty="0"/>
              <a:t> non </a:t>
            </a:r>
            <a:r>
              <a:rPr lang="en-US" altLang="en-US" sz="1500" dirty="0" err="1"/>
              <a:t>altera</a:t>
            </a:r>
            <a:r>
              <a:rPr lang="en-US" altLang="en-US" sz="1500" dirty="0"/>
              <a:t> in </a:t>
            </a:r>
            <a:r>
              <a:rPr lang="en-US" altLang="en-US" sz="1500" dirty="0" err="1"/>
              <a:t>modo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eccessivo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l’accuratezza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della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soluzione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numerica</a:t>
            </a:r>
            <a:r>
              <a:rPr lang="en-US" alt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88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8"/>
            <a:ext cx="10160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813800" y="5354470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b="1">
                <a:solidFill>
                  <a:schemeClr val="tx2">
                    <a:lumMod val="75000"/>
                  </a:schemeClr>
                </a:solidFill>
              </a:rPr>
              <a:t>9</a:t>
            </a:fld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1"/>
            <a:ext cx="10160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5385597"/>
            <a:ext cx="501118" cy="29130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137024" y="53721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A.A. 2016/2017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65824" y="53691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solidFill>
                  <a:srgbClr val="002060"/>
                </a:solidFill>
              </a:rPr>
              <a:t>MATLAB: soluzione di equazioni differenziali e fitting non lineare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9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Esempio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equazione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differenziale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del primo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ordine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2601424" y="1319768"/>
                <a:ext cx="5060488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;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∈[0;0.5]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4" y="1319768"/>
                <a:ext cx="5060488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/>
          <p:cNvSpPr txBox="1"/>
          <p:nvPr/>
        </p:nvSpPr>
        <p:spPr>
          <a:xfrm>
            <a:off x="549383" y="2095500"/>
            <a:ext cx="79028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4) </a:t>
            </a:r>
            <a:r>
              <a:rPr lang="it-IT" b="1" dirty="0">
                <a:solidFill>
                  <a:srgbClr val="C00000"/>
                </a:solidFill>
              </a:rPr>
              <a:t>Opzioni di personalizzazione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tangolo 1"/>
              <p:cNvSpPr/>
              <p:nvPr/>
            </p:nvSpPr>
            <p:spPr>
              <a:xfrm>
                <a:off x="623168" y="2476500"/>
                <a:ext cx="8990574" cy="2831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800"/>
                  </a:spcAft>
                </a:pPr>
                <a:r>
                  <a:rPr lang="en-US" sz="1600" dirty="0">
                    <a:latin typeface="CMR12"/>
                  </a:rPr>
                  <a:t>Ad </a:t>
                </a:r>
                <a:r>
                  <a:rPr lang="en-US" sz="1600" dirty="0" err="1">
                    <a:latin typeface="CMR12"/>
                  </a:rPr>
                  <a:t>ogni</a:t>
                </a:r>
                <a:r>
                  <a:rPr lang="en-US" sz="1600" dirty="0">
                    <a:latin typeface="CMR12"/>
                  </a:rPr>
                  <a:t> </a:t>
                </a:r>
                <a:r>
                  <a:rPr lang="en-US" sz="1600" dirty="0" err="1">
                    <a:latin typeface="CMR12"/>
                  </a:rPr>
                  <a:t>iterazione</a:t>
                </a:r>
                <a:r>
                  <a:rPr lang="en-US" sz="1600" dirty="0">
                    <a:latin typeface="CMR12"/>
                  </a:rPr>
                  <a:t> del </a:t>
                </a:r>
                <a:r>
                  <a:rPr lang="en-US" sz="1600" dirty="0" err="1">
                    <a:latin typeface="CMR12"/>
                  </a:rPr>
                  <a:t>risolutore</a:t>
                </a:r>
                <a:r>
                  <a:rPr lang="en-US" sz="1600" dirty="0">
                    <a:latin typeface="CMR12"/>
                  </a:rPr>
                  <a:t> </a:t>
                </a:r>
                <a:r>
                  <a:rPr lang="en-US" sz="1600" dirty="0" err="1">
                    <a:latin typeface="CMR12"/>
                  </a:rPr>
                  <a:t>viene</a:t>
                </a:r>
                <a:r>
                  <a:rPr lang="en-US" sz="1600" dirty="0">
                    <a:latin typeface="CMR12"/>
                  </a:rPr>
                  <a:t> </a:t>
                </a:r>
                <a:r>
                  <a:rPr lang="en-US" sz="1600" dirty="0" err="1">
                    <a:latin typeface="CMR12"/>
                  </a:rPr>
                  <a:t>calcolato</a:t>
                </a:r>
                <a:r>
                  <a:rPr lang="en-US" sz="1600" dirty="0">
                    <a:latin typeface="CMR12"/>
                  </a:rPr>
                  <a:t> un </a:t>
                </a:r>
                <a:r>
                  <a:rPr lang="en-US" sz="1600" dirty="0" err="1">
                    <a:latin typeface="CMR12"/>
                  </a:rPr>
                  <a:t>errore</a:t>
                </a:r>
                <a:r>
                  <a:rPr lang="en-US" sz="1600" dirty="0">
                    <a:latin typeface="CMR12"/>
                  </a:rPr>
                  <a:t>. Se </a:t>
                </a:r>
                <a:r>
                  <a:rPr lang="en-US" sz="1600" dirty="0" err="1">
                    <a:latin typeface="CMR12"/>
                  </a:rPr>
                  <a:t>chiamiamo</a:t>
                </a:r>
                <a:r>
                  <a:rPr lang="en-US" sz="1600" dirty="0">
                    <a:latin typeface="CMR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latin typeface="CMR12"/>
                  </a:rPr>
                  <a:t> </a:t>
                </a:r>
                <a:r>
                  <a:rPr lang="en-US" sz="1600" dirty="0" err="1">
                    <a:latin typeface="CMR12"/>
                  </a:rPr>
                  <a:t>l’approssimazione</a:t>
                </a:r>
                <a:r>
                  <a:rPr lang="en-US" sz="1600" dirty="0">
                    <a:latin typeface="CMR12"/>
                  </a:rPr>
                  <a:t> di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latin typeface="CMR12"/>
                  </a:rPr>
                  <a:t> </a:t>
                </a:r>
                <a:r>
                  <a:rPr lang="en-US" sz="1600" dirty="0" err="1">
                    <a:latin typeface="CMR12"/>
                  </a:rPr>
                  <a:t>allo</a:t>
                </a:r>
                <a:r>
                  <a:rPr lang="en-US" sz="1600" dirty="0">
                    <a:latin typeface="CMR12"/>
                  </a:rPr>
                  <a:t> step </a:t>
                </a:r>
                <a:r>
                  <a:rPr lang="en-US" sz="1600" i="1" dirty="0">
                    <a:latin typeface="CMR12"/>
                  </a:rPr>
                  <a:t>k, </a:t>
                </a:r>
                <a:r>
                  <a:rPr lang="en-US" sz="1600" dirty="0" err="1">
                    <a:latin typeface="CMR12"/>
                  </a:rPr>
                  <a:t>ed</a:t>
                </a:r>
                <a:r>
                  <a:rPr lang="en-US" sz="1600" dirty="0">
                    <a:latin typeface="CMR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latin typeface="CMR12"/>
                  </a:rPr>
                  <a:t> l’errore </a:t>
                </a:r>
                <a:r>
                  <a:rPr lang="en-US" sz="1600" dirty="0" err="1">
                    <a:latin typeface="CMR12"/>
                  </a:rPr>
                  <a:t>corrispondente</a:t>
                </a:r>
                <a:r>
                  <a:rPr lang="en-US" sz="1600" dirty="0">
                    <a:latin typeface="CMR12"/>
                  </a:rPr>
                  <a:t>, MATLAB </a:t>
                </a:r>
                <a:r>
                  <a:rPr lang="en-US" sz="1600" dirty="0" err="1">
                    <a:latin typeface="CMR12"/>
                  </a:rPr>
                  <a:t>adatta</a:t>
                </a:r>
                <a:r>
                  <a:rPr lang="en-US" sz="1600" dirty="0">
                    <a:latin typeface="CMR12"/>
                  </a:rPr>
                  <a:t> </a:t>
                </a:r>
                <a:r>
                  <a:rPr lang="en-US" sz="1600" dirty="0" err="1">
                    <a:latin typeface="CMR12"/>
                  </a:rPr>
                  <a:t>il</a:t>
                </a:r>
                <a:r>
                  <a:rPr lang="en-US" sz="1600" dirty="0">
                    <a:latin typeface="CMR12"/>
                  </a:rPr>
                  <a:t> </a:t>
                </a:r>
                <a:r>
                  <a:rPr lang="en-US" sz="1600" dirty="0" err="1">
                    <a:latin typeface="CMR12"/>
                  </a:rPr>
                  <a:t>suo</a:t>
                </a:r>
                <a:r>
                  <a:rPr lang="en-US" sz="1600" dirty="0">
                    <a:latin typeface="CMR12"/>
                  </a:rPr>
                  <a:t> </a:t>
                </a:r>
                <a:r>
                  <a:rPr lang="en-US" sz="1600" dirty="0" err="1">
                    <a:latin typeface="CMR12"/>
                  </a:rPr>
                  <a:t>passo</a:t>
                </a:r>
                <a:r>
                  <a:rPr lang="en-US" sz="1600" dirty="0">
                    <a:latin typeface="CMR12"/>
                  </a:rPr>
                  <a:t> di </a:t>
                </a:r>
                <a:r>
                  <a:rPr lang="en-US" sz="1600" dirty="0" err="1">
                    <a:latin typeface="CMR12"/>
                  </a:rPr>
                  <a:t>integrazione</a:t>
                </a:r>
                <a:r>
                  <a:rPr lang="en-US" sz="1600" dirty="0">
                    <a:latin typeface="CMR12"/>
                  </a:rPr>
                  <a:t> in </a:t>
                </a:r>
                <a:r>
                  <a:rPr lang="en-US" sz="1600" dirty="0" err="1">
                    <a:latin typeface="CMR12"/>
                  </a:rPr>
                  <a:t>modo</a:t>
                </a:r>
                <a:r>
                  <a:rPr lang="en-US" sz="1600" dirty="0">
                    <a:latin typeface="CMR12"/>
                  </a:rPr>
                  <a:t> </a:t>
                </a:r>
                <a:r>
                  <a:rPr lang="en-US" sz="1600" dirty="0" err="1">
                    <a:latin typeface="CMR12"/>
                  </a:rPr>
                  <a:t>che</a:t>
                </a:r>
                <a:r>
                  <a:rPr lang="en-US" sz="1600" dirty="0">
                    <a:latin typeface="CMR12"/>
                  </a:rPr>
                  <a:t> </a:t>
                </a:r>
                <a:r>
                  <a:rPr lang="en-US" sz="1600" dirty="0" err="1">
                    <a:latin typeface="CMR12"/>
                  </a:rPr>
                  <a:t>risulti</a:t>
                </a:r>
                <a:r>
                  <a:rPr lang="en-US" sz="1600" dirty="0">
                    <a:latin typeface="CMR12"/>
                  </a:rPr>
                  <a:t>:</a:t>
                </a:r>
              </a:p>
              <a:p>
                <a:pPr algn="just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16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sz="16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16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b="1" i="1" dirty="0" err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𝑹𝒆𝒍𝑻𝒐𝒍</m:t>
                      </m:r>
                      <m:r>
                        <a:rPr lang="en-US" sz="16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∗ |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16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|,</m:t>
                      </m:r>
                      <m:r>
                        <a:rPr lang="en-US" sz="1600" b="1" i="1" dirty="0" err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𝑨𝒃𝒔𝑻𝒐𝒍</m:t>
                      </m:r>
                      <m:r>
                        <a:rPr lang="en-US" sz="16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sz="1600" b="1" dirty="0">
                  <a:latin typeface="CMMI12"/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lang="en-US" sz="1600" dirty="0">
                    <a:latin typeface="CMR12"/>
                  </a:rPr>
                  <a:t>Dove </a:t>
                </a:r>
                <a:r>
                  <a:rPr lang="en-US" sz="1600" dirty="0" err="1">
                    <a:latin typeface="CMR12"/>
                  </a:rPr>
                  <a:t>i</a:t>
                </a:r>
                <a:r>
                  <a:rPr lang="en-US" sz="1600" dirty="0">
                    <a:latin typeface="CMR12"/>
                  </a:rPr>
                  <a:t> </a:t>
                </a:r>
                <a:r>
                  <a:rPr lang="en-US" sz="1600" dirty="0" err="1">
                    <a:latin typeface="CMR12"/>
                  </a:rPr>
                  <a:t>valori</a:t>
                </a:r>
                <a:r>
                  <a:rPr lang="en-US" sz="1600" dirty="0">
                    <a:latin typeface="CMR12"/>
                  </a:rPr>
                  <a:t> di default </a:t>
                </a:r>
                <a:r>
                  <a:rPr lang="en-US" sz="1600" dirty="0" err="1">
                    <a:latin typeface="CMR12"/>
                  </a:rPr>
                  <a:t>sono</a:t>
                </a:r>
                <a:r>
                  <a:rPr lang="en-US" sz="1600" dirty="0">
                    <a:latin typeface="CMR1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𝑅𝑒𝑙𝑇𝑜𝑙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1600" i="1" dirty="0">
                        <a:latin typeface="Cambria Math" panose="02040503050406030204" pitchFamily="18" charset="0"/>
                      </a:rPr>
                      <m:t>= .001</m:t>
                    </m:r>
                  </m:oMath>
                </a14:m>
                <a:r>
                  <a:rPr lang="en-US" sz="1600" dirty="0">
                    <a:latin typeface="CMR1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𝐴𝑏𝑠𝑇𝑜𝑙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.000001</m:t>
                    </m:r>
                  </m:oMath>
                </a14:m>
                <a:r>
                  <a:rPr lang="en-US" sz="1600" dirty="0">
                    <a:latin typeface="CMR12"/>
                  </a:rPr>
                  <a:t>. 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sz="1600" b="1" dirty="0">
                    <a:solidFill>
                      <a:srgbClr val="002060"/>
                    </a:solidFill>
                    <a:latin typeface="CMR12"/>
                  </a:rPr>
                  <a:t>N.B.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sz="1400" dirty="0">
                    <a:latin typeface="CMR12"/>
                  </a:rPr>
                  <a:t>Con </a:t>
                </a:r>
                <a:r>
                  <a:rPr lang="en-US" sz="1400" dirty="0" err="1">
                    <a:latin typeface="CMR12"/>
                  </a:rPr>
                  <a:t>questa</a:t>
                </a:r>
                <a:r>
                  <a:rPr lang="en-US" sz="1400" dirty="0">
                    <a:latin typeface="CMR12"/>
                  </a:rPr>
                  <a:t> </a:t>
                </a:r>
                <a:r>
                  <a:rPr lang="en-US" sz="1400" dirty="0" err="1">
                    <a:latin typeface="CMR12"/>
                  </a:rPr>
                  <a:t>convenzione</a:t>
                </a:r>
                <a:r>
                  <a:rPr lang="en-US" sz="1400" dirty="0">
                    <a:latin typeface="CMR12"/>
                  </a:rPr>
                  <a:t>, se la </a:t>
                </a:r>
                <a:r>
                  <a:rPr lang="en-US" sz="1400" dirty="0" err="1">
                    <a:latin typeface="CMR12"/>
                  </a:rPr>
                  <a:t>soluzione</a:t>
                </a:r>
                <a:r>
                  <a:rPr lang="en-US" sz="1400" dirty="0">
                    <a:latin typeface="CMR1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400" dirty="0">
                    <a:latin typeface="CMR12"/>
                  </a:rPr>
                  <a:t> </a:t>
                </a:r>
                <a:r>
                  <a:rPr lang="en-US" sz="1400" dirty="0" err="1">
                    <a:latin typeface="CMR12"/>
                  </a:rPr>
                  <a:t>diventa</a:t>
                </a:r>
                <a:r>
                  <a:rPr lang="en-US" sz="1400" dirty="0">
                    <a:latin typeface="CMR12"/>
                  </a:rPr>
                  <a:t> molto </a:t>
                </a:r>
                <a:r>
                  <a:rPr lang="en-US" sz="1400" dirty="0" err="1">
                    <a:latin typeface="CMR12"/>
                  </a:rPr>
                  <a:t>grande</a:t>
                </a:r>
                <a:r>
                  <a:rPr lang="en-US" sz="1400" dirty="0">
                    <a:latin typeface="CMR12"/>
                  </a:rPr>
                  <a:t>, di </a:t>
                </a:r>
                <a:r>
                  <a:rPr lang="en-US" sz="1400" dirty="0" err="1">
                    <a:latin typeface="CMR12"/>
                  </a:rPr>
                  <a:t>conseguenza</a:t>
                </a:r>
                <a:r>
                  <a:rPr lang="en-US" sz="1400" dirty="0">
                    <a:latin typeface="CMR12"/>
                  </a:rPr>
                  <a:t> lo è </a:t>
                </a:r>
                <a:r>
                  <a:rPr lang="en-US" sz="1400" dirty="0" err="1">
                    <a:latin typeface="CMR12"/>
                  </a:rPr>
                  <a:t>anche</a:t>
                </a:r>
                <a:r>
                  <a:rPr lang="en-US" sz="1400" dirty="0">
                    <a:latin typeface="CMR12"/>
                  </a:rPr>
                  <a:t> </a:t>
                </a:r>
                <a:r>
                  <a:rPr lang="en-US" sz="1400" dirty="0" err="1">
                    <a:latin typeface="CMR12"/>
                  </a:rPr>
                  <a:t>l’errore</a:t>
                </a:r>
                <a:r>
                  <a:rPr lang="en-US" sz="1400" dirty="0">
                    <a:latin typeface="CMR12"/>
                  </a:rPr>
                  <a:t>, e per </a:t>
                </a:r>
                <a:r>
                  <a:rPr lang="en-US" sz="1400" dirty="0" err="1">
                    <a:latin typeface="CMR12"/>
                  </a:rPr>
                  <a:t>evitare</a:t>
                </a:r>
                <a:r>
                  <a:rPr lang="en-US" sz="1400" dirty="0">
                    <a:latin typeface="CMR12"/>
                  </a:rPr>
                  <a:t> </a:t>
                </a:r>
                <a:r>
                  <a:rPr lang="en-US" sz="1400" dirty="0" err="1">
                    <a:latin typeface="CMR12"/>
                  </a:rPr>
                  <a:t>che</a:t>
                </a:r>
                <a:r>
                  <a:rPr lang="en-US" sz="1400" dirty="0">
                    <a:latin typeface="CMR12"/>
                  </a:rPr>
                  <a:t> </a:t>
                </a:r>
                <a:r>
                  <a:rPr lang="en-US" sz="1400" dirty="0" err="1">
                    <a:latin typeface="CMR12"/>
                  </a:rPr>
                  <a:t>il</a:t>
                </a:r>
                <a:r>
                  <a:rPr lang="en-US" sz="1400" dirty="0">
                    <a:latin typeface="CMR12"/>
                  </a:rPr>
                  <a:t> </a:t>
                </a:r>
                <a:r>
                  <a:rPr lang="en-US" sz="1400" dirty="0" err="1">
                    <a:latin typeface="CMR12"/>
                  </a:rPr>
                  <a:t>risolutore</a:t>
                </a:r>
                <a:r>
                  <a:rPr lang="en-US" sz="1400" dirty="0">
                    <a:latin typeface="CMR12"/>
                  </a:rPr>
                  <a:t> </a:t>
                </a:r>
                <a:r>
                  <a:rPr lang="en-US" sz="1400" dirty="0" err="1">
                    <a:latin typeface="CMR12"/>
                  </a:rPr>
                  <a:t>si</a:t>
                </a:r>
                <a:r>
                  <a:rPr lang="en-US" sz="1400" dirty="0">
                    <a:latin typeface="CMR12"/>
                  </a:rPr>
                  <a:t> </a:t>
                </a:r>
                <a:r>
                  <a:rPr lang="en-US" sz="1400" dirty="0" err="1">
                    <a:latin typeface="CMR12"/>
                  </a:rPr>
                  <a:t>arresti</a:t>
                </a:r>
                <a:r>
                  <a:rPr lang="en-US" sz="1400" dirty="0">
                    <a:latin typeface="CMR12"/>
                  </a:rPr>
                  <a:t> prima di </a:t>
                </a:r>
                <a:r>
                  <a:rPr lang="en-US" sz="1400" dirty="0" err="1">
                    <a:latin typeface="CMR12"/>
                  </a:rPr>
                  <a:t>convergere</a:t>
                </a:r>
                <a:r>
                  <a:rPr lang="en-US" sz="1400" dirty="0">
                    <a:latin typeface="CMR12"/>
                  </a:rPr>
                  <a:t> è </a:t>
                </a:r>
                <a:r>
                  <a:rPr lang="en-US" sz="1400" dirty="0" err="1">
                    <a:latin typeface="CMR12"/>
                  </a:rPr>
                  <a:t>necessario</a:t>
                </a:r>
                <a:r>
                  <a:rPr lang="en-US" sz="1400" dirty="0">
                    <a:latin typeface="CMR12"/>
                  </a:rPr>
                  <a:t> </a:t>
                </a:r>
                <a:r>
                  <a:rPr lang="en-US" sz="1400" dirty="0" err="1">
                    <a:latin typeface="CMR12"/>
                  </a:rPr>
                  <a:t>ridurre</a:t>
                </a:r>
                <a:r>
                  <a:rPr lang="en-US" sz="1400" dirty="0">
                    <a:latin typeface="CMR12"/>
                  </a:rPr>
                  <a:t> </a:t>
                </a:r>
                <a:r>
                  <a:rPr lang="en-US" sz="1400" i="1" dirty="0" err="1">
                    <a:latin typeface="CMR12"/>
                  </a:rPr>
                  <a:t>RelTol</a:t>
                </a:r>
                <a:r>
                  <a:rPr lang="en-US" sz="1400" i="1" dirty="0">
                    <a:latin typeface="CMR12"/>
                  </a:rPr>
                  <a:t>. </a:t>
                </a:r>
                <a:r>
                  <a:rPr lang="en-US" sz="1400" dirty="0" err="1">
                    <a:latin typeface="CMR12"/>
                  </a:rPr>
                  <a:t>Viceversa</a:t>
                </a:r>
                <a:r>
                  <a:rPr lang="en-US" sz="1400" dirty="0">
                    <a:latin typeface="CMR12"/>
                  </a:rPr>
                  <a:t>, se la </a:t>
                </a:r>
                <a:r>
                  <a:rPr lang="en-US" sz="1400" dirty="0" err="1">
                    <a:latin typeface="CMR12"/>
                  </a:rPr>
                  <a:t>soluzione</a:t>
                </a:r>
                <a:r>
                  <a:rPr lang="en-US" sz="1400" dirty="0">
                    <a:latin typeface="CMR12"/>
                  </a:rPr>
                  <a:t> </a:t>
                </a:r>
                <a:r>
                  <a:rPr lang="en-US" sz="1400" dirty="0" err="1">
                    <a:latin typeface="CMR12"/>
                  </a:rPr>
                  <a:t>tende</a:t>
                </a:r>
                <a:r>
                  <a:rPr lang="en-US" sz="1400" dirty="0">
                    <a:latin typeface="CMR12"/>
                  </a:rPr>
                  <a:t> ad </a:t>
                </a:r>
                <a:r>
                  <a:rPr lang="en-US" sz="1400" dirty="0" err="1">
                    <a:latin typeface="CMR12"/>
                  </a:rPr>
                  <a:t>avere</a:t>
                </a:r>
                <a:r>
                  <a:rPr lang="en-US" sz="1400" dirty="0">
                    <a:latin typeface="CMR12"/>
                  </a:rPr>
                  <a:t> </a:t>
                </a:r>
                <a:r>
                  <a:rPr lang="en-US" sz="1400" dirty="0" err="1">
                    <a:latin typeface="CMR12"/>
                  </a:rPr>
                  <a:t>valori</a:t>
                </a:r>
                <a:r>
                  <a:rPr lang="en-US" sz="1400" dirty="0">
                    <a:latin typeface="CMR12"/>
                  </a:rPr>
                  <a:t> molto </a:t>
                </a:r>
                <a:r>
                  <a:rPr lang="en-US" sz="1400" dirty="0" err="1">
                    <a:latin typeface="CMR12"/>
                  </a:rPr>
                  <a:t>piccoli</a:t>
                </a:r>
                <a:r>
                  <a:rPr lang="en-US" sz="1400" dirty="0">
                    <a:latin typeface="CMR12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1400" dirty="0">
                    <a:latin typeface="CMR12"/>
                  </a:rPr>
                  <a:t>), </a:t>
                </a:r>
                <a:r>
                  <a:rPr lang="en-US" sz="1400" dirty="0" err="1">
                    <a:latin typeface="CMR12"/>
                  </a:rPr>
                  <a:t>allora</a:t>
                </a:r>
                <a:r>
                  <a:rPr lang="en-US" sz="1400" dirty="0">
                    <a:latin typeface="CMR12"/>
                  </a:rPr>
                  <a:t> è </a:t>
                </a:r>
                <a:r>
                  <a:rPr lang="en-US" sz="1400" i="1" dirty="0" err="1">
                    <a:latin typeface="CMR12"/>
                  </a:rPr>
                  <a:t>AbsTol</a:t>
                </a:r>
                <a:r>
                  <a:rPr lang="en-US" sz="1400" dirty="0">
                    <a:latin typeface="CMR12"/>
                  </a:rPr>
                  <a:t> a dover </a:t>
                </a:r>
                <a:r>
                  <a:rPr lang="en-US" sz="1400" dirty="0" err="1">
                    <a:latin typeface="CMR12"/>
                  </a:rPr>
                  <a:t>essere</a:t>
                </a:r>
                <a:r>
                  <a:rPr lang="en-US" sz="1400" dirty="0">
                    <a:latin typeface="CMR12"/>
                  </a:rPr>
                  <a:t> </a:t>
                </a:r>
                <a:r>
                  <a:rPr lang="en-US" sz="1400" dirty="0" err="1">
                    <a:latin typeface="CMR12"/>
                  </a:rPr>
                  <a:t>ridotto</a:t>
                </a:r>
                <a:r>
                  <a:rPr lang="en-US" sz="1400" dirty="0">
                    <a:latin typeface="CMR12"/>
                  </a:rPr>
                  <a:t>.</a:t>
                </a:r>
                <a:endParaRPr lang="en-US" sz="1400" dirty="0"/>
              </a:p>
            </p:txBody>
          </p:sp>
        </mc:Choice>
        <mc:Fallback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68" y="2476500"/>
                <a:ext cx="8990574" cy="2831544"/>
              </a:xfrm>
              <a:prstGeom prst="rect">
                <a:avLst/>
              </a:prstGeom>
              <a:blipFill>
                <a:blip r:embed="rId5"/>
                <a:stretch>
                  <a:fillRect l="-339" t="-645" r="-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54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3923</TotalTime>
  <Words>3058</Words>
  <Application>Microsoft Office PowerPoint</Application>
  <PresentationFormat>Personalizzato</PresentationFormat>
  <Paragraphs>323</Paragraphs>
  <Slides>32</Slides>
  <Notes>31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42" baseType="lpstr">
      <vt:lpstr>Arial</vt:lpstr>
      <vt:lpstr>Calibri</vt:lpstr>
      <vt:lpstr>Cambria Math</vt:lpstr>
      <vt:lpstr>CMMI12</vt:lpstr>
      <vt:lpstr>CMR12</vt:lpstr>
      <vt:lpstr>Courier New</vt:lpstr>
      <vt:lpstr>Menlo</vt:lpstr>
      <vt:lpstr>Wingdings</vt:lpstr>
      <vt:lpstr>Tema di Office</vt:lpstr>
      <vt:lpstr>Equazione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crossover</dc:creator>
  <cp:lastModifiedBy>Michele Scipioni</cp:lastModifiedBy>
  <cp:revision>493</cp:revision>
  <dcterms:created xsi:type="dcterms:W3CDTF">2016-10-25T10:35:12Z</dcterms:created>
  <dcterms:modified xsi:type="dcterms:W3CDTF">2016-12-01T22:51:10Z</dcterms:modified>
</cp:coreProperties>
</file>